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79"/>
  </p:notesMasterIdLst>
  <p:sldIdLst>
    <p:sldId id="257" r:id="rId3"/>
    <p:sldId id="1196" r:id="rId4"/>
    <p:sldId id="1198" r:id="rId5"/>
    <p:sldId id="379" r:id="rId6"/>
    <p:sldId id="260" r:id="rId7"/>
    <p:sldId id="1265" r:id="rId8"/>
    <p:sldId id="2225" r:id="rId9"/>
    <p:sldId id="1268" r:id="rId10"/>
    <p:sldId id="1269" r:id="rId11"/>
    <p:sldId id="1270" r:id="rId12"/>
    <p:sldId id="1272" r:id="rId13"/>
    <p:sldId id="1277" r:id="rId14"/>
    <p:sldId id="1197" r:id="rId15"/>
    <p:sldId id="271" r:id="rId16"/>
    <p:sldId id="2134" r:id="rId17"/>
    <p:sldId id="2162" r:id="rId18"/>
    <p:sldId id="2187" r:id="rId19"/>
    <p:sldId id="2164" r:id="rId20"/>
    <p:sldId id="2165" r:id="rId21"/>
    <p:sldId id="2167" r:id="rId22"/>
    <p:sldId id="2168" r:id="rId23"/>
    <p:sldId id="2169" r:id="rId24"/>
    <p:sldId id="1718" r:id="rId25"/>
    <p:sldId id="1722" r:id="rId26"/>
    <p:sldId id="1937" r:id="rId27"/>
    <p:sldId id="2138" r:id="rId28"/>
    <p:sldId id="1908" r:id="rId29"/>
    <p:sldId id="1910" r:id="rId30"/>
    <p:sldId id="1911" r:id="rId31"/>
    <p:sldId id="2216" r:id="rId32"/>
    <p:sldId id="2217" r:id="rId33"/>
    <p:sldId id="2218" r:id="rId34"/>
    <p:sldId id="2219" r:id="rId35"/>
    <p:sldId id="1923" r:id="rId36"/>
    <p:sldId id="2203" r:id="rId37"/>
    <p:sldId id="2215" r:id="rId38"/>
    <p:sldId id="2205" r:id="rId39"/>
    <p:sldId id="2227" r:id="rId40"/>
    <p:sldId id="2206" r:id="rId41"/>
    <p:sldId id="2209" r:id="rId42"/>
    <p:sldId id="2222" r:id="rId43"/>
    <p:sldId id="2207" r:id="rId44"/>
    <p:sldId id="2220" r:id="rId45"/>
    <p:sldId id="2223" r:id="rId46"/>
    <p:sldId id="2224" r:id="rId47"/>
    <p:sldId id="1781" r:id="rId48"/>
    <p:sldId id="1782" r:id="rId49"/>
    <p:sldId id="2180" r:id="rId50"/>
    <p:sldId id="2181" r:id="rId51"/>
    <p:sldId id="2191" r:id="rId52"/>
    <p:sldId id="2192" r:id="rId53"/>
    <p:sldId id="2229" r:id="rId54"/>
    <p:sldId id="1783" r:id="rId55"/>
    <p:sldId id="2230" r:id="rId56"/>
    <p:sldId id="2233" r:id="rId57"/>
    <p:sldId id="1978" r:id="rId58"/>
    <p:sldId id="1979" r:id="rId59"/>
    <p:sldId id="1982" r:id="rId60"/>
    <p:sldId id="1984" r:id="rId61"/>
    <p:sldId id="2172" r:id="rId62"/>
    <p:sldId id="1990" r:id="rId63"/>
    <p:sldId id="1999" r:id="rId64"/>
    <p:sldId id="2234" r:id="rId65"/>
    <p:sldId id="2012" r:id="rId66"/>
    <p:sldId id="2014" r:id="rId67"/>
    <p:sldId id="2226" r:id="rId68"/>
    <p:sldId id="1896" r:id="rId69"/>
    <p:sldId id="1897" r:id="rId70"/>
    <p:sldId id="1898" r:id="rId71"/>
    <p:sldId id="1899" r:id="rId72"/>
    <p:sldId id="1904" r:id="rId73"/>
    <p:sldId id="1905" r:id="rId74"/>
    <p:sldId id="1906" r:id="rId75"/>
    <p:sldId id="1907" r:id="rId76"/>
    <p:sldId id="2186" r:id="rId77"/>
    <p:sldId id="156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77C7"/>
    <a:srgbClr val="76FA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5921"/>
  </p:normalViewPr>
  <p:slideViewPr>
    <p:cSldViewPr snapToGrid="0" snapToObjects="1">
      <p:cViewPr>
        <p:scale>
          <a:sx n="79" d="100"/>
          <a:sy n="79" d="100"/>
        </p:scale>
        <p:origin x="656" y="1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BCA7C-4390-6943-87D3-827F90B644E7}" type="datetimeFigureOut">
              <a:rPr lang="en-US" smtClean="0"/>
              <a:t>6/22/20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BB8F-ABB9-6642-8251-AA1930F46B3C}" type="slidenum">
              <a:rPr lang="en-US" smtClean="0"/>
              <a:t>‹#›</a:t>
            </a:fld>
            <a:endParaRPr lang="en-US"/>
          </a:p>
        </p:txBody>
      </p:sp>
    </p:spTree>
    <p:extLst>
      <p:ext uri="{BB962C8B-B14F-4D97-AF65-F5344CB8AC3E}">
        <p14:creationId xmlns:p14="http://schemas.microsoft.com/office/powerpoint/2010/main" val="189613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B61062-8F0D-4B6F-A355-42464D0FA1C3}" type="slidenum">
              <a:rPr lang="en-US"/>
              <a:pPr/>
              <a:t>11</a:t>
            </a:fld>
            <a:endParaRPr lang="en-US"/>
          </a:p>
        </p:txBody>
      </p:sp>
      <p:sp>
        <p:nvSpPr>
          <p:cNvPr id="415746" name="Rectangle 2"/>
          <p:cNvSpPr>
            <a:spLocks noGrp="1" noRot="1" noChangeAspect="1" noChangeArrowheads="1" noTextEdit="1"/>
          </p:cNvSpPr>
          <p:nvPr>
            <p:ph type="sldImg"/>
          </p:nvPr>
        </p:nvSpPr>
        <p:spPr>
          <a:xfrm>
            <a:off x="350838" y="693738"/>
            <a:ext cx="6157912" cy="3463925"/>
          </a:xfrm>
          <a:ln/>
        </p:spPr>
      </p:sp>
      <p:sp>
        <p:nvSpPr>
          <p:cNvPr id="415747" name="Rectangle 3"/>
          <p:cNvSpPr>
            <a:spLocks noGrp="1" noChangeArrowheads="1"/>
          </p:cNvSpPr>
          <p:nvPr>
            <p:ph type="body" idx="1"/>
          </p:nvPr>
        </p:nvSpPr>
        <p:spPr>
          <a:xfrm>
            <a:off x="685800" y="4387850"/>
            <a:ext cx="5486400" cy="4154488"/>
          </a:xfrm>
        </p:spPr>
        <p:txBody>
          <a:bodyPr/>
          <a:lstStyle/>
          <a:p>
            <a:endParaRPr lang="en-US"/>
          </a:p>
        </p:txBody>
      </p:sp>
    </p:spTree>
    <p:extLst>
      <p:ext uri="{BB962C8B-B14F-4D97-AF65-F5344CB8AC3E}">
        <p14:creationId xmlns:p14="http://schemas.microsoft.com/office/powerpoint/2010/main" val="3225648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733724" y="3877381"/>
            <a:ext cx="5896570" cy="5051742"/>
          </a:xfrm>
        </p:spPr>
        <p:txBody>
          <a:bodyPr/>
          <a:lstStyle/>
          <a:p>
            <a:pPr>
              <a:spcBef>
                <a:spcPct val="0"/>
              </a:spcBef>
            </a:pPr>
            <a:r>
              <a:rPr lang="en-US" b="1">
                <a:latin typeface="Arial" pitchFamily="34" charset="0"/>
              </a:rPr>
              <a:t>Ibbotson</a:t>
            </a:r>
            <a:r>
              <a:rPr lang="en-US" b="1" baseline="30000">
                <a:latin typeface="Arial" pitchFamily="34" charset="0"/>
              </a:rPr>
              <a:t>®</a:t>
            </a:r>
            <a:r>
              <a:rPr lang="en-US" b="1">
                <a:latin typeface="Arial" pitchFamily="34" charset="0"/>
              </a:rPr>
              <a:t> SBBI</a:t>
            </a:r>
            <a:r>
              <a:rPr lang="en-US" b="1" baseline="30000">
                <a:latin typeface="Arial" pitchFamily="34" charset="0"/>
              </a:rPr>
              <a:t>®</a:t>
            </a:r>
            <a:r>
              <a:rPr lang="en-US" b="1">
                <a:latin typeface="Arial" pitchFamily="34" charset="0"/>
              </a:rPr>
              <a:t> 1926–2011</a:t>
            </a:r>
          </a:p>
          <a:p>
            <a:pPr>
              <a:spcBef>
                <a:spcPct val="0"/>
              </a:spcBef>
            </a:pPr>
            <a:r>
              <a:rPr lang="en-US"/>
              <a:t>An 86-year examination of past capital market returns provides historical insight into the performance characteristics of various asset classes. This graph illustrates the hypothetical growth of inflation and a $1 investment in four traditional asset classes over the time period January 1, 1926, through December 31, 2011. </a:t>
            </a:r>
          </a:p>
          <a:p>
            <a:r>
              <a:rPr lang="en-US"/>
              <a:t>Large and small stocks have provided the highest returns and largest increase in wealth over the past 86 years. As illustrated in the image, fixed-income investments provided only a fraction of the growth provided by stocks. However, the higher returns achieved by stocks are associated with much greater risk, which can be identified by the volatility or fluctuation of the graph lines. </a:t>
            </a:r>
          </a:p>
          <a:p>
            <a:r>
              <a:rPr lang="en-US"/>
              <a:t>Government bonds and Treasury bills are guaranteed by the full faith and credit of the U.S. government as to the timely payment of principal and interest, while stocks are not guaranteed and have been more volatile than the other asset classes. Furthermore, small stocks are more volatile than large stocks, are subject to significant price fluctuations and business risks, and are thinly traded. </a:t>
            </a:r>
          </a:p>
          <a:p>
            <a:r>
              <a:rPr lang="en-US" b="1"/>
              <a:t>About the data</a:t>
            </a:r>
            <a:r>
              <a:rPr lang="en-US"/>
              <a:t> </a:t>
            </a:r>
          </a:p>
          <a:p>
            <a:pPr>
              <a:spcBef>
                <a:spcPct val="0"/>
              </a:spcBef>
            </a:pPr>
            <a:r>
              <a:rPr lang="en-US"/>
              <a:t>Small stocks in this example are represented by the fifth capitalization quintile of stocks on the NYSE for 1926–1981 and the performance of the Dimensional Fund Advisors, Inc. (DFA) U.S. Micro Cap Portfolio thereafter. Large stocks are represented by the Standard &amp; Poor’s 90 index from 1926 through February 1957 and the S&amp;P 500</a:t>
            </a:r>
            <a:r>
              <a:rPr lang="en-US" baseline="30000"/>
              <a:t>®</a:t>
            </a:r>
            <a:r>
              <a:rPr lang="en-US"/>
              <a:t> index thereafter, which is an unmanaged group of securities and considered to be representative of the U.S. stock market in general. Government bonds are represented by the 20-year U.S. government bond, Treasury bills by the 30-day U.S. Treasury bill, and inflation by the Consumer Price Index. Underlying data is from the </a:t>
            </a:r>
            <a:r>
              <a:rPr lang="en-US" i="1"/>
              <a:t>Stocks, Bonds, Bills, and Inflation</a:t>
            </a:r>
            <a:r>
              <a:rPr lang="en-US" i="1" baseline="30000"/>
              <a:t>®</a:t>
            </a:r>
            <a:r>
              <a:rPr lang="en-US" i="1"/>
              <a:t> (SBBI</a:t>
            </a:r>
            <a:r>
              <a:rPr lang="en-US" i="1" baseline="30000"/>
              <a:t>®</a:t>
            </a:r>
            <a:r>
              <a:rPr lang="en-US" i="1"/>
              <a:t>) Yearbook</a:t>
            </a:r>
            <a:r>
              <a:rPr lang="en-US"/>
              <a:t>, by Roger G. Ibbotson and Rex Sinquefield, updated annually. An investment cannot be made directly in an index. </a:t>
            </a:r>
          </a:p>
          <a:p>
            <a:endParaRPr lang="en-US"/>
          </a:p>
        </p:txBody>
      </p:sp>
    </p:spTree>
    <p:extLst>
      <p:ext uri="{BB962C8B-B14F-4D97-AF65-F5344CB8AC3E}">
        <p14:creationId xmlns:p14="http://schemas.microsoft.com/office/powerpoint/2010/main" val="169839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733724" y="3877381"/>
            <a:ext cx="5896570" cy="5051742"/>
          </a:xfrm>
        </p:spPr>
        <p:txBody>
          <a:bodyPr/>
          <a:lstStyle/>
          <a:p>
            <a:pPr>
              <a:spcBef>
                <a:spcPct val="0"/>
              </a:spcBef>
            </a:pPr>
            <a:r>
              <a:rPr lang="en-US" b="1">
                <a:latin typeface="Arial" pitchFamily="34" charset="0"/>
              </a:rPr>
              <a:t>Ibbotson</a:t>
            </a:r>
            <a:r>
              <a:rPr lang="en-US" b="1" baseline="30000">
                <a:latin typeface="Arial" pitchFamily="34" charset="0"/>
              </a:rPr>
              <a:t>®</a:t>
            </a:r>
            <a:r>
              <a:rPr lang="en-US" b="1">
                <a:latin typeface="Arial" pitchFamily="34" charset="0"/>
              </a:rPr>
              <a:t> SBBI</a:t>
            </a:r>
            <a:r>
              <a:rPr lang="en-US" b="1" baseline="30000">
                <a:latin typeface="Arial" pitchFamily="34" charset="0"/>
              </a:rPr>
              <a:t>®</a:t>
            </a:r>
            <a:r>
              <a:rPr lang="en-US" b="1">
                <a:latin typeface="Arial" pitchFamily="34" charset="0"/>
              </a:rPr>
              <a:t> 1926–2011</a:t>
            </a:r>
          </a:p>
          <a:p>
            <a:pPr>
              <a:spcBef>
                <a:spcPct val="0"/>
              </a:spcBef>
            </a:pPr>
            <a:r>
              <a:rPr lang="en-US"/>
              <a:t>An 86-year examination of past capital market returns provides historical insight into the performance characteristics of various asset classes. This graph illustrates the hypothetical growth of inflation and a $1 investment in four traditional asset classes over the time period January 1, 1926, through December 31, 2011. </a:t>
            </a:r>
          </a:p>
          <a:p>
            <a:r>
              <a:rPr lang="en-US"/>
              <a:t>Large and small stocks have provided the highest returns and largest increase in wealth over the past 86 years. As illustrated in the image, fixed-income investments provided only a fraction of the growth provided by stocks. However, the higher returns achieved by stocks are associated with much greater risk, which can be identified by the volatility or fluctuation of the graph lines. </a:t>
            </a:r>
          </a:p>
          <a:p>
            <a:r>
              <a:rPr lang="en-US"/>
              <a:t>Government bonds and Treasury bills are guaranteed by the full faith and credit of the U.S. government as to the timely payment of principal and interest, while stocks are not guaranteed and have been more volatile than the other asset classes. Furthermore, small stocks are more volatile than large stocks, are subject to significant price fluctuations and business risks, and are thinly traded. </a:t>
            </a:r>
          </a:p>
          <a:p>
            <a:r>
              <a:rPr lang="en-US" b="1"/>
              <a:t>About the data</a:t>
            </a:r>
            <a:r>
              <a:rPr lang="en-US"/>
              <a:t> </a:t>
            </a:r>
          </a:p>
          <a:p>
            <a:pPr>
              <a:spcBef>
                <a:spcPct val="0"/>
              </a:spcBef>
            </a:pPr>
            <a:r>
              <a:rPr lang="en-US"/>
              <a:t>Small stocks in this example are represented by the fifth capitalization quintile of stocks on the NYSE for 1926–1981 and the performance of the Dimensional Fund Advisors, Inc. (DFA) U.S. Micro Cap Portfolio thereafter. Large stocks are represented by the Standard &amp; Poor’s 90 index from 1926 through February 1957 and the S&amp;P 500</a:t>
            </a:r>
            <a:r>
              <a:rPr lang="en-US" baseline="30000"/>
              <a:t>®</a:t>
            </a:r>
            <a:r>
              <a:rPr lang="en-US"/>
              <a:t> index thereafter, which is an unmanaged group of securities and considered to be representative of the U.S. stock market in general. Government bonds are represented by the 20-year U.S. government bond, Treasury bills by the 30-day U.S. Treasury bill, and inflation by the Consumer Price Index. Underlying data is from the </a:t>
            </a:r>
            <a:r>
              <a:rPr lang="en-US" i="1"/>
              <a:t>Stocks, Bonds, Bills, and Inflation</a:t>
            </a:r>
            <a:r>
              <a:rPr lang="en-US" i="1" baseline="30000"/>
              <a:t>®</a:t>
            </a:r>
            <a:r>
              <a:rPr lang="en-US" i="1"/>
              <a:t> (SBBI</a:t>
            </a:r>
            <a:r>
              <a:rPr lang="en-US" i="1" baseline="30000"/>
              <a:t>®</a:t>
            </a:r>
            <a:r>
              <a:rPr lang="en-US" i="1"/>
              <a:t>) Yearbook</a:t>
            </a:r>
            <a:r>
              <a:rPr lang="en-US"/>
              <a:t>, by Roger G. Ibbotson and Rex Sinquefield, updated annually. An investment cannot be made directly in an index. </a:t>
            </a:r>
          </a:p>
          <a:p>
            <a:endParaRPr lang="en-US"/>
          </a:p>
        </p:txBody>
      </p:sp>
    </p:spTree>
    <p:extLst>
      <p:ext uri="{BB962C8B-B14F-4D97-AF65-F5344CB8AC3E}">
        <p14:creationId xmlns:p14="http://schemas.microsoft.com/office/powerpoint/2010/main" val="395643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57</a:t>
            </a:fld>
            <a:endParaRPr lang="en-US"/>
          </a:p>
        </p:txBody>
      </p:sp>
    </p:spTree>
    <p:extLst>
      <p:ext uri="{BB962C8B-B14F-4D97-AF65-F5344CB8AC3E}">
        <p14:creationId xmlns:p14="http://schemas.microsoft.com/office/powerpoint/2010/main" val="151364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59</a:t>
            </a:fld>
            <a:endParaRPr lang="en-US"/>
          </a:p>
        </p:txBody>
      </p:sp>
    </p:spTree>
    <p:extLst>
      <p:ext uri="{BB962C8B-B14F-4D97-AF65-F5344CB8AC3E}">
        <p14:creationId xmlns:p14="http://schemas.microsoft.com/office/powerpoint/2010/main" val="873518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eaLnBrk="1" hangingPunct="1">
              <a:spcBef>
                <a:spcPct val="0"/>
              </a:spcBef>
            </a:pPr>
            <a:r>
              <a:rPr lang="en-US" altLang="en-US" b="1">
                <a:latin typeface="Arial" panose="020B0604020202020204" pitchFamily="34" charset="0"/>
                <a:ea typeface="ＭＳ Ｐゴシック" panose="020B0600070205080204" pitchFamily="34" charset="-128"/>
              </a:rPr>
              <a:t>Ibbotson</a:t>
            </a:r>
            <a:r>
              <a:rPr lang="en-US" altLang="en-US" b="1" baseline="30000">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 SBBI</a:t>
            </a:r>
            <a:r>
              <a:rPr lang="en-US" altLang="en-US" b="1" baseline="30000">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 1926–2013</a:t>
            </a:r>
          </a:p>
          <a:p>
            <a:pPr eaLnBrk="1" hangingPunct="1">
              <a:spcBef>
                <a:spcPct val="0"/>
              </a:spcBef>
            </a:pPr>
            <a:r>
              <a:rPr lang="en-US" altLang="en-US">
                <a:latin typeface="Times" panose="02020603050405020304" pitchFamily="18" charset="0"/>
                <a:ea typeface="ＭＳ Ｐゴシック" panose="020B0600070205080204" pitchFamily="34" charset="-128"/>
              </a:rPr>
              <a:t>An 88-year examination of past capital market returns provides historical insight into the performance characteristics of various asset classes. This graph illustrates the hypothetical growth of inflation and a $1 investment in four traditional asset classes over the time period January 1, 1926, through December 31, 2013. </a:t>
            </a:r>
          </a:p>
          <a:p>
            <a:pPr eaLnBrk="1" hangingPunct="1"/>
            <a:r>
              <a:rPr lang="en-US" altLang="en-US">
                <a:latin typeface="Times" panose="02020603050405020304" pitchFamily="18" charset="0"/>
                <a:ea typeface="ＭＳ Ｐゴシック" panose="020B0600070205080204" pitchFamily="34" charset="-128"/>
              </a:rPr>
              <a:t>Large and small stocks have provided the highest returns and largest increase in wealth over the past 88 years. As illustrated in the image, fixed-income investments provided only a fraction of the growth provided by stocks. However, the higher returns achieved by stocks are associated with much greater risk, which can be identified by the volatility or fluctuation of the graph lines. </a:t>
            </a:r>
          </a:p>
          <a:p>
            <a:pPr eaLnBrk="1" hangingPunct="1"/>
            <a:r>
              <a:rPr lang="en-US" altLang="en-US">
                <a:latin typeface="Times" panose="02020603050405020304" pitchFamily="18" charset="0"/>
                <a:ea typeface="ＭＳ Ｐゴシック" panose="020B0600070205080204" pitchFamily="34" charset="-128"/>
              </a:rPr>
              <a:t>Government bonds and Treasury bills are guaranteed by the full faith and credit of the U.S. government as to the timely payment of principal and interest, while stocks are not guaranteed and have been more volatile than the other asset classes. Furthermore, small stocks are more volatile than large stocks, are subject to significant price fluctuations and business risks, and are thinly traded. </a:t>
            </a:r>
          </a:p>
          <a:p>
            <a:pPr eaLnBrk="1" hangingPunct="1"/>
            <a:r>
              <a:rPr lang="en-US" altLang="en-US" b="1">
                <a:latin typeface="Times" panose="02020603050405020304" pitchFamily="18" charset="0"/>
                <a:ea typeface="ＭＳ Ｐゴシック" panose="020B0600070205080204" pitchFamily="34" charset="-128"/>
              </a:rPr>
              <a:t>About the data</a:t>
            </a:r>
            <a:r>
              <a:rPr lang="en-US" altLang="en-US">
                <a:latin typeface="Times" panose="02020603050405020304" pitchFamily="18" charset="0"/>
                <a:ea typeface="ＭＳ Ｐゴシック" panose="020B0600070205080204" pitchFamily="34" charset="-128"/>
              </a:rPr>
              <a:t> </a:t>
            </a:r>
          </a:p>
          <a:p>
            <a:pPr eaLnBrk="1" hangingPunct="1">
              <a:spcBef>
                <a:spcPct val="0"/>
              </a:spcBef>
            </a:pPr>
            <a:r>
              <a:rPr lang="en-US" altLang="en-US">
                <a:latin typeface="Times" panose="02020603050405020304" pitchFamily="18" charset="0"/>
                <a:ea typeface="ＭＳ Ｐゴシック" panose="020B0600070205080204" pitchFamily="34" charset="-128"/>
              </a:rPr>
              <a:t>Small stocks in this example are represented by the Ibbotson</a:t>
            </a:r>
            <a:r>
              <a:rPr lang="en-US" altLang="en-US" baseline="30000">
                <a:latin typeface="Times" panose="02020603050405020304" pitchFamily="18" charset="0"/>
                <a:ea typeface="ＭＳ Ｐゴシック" panose="020B0600070205080204" pitchFamily="34" charset="-128"/>
              </a:rPr>
              <a:t>®</a:t>
            </a:r>
            <a:r>
              <a:rPr lang="en-US" altLang="en-US">
                <a:latin typeface="Times" panose="02020603050405020304" pitchFamily="18" charset="0"/>
                <a:ea typeface="ＭＳ Ｐゴシック" panose="020B0600070205080204" pitchFamily="34" charset="-128"/>
              </a:rPr>
              <a:t> Small Company Stock Index. Large stocks are represented by the Standard &amp; Poor’s 90 Index from 1926 through February 1957 and the S&amp;P 500</a:t>
            </a:r>
            <a:r>
              <a:rPr lang="en-US" altLang="en-US" baseline="30000">
                <a:latin typeface="Times" panose="02020603050405020304" pitchFamily="18" charset="0"/>
                <a:ea typeface="ＭＳ Ｐゴシック" panose="020B0600070205080204" pitchFamily="34" charset="-128"/>
              </a:rPr>
              <a:t>®</a:t>
            </a:r>
            <a:r>
              <a:rPr lang="en-US" altLang="en-US">
                <a:latin typeface="Times" panose="02020603050405020304" pitchFamily="18" charset="0"/>
                <a:ea typeface="ＭＳ Ｐゴシック" panose="020B0600070205080204" pitchFamily="34" charset="-128"/>
              </a:rPr>
              <a:t> Index thereafter, which is an unmanaged group of securities and considered to be representative of the U.S. stock market in general. Government bonds are represented by the 20-year U.S. government bond, Treasury bills by the 30-day U.S. Treasury bill, and inflation by the Consumer Price Index. Underlying data is from the </a:t>
            </a:r>
            <a:r>
              <a:rPr lang="en-US" altLang="en-US" i="1">
                <a:latin typeface="Times" panose="02020603050405020304" pitchFamily="18" charset="0"/>
                <a:ea typeface="ＭＳ Ｐゴシック" panose="020B0600070205080204" pitchFamily="34" charset="-128"/>
              </a:rPr>
              <a:t>Stocks, Bonds, Bills, and Inflation</a:t>
            </a:r>
            <a:r>
              <a:rPr lang="en-US" altLang="en-US" i="1" baseline="30000">
                <a:latin typeface="Times" panose="02020603050405020304" pitchFamily="18" charset="0"/>
                <a:ea typeface="ＭＳ Ｐゴシック" panose="020B0600070205080204" pitchFamily="34" charset="-128"/>
              </a:rPr>
              <a:t>®</a:t>
            </a:r>
            <a:r>
              <a:rPr lang="en-US" altLang="en-US" i="1">
                <a:latin typeface="Times" panose="02020603050405020304" pitchFamily="18" charset="0"/>
                <a:ea typeface="ＭＳ Ｐゴシック" panose="020B0600070205080204" pitchFamily="34" charset="-128"/>
              </a:rPr>
              <a:t> (SBBI</a:t>
            </a:r>
            <a:r>
              <a:rPr lang="en-US" altLang="en-US" i="1" baseline="30000">
                <a:latin typeface="Times" panose="02020603050405020304" pitchFamily="18" charset="0"/>
                <a:ea typeface="ＭＳ Ｐゴシック" panose="020B0600070205080204" pitchFamily="34" charset="-128"/>
              </a:rPr>
              <a:t>®</a:t>
            </a:r>
            <a:r>
              <a:rPr lang="en-US" altLang="en-US" i="1">
                <a:latin typeface="Times" panose="02020603050405020304" pitchFamily="18" charset="0"/>
                <a:ea typeface="ＭＳ Ｐゴシック" panose="020B0600070205080204" pitchFamily="34" charset="-128"/>
              </a:rPr>
              <a:t>) Yearbook</a:t>
            </a:r>
            <a:r>
              <a:rPr lang="en-US" altLang="en-US">
                <a:latin typeface="Times" panose="02020603050405020304" pitchFamily="18" charset="0"/>
                <a:ea typeface="ＭＳ Ｐゴシック" panose="020B0600070205080204" pitchFamily="34" charset="-128"/>
              </a:rPr>
              <a:t>, by Roger G. Ibbotson and Rex Sinquefield, updated annually. An investment cannot be made directly in an index. </a:t>
            </a:r>
          </a:p>
          <a:p>
            <a:pPr eaLnBrk="1" hangingPunct="1"/>
            <a:endParaRPr lang="en-US" altLang="en-US">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13119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61</a:t>
            </a:fld>
            <a:endParaRPr lang="en-US"/>
          </a:p>
        </p:txBody>
      </p:sp>
    </p:spTree>
    <p:extLst>
      <p:ext uri="{BB962C8B-B14F-4D97-AF65-F5344CB8AC3E}">
        <p14:creationId xmlns:p14="http://schemas.microsoft.com/office/powerpoint/2010/main" val="3579345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62</a:t>
            </a:fld>
            <a:endParaRPr lang="en-US"/>
          </a:p>
        </p:txBody>
      </p:sp>
    </p:spTree>
    <p:extLst>
      <p:ext uri="{BB962C8B-B14F-4D97-AF65-F5344CB8AC3E}">
        <p14:creationId xmlns:p14="http://schemas.microsoft.com/office/powerpoint/2010/main" val="249539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64</a:t>
            </a:fld>
            <a:endParaRPr lang="en-US"/>
          </a:p>
        </p:txBody>
      </p:sp>
    </p:spTree>
    <p:extLst>
      <p:ext uri="{BB962C8B-B14F-4D97-AF65-F5344CB8AC3E}">
        <p14:creationId xmlns:p14="http://schemas.microsoft.com/office/powerpoint/2010/main" val="318693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65</a:t>
            </a:fld>
            <a:endParaRPr lang="en-US"/>
          </a:p>
        </p:txBody>
      </p:sp>
    </p:spTree>
    <p:extLst>
      <p:ext uri="{BB962C8B-B14F-4D97-AF65-F5344CB8AC3E}">
        <p14:creationId xmlns:p14="http://schemas.microsoft.com/office/powerpoint/2010/main" val="289082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7AEC4-98D9-4127-8332-1313F98924B2}" type="slidenum">
              <a:rPr lang="en-US"/>
              <a:pPr/>
              <a:t>72</a:t>
            </a:fld>
            <a:endParaRPr lang="en-US"/>
          </a:p>
        </p:txBody>
      </p:sp>
      <p:sp>
        <p:nvSpPr>
          <p:cNvPr id="1105922" name="Rectangle 2"/>
          <p:cNvSpPr>
            <a:spLocks noGrp="1" noRot="1" noChangeAspect="1" noChangeArrowheads="1" noTextEdit="1"/>
          </p:cNvSpPr>
          <p:nvPr>
            <p:ph type="sldImg"/>
          </p:nvPr>
        </p:nvSpPr>
        <p:spPr>
          <a:xfrm>
            <a:off x="-44450" y="1588"/>
            <a:ext cx="6784975" cy="3817937"/>
          </a:xfrm>
          <a:ln/>
        </p:spPr>
      </p:sp>
      <p:sp>
        <p:nvSpPr>
          <p:cNvPr id="1105923" name="Rectangle 3"/>
          <p:cNvSpPr>
            <a:spLocks noGrp="1" noChangeArrowheads="1"/>
          </p:cNvSpPr>
          <p:nvPr>
            <p:ph type="body" idx="1"/>
          </p:nvPr>
        </p:nvSpPr>
        <p:spPr>
          <a:xfrm>
            <a:off x="733425" y="3876675"/>
            <a:ext cx="5895975" cy="5051425"/>
          </a:xfrm>
        </p:spPr>
        <p:txBody>
          <a:bodyPr/>
          <a:lstStyle/>
          <a:p>
            <a:pPr>
              <a:spcBef>
                <a:spcPct val="0"/>
              </a:spcBef>
            </a:pPr>
            <a:r>
              <a:rPr lang="en-US" b="1">
                <a:latin typeface="Arial" pitchFamily="34" charset="0"/>
              </a:rPr>
              <a:t>Power of Compounding</a:t>
            </a:r>
          </a:p>
          <a:p>
            <a:pPr>
              <a:spcBef>
                <a:spcPct val="0"/>
              </a:spcBef>
            </a:pPr>
            <a:r>
              <a:rPr lang="en-US"/>
              <a:t>It’s easy to procrastinate when it comes to initiating a long-term investment plan. However, the sooner you begin, the more likely it is that the plan will succeed. </a:t>
            </a:r>
          </a:p>
          <a:p>
            <a:r>
              <a:rPr lang="en-US"/>
              <a:t>This image illustrates the effects of compounding over time. Investor A began investing in stocks at the beginning of 1987, investing $2,000 each year for 10 years. After 10 years, Investor A stopped contributing to the portfolio but allowed it to grow for the next 10 years. The $20,000 outlay grew to $113,233 by year-end 2006.</a:t>
            </a:r>
          </a:p>
          <a:p>
            <a:r>
              <a:rPr lang="en-US"/>
              <a:t>Investor B postponed investing for 10 years. At the beginning of 1997, Investor B began investing $4,000 each year in stocks for 10 years. The $40,000 outlay of Investor B grew to $57,245 by year-end 2006.</a:t>
            </a:r>
          </a:p>
          <a:p>
            <a:r>
              <a:rPr lang="en-US"/>
              <a:t>By starting early, and thereby taking advantage of compounding, Investor A accumulated $55,988 more than Investor B, while still investing $20,000 less.</a:t>
            </a:r>
          </a:p>
          <a:p>
            <a:r>
              <a:rPr lang="en-US"/>
              <a:t>Returns and principal invested in stocks are not guaranteed. The data assumes reinvestment of income and does not account for taxes or transaction costs.</a:t>
            </a:r>
          </a:p>
          <a:p>
            <a:r>
              <a:rPr lang="en-US" b="1"/>
              <a:t>About the data</a:t>
            </a:r>
          </a:p>
          <a:p>
            <a:pPr>
              <a:spcBef>
                <a:spcPct val="0"/>
              </a:spcBef>
            </a:pPr>
            <a:r>
              <a:rPr lang="en-US"/>
              <a:t>Stocks are represented by the Standard &amp; Poor’s 500</a:t>
            </a:r>
            <a:r>
              <a:rPr lang="en-US" baseline="30000"/>
              <a:t>®</a:t>
            </a:r>
            <a:r>
              <a:rPr lang="en-US"/>
              <a:t>, which is an unmanaged group of securities and considered to be representative of the stock market in general. An investment cannot be made directly in an index. </a:t>
            </a:r>
          </a:p>
          <a:p>
            <a:endParaRPr lang="en-US"/>
          </a:p>
          <a:p>
            <a:endParaRPr lang="en-US"/>
          </a:p>
        </p:txBody>
      </p:sp>
    </p:spTree>
    <p:extLst>
      <p:ext uri="{BB962C8B-B14F-4D97-AF65-F5344CB8AC3E}">
        <p14:creationId xmlns:p14="http://schemas.microsoft.com/office/powerpoint/2010/main" val="401115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225E7-FA6C-4BF5-B91B-56940DA01C66}" type="slidenum">
              <a:rPr lang="en-US"/>
              <a:pPr/>
              <a:t>19</a:t>
            </a:fld>
            <a:endParaRPr lang="en-US"/>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1733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74</a:t>
            </a:fld>
            <a:endParaRPr lang="en-US"/>
          </a:p>
        </p:txBody>
      </p:sp>
    </p:spTree>
    <p:extLst>
      <p:ext uri="{BB962C8B-B14F-4D97-AF65-F5344CB8AC3E}">
        <p14:creationId xmlns:p14="http://schemas.microsoft.com/office/powerpoint/2010/main" val="245137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62A26-C272-46C8-8799-99B2971017BC}" type="slidenum">
              <a:rPr lang="en-US"/>
              <a:pPr/>
              <a:t>27</a:t>
            </a:fld>
            <a:endParaRPr lang="en-US"/>
          </a:p>
        </p:txBody>
      </p:sp>
      <p:sp>
        <p:nvSpPr>
          <p:cNvPr id="440322" name="Rectangle 2"/>
          <p:cNvSpPr>
            <a:spLocks noGrp="1" noRot="1" noChangeAspect="1" noChangeArrowheads="1" noTextEdit="1"/>
          </p:cNvSpPr>
          <p:nvPr>
            <p:ph type="sldImg"/>
          </p:nvPr>
        </p:nvSpPr>
        <p:spPr>
          <a:xfrm>
            <a:off x="350838" y="693738"/>
            <a:ext cx="6157912" cy="3463925"/>
          </a:xfrm>
          <a:ln/>
        </p:spPr>
      </p:sp>
      <p:sp>
        <p:nvSpPr>
          <p:cNvPr id="440323" name="Rectangle 3"/>
          <p:cNvSpPr>
            <a:spLocks noGrp="1" noChangeArrowheads="1"/>
          </p:cNvSpPr>
          <p:nvPr>
            <p:ph type="body" idx="1"/>
          </p:nvPr>
        </p:nvSpPr>
        <p:spPr>
          <a:xfrm>
            <a:off x="685800" y="4387850"/>
            <a:ext cx="5486400" cy="4154488"/>
          </a:xfrm>
        </p:spPr>
        <p:txBody>
          <a:bodyPr/>
          <a:lstStyle/>
          <a:p>
            <a:endParaRPr lang="en-US"/>
          </a:p>
        </p:txBody>
      </p:sp>
    </p:spTree>
    <p:extLst>
      <p:ext uri="{BB962C8B-B14F-4D97-AF65-F5344CB8AC3E}">
        <p14:creationId xmlns:p14="http://schemas.microsoft.com/office/powerpoint/2010/main" val="233484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C369D-EF4E-4A1B-A04F-154C87AA603F}" type="slidenum">
              <a:rPr lang="en-US">
                <a:solidFill>
                  <a:srgbClr val="000000"/>
                </a:solidFill>
              </a:rPr>
              <a:pPr/>
              <a:t>30</a:t>
            </a:fld>
            <a:endParaRPr lang="en-US">
              <a:solidFill>
                <a:srgbClr val="000000"/>
              </a:solidFill>
            </a:endParaRPr>
          </a:p>
        </p:txBody>
      </p:sp>
      <p:sp>
        <p:nvSpPr>
          <p:cNvPr id="430082" name="Rectangle 2"/>
          <p:cNvSpPr>
            <a:spLocks noGrp="1" noRot="1" noChangeAspect="1" noChangeArrowheads="1" noTextEdit="1"/>
          </p:cNvSpPr>
          <p:nvPr>
            <p:ph type="sldImg"/>
          </p:nvPr>
        </p:nvSpPr>
        <p:spPr>
          <a:xfrm>
            <a:off x="350838" y="693738"/>
            <a:ext cx="6157912" cy="3463925"/>
          </a:xfrm>
          <a:ln/>
        </p:spPr>
      </p:sp>
      <p:sp>
        <p:nvSpPr>
          <p:cNvPr id="430083" name="Rectangle 3"/>
          <p:cNvSpPr>
            <a:spLocks noGrp="1" noChangeArrowheads="1"/>
          </p:cNvSpPr>
          <p:nvPr>
            <p:ph type="body" idx="1"/>
          </p:nvPr>
        </p:nvSpPr>
        <p:spPr>
          <a:xfrm>
            <a:off x="914400" y="4387850"/>
            <a:ext cx="5029200" cy="4154488"/>
          </a:xfrm>
        </p:spPr>
        <p:txBody>
          <a:bodyPr/>
          <a:lstStyle/>
          <a:p>
            <a:endParaRPr lang="en-US"/>
          </a:p>
        </p:txBody>
      </p:sp>
    </p:spTree>
    <p:extLst>
      <p:ext uri="{BB962C8B-B14F-4D97-AF65-F5344CB8AC3E}">
        <p14:creationId xmlns:p14="http://schemas.microsoft.com/office/powerpoint/2010/main" val="6167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2D05AA-63E1-4BEB-9185-993B2F0F2208}" type="slidenum">
              <a:rPr lang="en-US">
                <a:solidFill>
                  <a:srgbClr val="000000"/>
                </a:solidFill>
              </a:rPr>
              <a:pPr/>
              <a:t>31</a:t>
            </a:fld>
            <a:endParaRPr lang="en-US">
              <a:solidFill>
                <a:srgbClr val="000000"/>
              </a:solidFill>
            </a:endParaRPr>
          </a:p>
        </p:txBody>
      </p:sp>
      <p:sp>
        <p:nvSpPr>
          <p:cNvPr id="432130" name="Rectangle 2"/>
          <p:cNvSpPr>
            <a:spLocks noGrp="1" noRot="1" noChangeAspect="1" noChangeArrowheads="1" noTextEdit="1"/>
          </p:cNvSpPr>
          <p:nvPr>
            <p:ph type="sldImg"/>
          </p:nvPr>
        </p:nvSpPr>
        <p:spPr>
          <a:xfrm>
            <a:off x="350838" y="693738"/>
            <a:ext cx="6157912" cy="3463925"/>
          </a:xfrm>
          <a:ln/>
        </p:spPr>
      </p:sp>
      <p:sp>
        <p:nvSpPr>
          <p:cNvPr id="432131" name="Rectangle 3"/>
          <p:cNvSpPr>
            <a:spLocks noGrp="1" noChangeArrowheads="1"/>
          </p:cNvSpPr>
          <p:nvPr>
            <p:ph type="body" idx="1"/>
          </p:nvPr>
        </p:nvSpPr>
        <p:spPr>
          <a:xfrm>
            <a:off x="914400" y="4387850"/>
            <a:ext cx="5029200" cy="4154488"/>
          </a:xfrm>
        </p:spPr>
        <p:txBody>
          <a:bodyPr/>
          <a:lstStyle/>
          <a:p>
            <a:endParaRPr lang="en-US"/>
          </a:p>
        </p:txBody>
      </p:sp>
    </p:spTree>
    <p:extLst>
      <p:ext uri="{BB962C8B-B14F-4D97-AF65-F5344CB8AC3E}">
        <p14:creationId xmlns:p14="http://schemas.microsoft.com/office/powerpoint/2010/main" val="2873620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0D0DF-C678-4342-8090-2C1206E409C6}" type="slidenum">
              <a:rPr lang="en-US">
                <a:solidFill>
                  <a:srgbClr val="000000"/>
                </a:solidFill>
              </a:rPr>
              <a:pPr/>
              <a:t>32</a:t>
            </a:fld>
            <a:endParaRPr lang="en-US">
              <a:solidFill>
                <a:srgbClr val="000000"/>
              </a:solidFill>
            </a:endParaRPr>
          </a:p>
        </p:txBody>
      </p:sp>
      <p:sp>
        <p:nvSpPr>
          <p:cNvPr id="434178" name="Rectangle 2"/>
          <p:cNvSpPr>
            <a:spLocks noGrp="1" noRot="1" noChangeAspect="1" noChangeArrowheads="1" noTextEdit="1"/>
          </p:cNvSpPr>
          <p:nvPr>
            <p:ph type="sldImg"/>
          </p:nvPr>
        </p:nvSpPr>
        <p:spPr>
          <a:xfrm>
            <a:off x="350838" y="693738"/>
            <a:ext cx="6157912" cy="3463925"/>
          </a:xfrm>
          <a:ln/>
        </p:spPr>
      </p:sp>
      <p:sp>
        <p:nvSpPr>
          <p:cNvPr id="434179" name="Rectangle 3"/>
          <p:cNvSpPr>
            <a:spLocks noGrp="1" noChangeArrowheads="1"/>
          </p:cNvSpPr>
          <p:nvPr>
            <p:ph type="body" idx="1"/>
          </p:nvPr>
        </p:nvSpPr>
        <p:spPr>
          <a:xfrm>
            <a:off x="914400" y="4387850"/>
            <a:ext cx="5029200" cy="4154488"/>
          </a:xfrm>
        </p:spPr>
        <p:txBody>
          <a:bodyPr/>
          <a:lstStyle/>
          <a:p>
            <a:endParaRPr lang="en-US"/>
          </a:p>
        </p:txBody>
      </p:sp>
    </p:spTree>
    <p:extLst>
      <p:ext uri="{BB962C8B-B14F-4D97-AF65-F5344CB8AC3E}">
        <p14:creationId xmlns:p14="http://schemas.microsoft.com/office/powerpoint/2010/main" val="20855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62D2ED-3EE9-4DBD-8A01-54100856CF7A}" type="slidenum">
              <a:rPr lang="en-US">
                <a:solidFill>
                  <a:srgbClr val="000000"/>
                </a:solidFill>
              </a:rPr>
              <a:pPr/>
              <a:t>33</a:t>
            </a:fld>
            <a:endParaRPr lang="en-US">
              <a:solidFill>
                <a:srgbClr val="000000"/>
              </a:solidFill>
            </a:endParaRPr>
          </a:p>
        </p:txBody>
      </p:sp>
      <p:sp>
        <p:nvSpPr>
          <p:cNvPr id="436226" name="Rectangle 2"/>
          <p:cNvSpPr>
            <a:spLocks noGrp="1" noRot="1" noChangeAspect="1" noChangeArrowheads="1" noTextEdit="1"/>
          </p:cNvSpPr>
          <p:nvPr>
            <p:ph type="sldImg"/>
          </p:nvPr>
        </p:nvSpPr>
        <p:spPr>
          <a:xfrm>
            <a:off x="350838" y="693738"/>
            <a:ext cx="6157912" cy="3463925"/>
          </a:xfrm>
          <a:ln/>
        </p:spPr>
      </p:sp>
      <p:sp>
        <p:nvSpPr>
          <p:cNvPr id="436227" name="Rectangle 3"/>
          <p:cNvSpPr>
            <a:spLocks noGrp="1" noChangeArrowheads="1"/>
          </p:cNvSpPr>
          <p:nvPr>
            <p:ph type="body" idx="1"/>
          </p:nvPr>
        </p:nvSpPr>
        <p:spPr>
          <a:xfrm>
            <a:off x="914400" y="4387850"/>
            <a:ext cx="5029200" cy="4154488"/>
          </a:xfrm>
        </p:spPr>
        <p:txBody>
          <a:bodyPr/>
          <a:lstStyle/>
          <a:p>
            <a:endParaRPr lang="en-US"/>
          </a:p>
        </p:txBody>
      </p:sp>
    </p:spTree>
    <p:extLst>
      <p:ext uri="{BB962C8B-B14F-4D97-AF65-F5344CB8AC3E}">
        <p14:creationId xmlns:p14="http://schemas.microsoft.com/office/powerpoint/2010/main" val="132484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F0906-742F-4F72-AEAD-0F0F6D839B49}" type="slidenum">
              <a:rPr lang="en-US">
                <a:solidFill>
                  <a:srgbClr val="000000"/>
                </a:solidFill>
              </a:rPr>
              <a:pPr/>
              <a:t>36</a:t>
            </a:fld>
            <a:endParaRPr lang="en-US">
              <a:solidFill>
                <a:srgbClr val="000000"/>
              </a:solidFill>
            </a:endParaRPr>
          </a:p>
        </p:txBody>
      </p:sp>
      <p:sp>
        <p:nvSpPr>
          <p:cNvPr id="573442" name="Rectangle 2"/>
          <p:cNvSpPr>
            <a:spLocks noGrp="1" noRot="1" noChangeAspect="1" noChangeArrowheads="1" noTextEdit="1"/>
          </p:cNvSpPr>
          <p:nvPr>
            <p:ph type="sldImg"/>
          </p:nvPr>
        </p:nvSpPr>
        <p:spPr>
          <a:xfrm>
            <a:off x="350838" y="693738"/>
            <a:ext cx="6157912" cy="3463925"/>
          </a:xfrm>
          <a:ln/>
        </p:spPr>
      </p:sp>
      <p:sp>
        <p:nvSpPr>
          <p:cNvPr id="573443" name="Rectangle 3"/>
          <p:cNvSpPr>
            <a:spLocks noGrp="1" noChangeArrowheads="1"/>
          </p:cNvSpPr>
          <p:nvPr>
            <p:ph type="body" idx="1"/>
          </p:nvPr>
        </p:nvSpPr>
        <p:spPr>
          <a:xfrm>
            <a:off x="685800" y="4387850"/>
            <a:ext cx="5486400" cy="4154488"/>
          </a:xfrm>
        </p:spPr>
        <p:txBody>
          <a:bodyPr/>
          <a:lstStyle/>
          <a:p>
            <a:endParaRPr lang="en-US"/>
          </a:p>
        </p:txBody>
      </p:sp>
    </p:spTree>
    <p:extLst>
      <p:ext uri="{BB962C8B-B14F-4D97-AF65-F5344CB8AC3E}">
        <p14:creationId xmlns:p14="http://schemas.microsoft.com/office/powerpoint/2010/main" val="3288591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8F5AFF-A06B-46DC-82C7-E1AB631B2E1A}" type="slidenum">
              <a:rPr lang="en-US" smtClean="0"/>
              <a:pPr/>
              <a:t>53</a:t>
            </a:fld>
            <a:endParaRPr lang="en-US"/>
          </a:p>
        </p:txBody>
      </p:sp>
    </p:spTree>
    <p:extLst>
      <p:ext uri="{BB962C8B-B14F-4D97-AF65-F5344CB8AC3E}">
        <p14:creationId xmlns:p14="http://schemas.microsoft.com/office/powerpoint/2010/main" val="3688635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6017-9CC7-EF4D-820D-294BEC6659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92F7E4-DCBC-3544-9BCA-408CBE0CF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33F32F-8B97-2447-87FD-1F6775097B69}"/>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8F86E2EC-A878-7C47-BDE6-D6992F46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6ED30-9107-AD4A-A733-244416DC98DC}"/>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570498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A401-32BD-B542-B458-BF23A820C8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49E052-F4E2-A947-A7BC-B88AEFA2A9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45051-9BA7-C74D-B746-3F4D6CB851F4}"/>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FDAEE2EE-C538-1043-9A5E-50AAA6572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5541F-110E-D94D-8372-2EE34F3B36C9}"/>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2708650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3B6CE-4A36-3140-A774-11D9E27750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B2877D-74E0-DB49-BC5C-3AE17CF1BC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7CBE0-2375-8343-A07E-0E5481D630B2}"/>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548CA508-636D-5F4C-84B6-21B834EE4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D6E70A-60B5-F541-BBB8-65821DE4EAAB}"/>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681850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1AFF91-7FD9-4A52-BE0D-E8CFFDDFD961}"/>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4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414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DE587624-B6DD-4159-969A-F1B322DE0EDA}" type="slidenum">
              <a:rPr lang="en-US"/>
              <a:pPr/>
              <a:t>‹#›</a:t>
            </a:fld>
            <a:endParaRPr lang="en-US"/>
          </a:p>
        </p:txBody>
      </p:sp>
    </p:spTree>
    <p:extLst>
      <p:ext uri="{BB962C8B-B14F-4D97-AF65-F5344CB8AC3E}">
        <p14:creationId xmlns:p14="http://schemas.microsoft.com/office/powerpoint/2010/main" val="3495660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8F00CB3E-4FE8-4CA4-B419-AB097A3E232B}" type="slidenum">
              <a:rPr lang="en-US"/>
              <a:pPr/>
              <a:t>‹#›</a:t>
            </a:fld>
            <a:endParaRPr lang="en-US"/>
          </a:p>
        </p:txBody>
      </p:sp>
    </p:spTree>
    <p:extLst>
      <p:ext uri="{BB962C8B-B14F-4D97-AF65-F5344CB8AC3E}">
        <p14:creationId xmlns:p14="http://schemas.microsoft.com/office/powerpoint/2010/main" val="955484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A588ED8-64E3-4FB0-8E53-8F044244E10E}" type="slidenum">
              <a:rPr lang="en-US"/>
              <a:pPr/>
              <a:t>‹#›</a:t>
            </a:fld>
            <a:endParaRPr lang="en-US"/>
          </a:p>
        </p:txBody>
      </p:sp>
    </p:spTree>
    <p:extLst>
      <p:ext uri="{BB962C8B-B14F-4D97-AF65-F5344CB8AC3E}">
        <p14:creationId xmlns:p14="http://schemas.microsoft.com/office/powerpoint/2010/main" val="365631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7BBE1A-7266-4CE5-8724-1900E1239F85}" type="slidenum">
              <a:rPr lang="en-US"/>
              <a:pPr/>
              <a:t>‹#›</a:t>
            </a:fld>
            <a:endParaRPr lang="en-US"/>
          </a:p>
        </p:txBody>
      </p:sp>
    </p:spTree>
    <p:extLst>
      <p:ext uri="{BB962C8B-B14F-4D97-AF65-F5344CB8AC3E}">
        <p14:creationId xmlns:p14="http://schemas.microsoft.com/office/powerpoint/2010/main" val="282103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DCA3AD8-ADF9-4671-90D8-11A1F290FC43}" type="slidenum">
              <a:rPr lang="en-US"/>
              <a:pPr/>
              <a:t>‹#›</a:t>
            </a:fld>
            <a:endParaRPr lang="en-US"/>
          </a:p>
        </p:txBody>
      </p:sp>
    </p:spTree>
    <p:extLst>
      <p:ext uri="{BB962C8B-B14F-4D97-AF65-F5344CB8AC3E}">
        <p14:creationId xmlns:p14="http://schemas.microsoft.com/office/powerpoint/2010/main" val="1089465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57596D5-1D53-4340-AC3A-23E727028953}" type="slidenum">
              <a:rPr lang="en-US"/>
              <a:pPr/>
              <a:t>‹#›</a:t>
            </a:fld>
            <a:endParaRPr lang="en-US"/>
          </a:p>
        </p:txBody>
      </p:sp>
    </p:spTree>
    <p:extLst>
      <p:ext uri="{BB962C8B-B14F-4D97-AF65-F5344CB8AC3E}">
        <p14:creationId xmlns:p14="http://schemas.microsoft.com/office/powerpoint/2010/main" val="330096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D30677-A1FC-463E-B017-6ACAEDB1D54C}" type="slidenum">
              <a:rPr lang="en-US"/>
              <a:pPr/>
              <a:t>‹#›</a:t>
            </a:fld>
            <a:endParaRPr lang="en-US"/>
          </a:p>
        </p:txBody>
      </p:sp>
    </p:spTree>
    <p:extLst>
      <p:ext uri="{BB962C8B-B14F-4D97-AF65-F5344CB8AC3E}">
        <p14:creationId xmlns:p14="http://schemas.microsoft.com/office/powerpoint/2010/main" val="89339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46A7-C1D4-9643-902C-B45059D7B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2FD7B-AC67-BC4C-969A-4DAAAEBEFE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D9D86-05AD-9E4A-93AA-4FE4FEEF59D8}"/>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94CA3C9F-39F8-4E41-9710-F8C9BAD56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76F49-A151-8A41-96E9-B6219E2696C5}"/>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3483201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16F78EA-418C-45E1-AEC2-A7D5032611FE}" type="slidenum">
              <a:rPr lang="en-US"/>
              <a:pPr/>
              <a:t>‹#›</a:t>
            </a:fld>
            <a:endParaRPr lang="en-US"/>
          </a:p>
        </p:txBody>
      </p:sp>
    </p:spTree>
    <p:extLst>
      <p:ext uri="{BB962C8B-B14F-4D97-AF65-F5344CB8AC3E}">
        <p14:creationId xmlns:p14="http://schemas.microsoft.com/office/powerpoint/2010/main" val="87127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ABF0089-FDD6-4159-BCB8-42C4D3B2BD81}" type="slidenum">
              <a:rPr lang="en-US"/>
              <a:pPr/>
              <a:t>‹#›</a:t>
            </a:fld>
            <a:endParaRPr lang="en-US"/>
          </a:p>
        </p:txBody>
      </p:sp>
    </p:spTree>
    <p:extLst>
      <p:ext uri="{BB962C8B-B14F-4D97-AF65-F5344CB8AC3E}">
        <p14:creationId xmlns:p14="http://schemas.microsoft.com/office/powerpoint/2010/main" val="455167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A6E01DC-A5F3-4AF6-8EF0-7AE3CD31F9A9}" type="slidenum">
              <a:rPr lang="en-US"/>
              <a:pPr/>
              <a:t>‹#›</a:t>
            </a:fld>
            <a:endParaRPr lang="en-US"/>
          </a:p>
        </p:txBody>
      </p:sp>
    </p:spTree>
    <p:extLst>
      <p:ext uri="{BB962C8B-B14F-4D97-AF65-F5344CB8AC3E}">
        <p14:creationId xmlns:p14="http://schemas.microsoft.com/office/powerpoint/2010/main" val="3316321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14FE9A-AC86-4052-84B8-059231638181}" type="slidenum">
              <a:rPr lang="en-US"/>
              <a:pPr/>
              <a:t>‹#›</a:t>
            </a:fld>
            <a:endParaRPr lang="en-US"/>
          </a:p>
        </p:txBody>
      </p:sp>
    </p:spTree>
    <p:extLst>
      <p:ext uri="{BB962C8B-B14F-4D97-AF65-F5344CB8AC3E}">
        <p14:creationId xmlns:p14="http://schemas.microsoft.com/office/powerpoint/2010/main" val="146019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5A628C-9DB0-4B31-946A-868AC2B78A67}" type="slidenum">
              <a:rPr lang="en-US"/>
              <a:pPr/>
              <a:t>‹#›</a:t>
            </a:fld>
            <a:endParaRPr lang="en-US"/>
          </a:p>
        </p:txBody>
      </p:sp>
    </p:spTree>
    <p:extLst>
      <p:ext uri="{BB962C8B-B14F-4D97-AF65-F5344CB8AC3E}">
        <p14:creationId xmlns:p14="http://schemas.microsoft.com/office/powerpoint/2010/main" val="1792929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45618B-16E7-4DBA-B6FA-C82DF4FEA37E}" type="slidenum">
              <a:rPr lang="en-US"/>
              <a:pPr/>
              <a:t>‹#›</a:t>
            </a:fld>
            <a:endParaRPr lang="en-US"/>
          </a:p>
        </p:txBody>
      </p:sp>
    </p:spTree>
    <p:extLst>
      <p:ext uri="{BB962C8B-B14F-4D97-AF65-F5344CB8AC3E}">
        <p14:creationId xmlns:p14="http://schemas.microsoft.com/office/powerpoint/2010/main" val="257630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97CCDA-57CD-434A-A1BC-6D014F8F6CCC}" type="slidenum">
              <a:rPr lang="en-US"/>
              <a:pPr/>
              <a:t>‹#›</a:t>
            </a:fld>
            <a:endParaRPr lang="en-US"/>
          </a:p>
        </p:txBody>
      </p:sp>
    </p:spTree>
    <p:extLst>
      <p:ext uri="{BB962C8B-B14F-4D97-AF65-F5344CB8AC3E}">
        <p14:creationId xmlns:p14="http://schemas.microsoft.com/office/powerpoint/2010/main" val="4207835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8F00CB3E-4FE8-4CA4-B419-AB097A3E232B}" type="slidenum">
              <a:rPr lang="en-US"/>
              <a:pPr/>
              <a:t>‹#›</a:t>
            </a:fld>
            <a:endParaRPr lang="en-US"/>
          </a:p>
        </p:txBody>
      </p:sp>
    </p:spTree>
    <p:extLst>
      <p:ext uri="{BB962C8B-B14F-4D97-AF65-F5344CB8AC3E}">
        <p14:creationId xmlns:p14="http://schemas.microsoft.com/office/powerpoint/2010/main" val="4007538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DE587624-B6DD-4159-969A-F1B322DE0EDA}" type="slidenum">
              <a:rPr lang="en-US"/>
              <a:pPr/>
              <a:t>‹#›</a:t>
            </a:fld>
            <a:endParaRPr lang="en-US"/>
          </a:p>
        </p:txBody>
      </p:sp>
    </p:spTree>
    <p:extLst>
      <p:ext uri="{BB962C8B-B14F-4D97-AF65-F5344CB8AC3E}">
        <p14:creationId xmlns:p14="http://schemas.microsoft.com/office/powerpoint/2010/main" val="1199242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9D25A019-9898-4AB0-A2A4-0A2B17E5AA43}" type="slidenum">
              <a:rPr lang="en-US"/>
              <a:pPr/>
              <a:t>‹#›</a:t>
            </a:fld>
            <a:endParaRPr lang="en-US"/>
          </a:p>
        </p:txBody>
      </p:sp>
    </p:spTree>
    <p:extLst>
      <p:ext uri="{BB962C8B-B14F-4D97-AF65-F5344CB8AC3E}">
        <p14:creationId xmlns:p14="http://schemas.microsoft.com/office/powerpoint/2010/main" val="365659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9584-03C5-8440-A6A8-B0629571CC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80BF89-E441-464B-A0C4-54E387522E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A8388C-4BAB-B742-BEE8-7013AFFBF46C}"/>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2401C270-AD79-3A49-8DF3-7F1E37943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8B76F-2ECE-5541-87CC-2AE396390573}"/>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325504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8B337E6B-50C0-46B7-8969-B55A8242D95D}" type="slidenum">
              <a:rPr lang="en-US"/>
              <a:pPr/>
              <a:t>‹#›</a:t>
            </a:fld>
            <a:endParaRPr lang="en-US"/>
          </a:p>
        </p:txBody>
      </p:sp>
    </p:spTree>
    <p:extLst>
      <p:ext uri="{BB962C8B-B14F-4D97-AF65-F5344CB8AC3E}">
        <p14:creationId xmlns:p14="http://schemas.microsoft.com/office/powerpoint/2010/main" val="1640109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810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EE32A9AA-58F7-44C0-B222-1B47EA57B22D}" type="slidenum">
              <a:rPr lang="en-US"/>
              <a:pPr/>
              <a:t>‹#›</a:t>
            </a:fld>
            <a:endParaRPr lang="en-US"/>
          </a:p>
        </p:txBody>
      </p:sp>
    </p:spTree>
    <p:extLst>
      <p:ext uri="{BB962C8B-B14F-4D97-AF65-F5344CB8AC3E}">
        <p14:creationId xmlns:p14="http://schemas.microsoft.com/office/powerpoint/2010/main" val="1745785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A588ED8-64E3-4FB0-8E53-8F044244E10E}" type="slidenum">
              <a:rPr lang="en-US"/>
              <a:pPr/>
              <a:t>‹#›</a:t>
            </a:fld>
            <a:endParaRPr lang="en-US"/>
          </a:p>
        </p:txBody>
      </p:sp>
    </p:spTree>
    <p:extLst>
      <p:ext uri="{BB962C8B-B14F-4D97-AF65-F5344CB8AC3E}">
        <p14:creationId xmlns:p14="http://schemas.microsoft.com/office/powerpoint/2010/main" val="2449524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869B477-374E-4E2D-9002-A68E7204895A}" type="slidenum">
              <a:rPr lang="en-US"/>
              <a:pPr/>
              <a:t>‹#›</a:t>
            </a:fld>
            <a:endParaRPr lang="en-US"/>
          </a:p>
        </p:txBody>
      </p:sp>
    </p:spTree>
    <p:extLst>
      <p:ext uri="{BB962C8B-B14F-4D97-AF65-F5344CB8AC3E}">
        <p14:creationId xmlns:p14="http://schemas.microsoft.com/office/powerpoint/2010/main" val="3581591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81000"/>
            <a:ext cx="103632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E0751B04-51D7-4EB1-9D82-58ACCEC9416C}" type="slidenum">
              <a:rPr lang="en-US"/>
              <a:pPr/>
              <a:t>‹#›</a:t>
            </a:fld>
            <a:endParaRPr lang="en-US"/>
          </a:p>
        </p:txBody>
      </p:sp>
    </p:spTree>
    <p:extLst>
      <p:ext uri="{BB962C8B-B14F-4D97-AF65-F5344CB8AC3E}">
        <p14:creationId xmlns:p14="http://schemas.microsoft.com/office/powerpoint/2010/main" val="67971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9904-511B-ED4C-AF2F-AE31ABF7C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32488-AA2E-C240-BE78-BD2B9063603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8D4655-2D3C-AD44-BD5F-D5143D1183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E7AE-5C2A-814A-81C7-61582653E6B6}"/>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6" name="Footer Placeholder 5">
            <a:extLst>
              <a:ext uri="{FF2B5EF4-FFF2-40B4-BE49-F238E27FC236}">
                <a16:creationId xmlns:a16="http://schemas.microsoft.com/office/drawing/2014/main" id="{FDD97778-86A1-DD46-8E13-CFECAB513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B6DE6-F8DD-7442-A27C-CD2180AC2B3C}"/>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88367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ABD5-E356-DC40-A4FC-AE21A92B2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7C8842-8F5D-254A-BD33-924054E5B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51CB6F-592A-F84F-A9D4-2E19BFD241A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82E716-F674-754D-AE2D-E1066AFD9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2A3C03-E740-D745-A93D-13E8A48511B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7EF63B-960B-6042-96A3-12875A2D00F1}"/>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8" name="Footer Placeholder 7">
            <a:extLst>
              <a:ext uri="{FF2B5EF4-FFF2-40B4-BE49-F238E27FC236}">
                <a16:creationId xmlns:a16="http://schemas.microsoft.com/office/drawing/2014/main" id="{01D949DF-170A-CC4B-8DC1-5301E6CB5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A530C4-6131-784A-A7F4-0271E9CC410C}"/>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565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A7077-7CEB-174D-8FD8-DB05BB558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91EBFD-CB02-CE4E-A0E7-E99F5E0F7D32}"/>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4" name="Footer Placeholder 3">
            <a:extLst>
              <a:ext uri="{FF2B5EF4-FFF2-40B4-BE49-F238E27FC236}">
                <a16:creationId xmlns:a16="http://schemas.microsoft.com/office/drawing/2014/main" id="{A2F6DE59-CE18-B840-9A1B-2E2E5AEB6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DF3E8-3E5A-DF42-A28E-F807C8D4505B}"/>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71111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8BD0E-CFC4-EE45-B981-279C81BAB5CD}"/>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3" name="Footer Placeholder 2">
            <a:extLst>
              <a:ext uri="{FF2B5EF4-FFF2-40B4-BE49-F238E27FC236}">
                <a16:creationId xmlns:a16="http://schemas.microsoft.com/office/drawing/2014/main" id="{8D7E35C6-D7E9-CD48-81E7-6095B9D2D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881505-A04A-6B49-BCBD-BB586E76D8C5}"/>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4187074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DBEA-8D44-0445-ABF6-FF939A4B0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B555CC-B849-F342-BAFD-1DF499F83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5848F8-B475-5E40-A28A-4CDFCCFB4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81B8A7-211A-6844-BAAD-80A354851CEF}"/>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6" name="Footer Placeholder 5">
            <a:extLst>
              <a:ext uri="{FF2B5EF4-FFF2-40B4-BE49-F238E27FC236}">
                <a16:creationId xmlns:a16="http://schemas.microsoft.com/office/drawing/2014/main" id="{8ACE3034-9149-FF47-974C-46F1201AE8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7749E-BB4C-4D45-BF72-8DA26FFF75FF}"/>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65084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1C08B-80E2-B14B-81E5-FF1D1CBA1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F3080F-FDD5-E94D-912A-845B9AEB10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DB738D-84DC-A846-B7B2-BBB5E8E66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AEA79D-0F3F-F34A-9D9E-245770598F02}"/>
              </a:ext>
            </a:extLst>
          </p:cNvPr>
          <p:cNvSpPr>
            <a:spLocks noGrp="1"/>
          </p:cNvSpPr>
          <p:nvPr>
            <p:ph type="dt" sz="half" idx="10"/>
          </p:nvPr>
        </p:nvSpPr>
        <p:spPr/>
        <p:txBody>
          <a:bodyPr/>
          <a:lstStyle/>
          <a:p>
            <a:fld id="{8A94A3E7-05F8-FD42-ADEF-46474E2EDEA3}" type="datetimeFigureOut">
              <a:rPr lang="en-US" smtClean="0"/>
              <a:t>6/22/20</a:t>
            </a:fld>
            <a:endParaRPr lang="en-US"/>
          </a:p>
        </p:txBody>
      </p:sp>
      <p:sp>
        <p:nvSpPr>
          <p:cNvPr id="6" name="Footer Placeholder 5">
            <a:extLst>
              <a:ext uri="{FF2B5EF4-FFF2-40B4-BE49-F238E27FC236}">
                <a16:creationId xmlns:a16="http://schemas.microsoft.com/office/drawing/2014/main" id="{068ACFEE-29DB-4D45-9BBE-42BBB9EFE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D78F6-9AA5-9747-BE59-55D6478E4DB8}"/>
              </a:ext>
            </a:extLst>
          </p:cNvPr>
          <p:cNvSpPr>
            <a:spLocks noGrp="1"/>
          </p:cNvSpPr>
          <p:nvPr>
            <p:ph type="sldNum" sz="quarter" idx="12"/>
          </p:nvPr>
        </p:nvSpPr>
        <p:spPr/>
        <p:txBody>
          <a:bodyPr/>
          <a:lstStyle/>
          <a:p>
            <a:fld id="{7E44E490-108F-264D-B458-69864F363FFE}" type="slidenum">
              <a:rPr lang="en-US" smtClean="0"/>
              <a:t>‹#›</a:t>
            </a:fld>
            <a:endParaRPr lang="en-US"/>
          </a:p>
        </p:txBody>
      </p:sp>
    </p:spTree>
    <p:extLst>
      <p:ext uri="{BB962C8B-B14F-4D97-AF65-F5344CB8AC3E}">
        <p14:creationId xmlns:p14="http://schemas.microsoft.com/office/powerpoint/2010/main" val="179661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9F353-5DD6-5140-8C07-EB1584A871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6D9FF-25CD-5542-8B8F-18CBEB03F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9A583-3310-CC4C-BC8D-A5854C66FB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4A3E7-05F8-FD42-ADEF-46474E2EDEA3}" type="datetimeFigureOut">
              <a:rPr lang="en-US" smtClean="0"/>
              <a:t>6/22/20</a:t>
            </a:fld>
            <a:endParaRPr lang="en-US"/>
          </a:p>
        </p:txBody>
      </p:sp>
      <p:sp>
        <p:nvSpPr>
          <p:cNvPr id="5" name="Footer Placeholder 4">
            <a:extLst>
              <a:ext uri="{FF2B5EF4-FFF2-40B4-BE49-F238E27FC236}">
                <a16:creationId xmlns:a16="http://schemas.microsoft.com/office/drawing/2014/main" id="{54176CBD-9E2C-3148-8C2D-F8C6EDFE64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A4980-0D10-A046-A88D-9894EECE8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4E490-108F-264D-B458-69864F363FFE}" type="slidenum">
              <a:rPr lang="en-US" smtClean="0"/>
              <a:t>‹#›</a:t>
            </a:fld>
            <a:endParaRPr lang="en-US"/>
          </a:p>
        </p:txBody>
      </p:sp>
    </p:spTree>
    <p:extLst>
      <p:ext uri="{BB962C8B-B14F-4D97-AF65-F5344CB8AC3E}">
        <p14:creationId xmlns:p14="http://schemas.microsoft.com/office/powerpoint/2010/main" val="563182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810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BBEC9FF2-BA4D-4B3D-B45E-2C15AEAA1396}" type="slidenum">
              <a:rPr lang="en-US"/>
              <a:pPr/>
              <a:t>‹#›</a:t>
            </a:fld>
            <a:endParaRPr lang="en-US"/>
          </a:p>
        </p:txBody>
      </p:sp>
    </p:spTree>
    <p:extLst>
      <p:ext uri="{BB962C8B-B14F-4D97-AF65-F5344CB8AC3E}">
        <p14:creationId xmlns:p14="http://schemas.microsoft.com/office/powerpoint/2010/main" val="1385076764"/>
      </p:ext>
    </p:extLst>
  </p:cSld>
  <p:clrMap bg1="dk2" tx1="lt1" bg2="dk1"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eaLnBrk="0" fontAlgn="base" hangingPunct="0">
        <a:spcBef>
          <a:spcPct val="0"/>
        </a:spcBef>
        <a:spcAft>
          <a:spcPct val="0"/>
        </a:spcAft>
        <a:defRPr sz="4400">
          <a:solidFill>
            <a:srgbClr val="FFFF00"/>
          </a:solidFill>
          <a:latin typeface="Times New Roman" pitchFamily="18" charset="0"/>
        </a:defRPr>
      </a:lvl6pPr>
      <a:lvl7pPr marL="914400" algn="ctr" rtl="0" eaLnBrk="0" fontAlgn="base" hangingPunct="0">
        <a:spcBef>
          <a:spcPct val="0"/>
        </a:spcBef>
        <a:spcAft>
          <a:spcPct val="0"/>
        </a:spcAft>
        <a:defRPr sz="4400">
          <a:solidFill>
            <a:srgbClr val="FFFF00"/>
          </a:solidFill>
          <a:latin typeface="Times New Roman" pitchFamily="18" charset="0"/>
        </a:defRPr>
      </a:lvl7pPr>
      <a:lvl8pPr marL="1371600" algn="ctr" rtl="0" eaLnBrk="0" fontAlgn="base" hangingPunct="0">
        <a:spcBef>
          <a:spcPct val="0"/>
        </a:spcBef>
        <a:spcAft>
          <a:spcPct val="0"/>
        </a:spcAft>
        <a:defRPr sz="4400">
          <a:solidFill>
            <a:srgbClr val="FFFF00"/>
          </a:solidFill>
          <a:latin typeface="Times New Roman" pitchFamily="18" charset="0"/>
        </a:defRPr>
      </a:lvl8pPr>
      <a:lvl9pPr marL="1828800" algn="ctr" rtl="0" eaLnBrk="0" fontAlgn="base" hangingPunct="0">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1.png"/><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png"/><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source=images&amp;cd=&amp;cad=rja&amp;docid=fN0KSik2xAGaoM&amp;tbnid=hI6DFlYg6Mq4cM:&amp;ved=0CAgQjRwwAA&amp;url=http://www.clker.com/clipart-2333.html&amp;ei=NTjXUZ7XGIS1ywHJk4CIAQ&amp;psig=AFQjCNH45qyEKMNIAJlu2_OY97op5jD-oQ&amp;ust=1373145525439891"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png"/><Relationship Id="rId5" Type="http://schemas.openxmlformats.org/officeDocument/2006/relationships/image" Target="../media/image16.w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inudgeyou.com/en/financial-nudge-the-classic-example-of-save-more-tomorrow/"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1.png"/><Relationship Id="rId4" Type="http://schemas.openxmlformats.org/officeDocument/2006/relationships/image" Target="../media/image24.w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file:///upload.wikimedia.org/wikipedia/commons/0/09/Benjamin_Franklin_by_Joseph-Siffred_Duplessis.jpg"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7.xml"/><Relationship Id="rId1" Type="http://schemas.openxmlformats.org/officeDocument/2006/relationships/vmlDrawing" Target="../drawings/vmlDrawing7.vml"/><Relationship Id="rId5" Type="http://schemas.openxmlformats.org/officeDocument/2006/relationships/image" Target="../media/image1.png"/><Relationship Id="rId4" Type="http://schemas.openxmlformats.org/officeDocument/2006/relationships/image" Target="../media/image32.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vmlDrawing" Target="../drawings/vmlDrawing8.vml"/><Relationship Id="rId6" Type="http://schemas.openxmlformats.org/officeDocument/2006/relationships/image" Target="../media/image31.png"/><Relationship Id="rId5" Type="http://schemas.openxmlformats.org/officeDocument/2006/relationships/image" Target="../media/image32.w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tiff"/><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7.jpe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E5E799A-769F-4106-A4B2-1FB4064F4EB2}"/>
              </a:ext>
            </a:extLst>
          </p:cNvPr>
          <p:cNvCxnSpPr/>
          <p:nvPr/>
        </p:nvCxnSpPr>
        <p:spPr>
          <a:xfrm>
            <a:off x="0" y="4317023"/>
            <a:ext cx="12192000" cy="0"/>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45D6C394-0D1A-4FC8-83C3-7B67FF548706}"/>
              </a:ext>
            </a:extLst>
          </p:cNvPr>
          <p:cNvCxnSpPr/>
          <p:nvPr/>
        </p:nvCxnSpPr>
        <p:spPr>
          <a:xfrm>
            <a:off x="0" y="6315808"/>
            <a:ext cx="12192000" cy="0"/>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98EADCEA-0D88-B24A-AB82-D454C6FD8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7014" y="4401676"/>
            <a:ext cx="7775289" cy="1829479"/>
          </a:xfrm>
          <a:prstGeom prst="rect">
            <a:avLst/>
          </a:prstGeom>
        </p:spPr>
      </p:pic>
      <p:sp>
        <p:nvSpPr>
          <p:cNvPr id="10" name="TextBox 9">
            <a:extLst>
              <a:ext uri="{FF2B5EF4-FFF2-40B4-BE49-F238E27FC236}">
                <a16:creationId xmlns:a16="http://schemas.microsoft.com/office/drawing/2014/main" id="{C9512AA7-16D4-1E4C-9D20-8AF660CA3C44}"/>
              </a:ext>
            </a:extLst>
          </p:cNvPr>
          <p:cNvSpPr txBox="1"/>
          <p:nvPr/>
        </p:nvSpPr>
        <p:spPr>
          <a:xfrm>
            <a:off x="1733797" y="379490"/>
            <a:ext cx="8724405" cy="1415772"/>
          </a:xfrm>
          <a:prstGeom prst="rect">
            <a:avLst/>
          </a:prstGeom>
          <a:noFill/>
          <a:ln>
            <a:noFill/>
          </a:ln>
        </p:spPr>
        <p:txBody>
          <a:bodyPr wrap="square" rtlCol="0">
            <a:spAutoFit/>
          </a:bodyPr>
          <a:lstStyle/>
          <a:p>
            <a:pPr algn="ctr"/>
            <a:r>
              <a:rPr lang="en-US" sz="5400" i="1" dirty="0">
                <a:solidFill>
                  <a:schemeClr val="bg1"/>
                </a:solidFill>
                <a:latin typeface="Tw Cen MT" panose="020B0602020104020603" pitchFamily="34" charset="0"/>
              </a:rPr>
              <a:t>Get Rich… Slowly</a:t>
            </a:r>
          </a:p>
          <a:p>
            <a:pPr algn="ctr"/>
            <a:r>
              <a:rPr lang="en-US" sz="3200" dirty="0">
                <a:solidFill>
                  <a:schemeClr val="bg1"/>
                </a:solidFill>
                <a:latin typeface="Tw Cen MT" panose="020B0602020104020603" pitchFamily="34" charset="0"/>
              </a:rPr>
              <a:t>Lasting Principles of Personal Financial Management</a:t>
            </a:r>
          </a:p>
        </p:txBody>
      </p:sp>
      <p:sp>
        <p:nvSpPr>
          <p:cNvPr id="11" name="TextBox 10">
            <a:extLst>
              <a:ext uri="{FF2B5EF4-FFF2-40B4-BE49-F238E27FC236}">
                <a16:creationId xmlns:a16="http://schemas.microsoft.com/office/drawing/2014/main" id="{874607C5-745C-F646-9CEE-AECED40A1EEA}"/>
              </a:ext>
            </a:extLst>
          </p:cNvPr>
          <p:cNvSpPr txBox="1"/>
          <p:nvPr/>
        </p:nvSpPr>
        <p:spPr>
          <a:xfrm>
            <a:off x="2331744" y="2378637"/>
            <a:ext cx="7965831" cy="1015663"/>
          </a:xfrm>
          <a:prstGeom prst="rect">
            <a:avLst/>
          </a:prstGeom>
          <a:noFill/>
          <a:ln>
            <a:noFill/>
          </a:ln>
        </p:spPr>
        <p:txBody>
          <a:bodyPr wrap="square" rtlCol="0">
            <a:spAutoFit/>
          </a:bodyPr>
          <a:lstStyle/>
          <a:p>
            <a:pPr algn="ctr"/>
            <a:r>
              <a:rPr lang="en-US" sz="3200" dirty="0">
                <a:solidFill>
                  <a:schemeClr val="bg1"/>
                </a:solidFill>
                <a:latin typeface="Tw Cen MT" panose="020B0602020104020603" pitchFamily="34" charset="0"/>
              </a:rPr>
              <a:t>PATHS Program </a:t>
            </a:r>
          </a:p>
          <a:p>
            <a:pPr algn="ctr"/>
            <a:r>
              <a:rPr lang="en-US" sz="2600" dirty="0">
                <a:solidFill>
                  <a:schemeClr val="bg1"/>
                </a:solidFill>
                <a:latin typeface="Tw Cen MT" panose="020B0602020104020603" pitchFamily="34" charset="0"/>
              </a:rPr>
              <a:t>June 22, 2020</a:t>
            </a:r>
          </a:p>
        </p:txBody>
      </p:sp>
    </p:spTree>
    <p:extLst>
      <p:ext uri="{BB962C8B-B14F-4D97-AF65-F5344CB8AC3E}">
        <p14:creationId xmlns:p14="http://schemas.microsoft.com/office/powerpoint/2010/main" val="2506037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0" y="381000"/>
            <a:ext cx="7772400" cy="1143000"/>
          </a:xfrm>
          <a:ln>
            <a:solidFill>
              <a:schemeClr val="tx1"/>
            </a:solidFill>
          </a:ln>
        </p:spPr>
        <p:txBody>
          <a:bodyPr/>
          <a:lstStyle/>
          <a:p>
            <a:r>
              <a:rPr lang="en-US" dirty="0">
                <a:solidFill>
                  <a:srgbClr val="92D050"/>
                </a:solidFill>
                <a:latin typeface="Tw Cen MT" panose="020B0602020104020603" pitchFamily="34" charset="77"/>
              </a:rPr>
              <a:t>Statement 2</a:t>
            </a:r>
          </a:p>
        </p:txBody>
      </p:sp>
      <p:sp>
        <p:nvSpPr>
          <p:cNvPr id="9220" name="Rectangle 4"/>
          <p:cNvSpPr>
            <a:spLocks noGrp="1" noChangeArrowheads="1"/>
          </p:cNvSpPr>
          <p:nvPr>
            <p:ph type="body" sz="half" idx="2"/>
          </p:nvPr>
        </p:nvSpPr>
        <p:spPr>
          <a:xfrm>
            <a:off x="5943600" y="1981200"/>
            <a:ext cx="4038600" cy="4114800"/>
          </a:xfrm>
        </p:spPr>
        <p:txBody>
          <a:bodyPr/>
          <a:lstStyle/>
          <a:p>
            <a:pPr>
              <a:lnSpc>
                <a:spcPct val="90000"/>
              </a:lnSpc>
            </a:pPr>
            <a:r>
              <a:rPr lang="en-US" dirty="0">
                <a:solidFill>
                  <a:schemeClr val="bg1"/>
                </a:solidFill>
              </a:rPr>
              <a:t>Most millionaires work fewer than 40 hours per week.</a:t>
            </a:r>
          </a:p>
          <a:p>
            <a:pPr>
              <a:lnSpc>
                <a:spcPct val="90000"/>
              </a:lnSpc>
            </a:pPr>
            <a:endParaRPr lang="en-US" dirty="0">
              <a:solidFill>
                <a:schemeClr val="bg1"/>
              </a:solidFill>
            </a:endParaRPr>
          </a:p>
          <a:p>
            <a:pPr>
              <a:lnSpc>
                <a:spcPct val="90000"/>
              </a:lnSpc>
            </a:pPr>
            <a:r>
              <a:rPr lang="en-US" i="1" dirty="0">
                <a:solidFill>
                  <a:schemeClr val="bg1"/>
                </a:solidFill>
              </a:rPr>
              <a:t>About 67% of millionaires work 45 to 55 hours a week.</a:t>
            </a:r>
          </a:p>
          <a:p>
            <a:pPr>
              <a:lnSpc>
                <a:spcPct val="90000"/>
              </a:lnSpc>
            </a:pPr>
            <a:endParaRPr lang="en-US" i="1" dirty="0">
              <a:solidFill>
                <a:schemeClr val="bg1"/>
              </a:solidFill>
            </a:endParaRPr>
          </a:p>
          <a:p>
            <a:pPr>
              <a:lnSpc>
                <a:spcPct val="90000"/>
              </a:lnSpc>
            </a:pPr>
            <a:r>
              <a:rPr lang="en-US" dirty="0">
                <a:solidFill>
                  <a:schemeClr val="bg1"/>
                </a:solidFill>
              </a:rPr>
              <a:t>  False</a:t>
            </a:r>
          </a:p>
        </p:txBody>
      </p:sp>
      <p:sp>
        <p:nvSpPr>
          <p:cNvPr id="9222" name="Oval 6"/>
          <p:cNvSpPr>
            <a:spLocks noChangeArrowheads="1"/>
          </p:cNvSpPr>
          <p:nvPr/>
        </p:nvSpPr>
        <p:spPr bwMode="auto">
          <a:xfrm>
            <a:off x="6261970" y="5511800"/>
            <a:ext cx="1371600" cy="533400"/>
          </a:xfrm>
          <a:prstGeom prst="ellipse">
            <a:avLst/>
          </a:prstGeom>
          <a:noFill/>
          <a:ln w="38100">
            <a:solidFill>
              <a:schemeClr val="bg1"/>
            </a:solidFill>
            <a:round/>
            <a:headEnd/>
            <a:tailEnd/>
          </a:ln>
          <a:effectLst/>
        </p:spPr>
        <p:txBody>
          <a:bodyPr wrap="none" anchor="ctr"/>
          <a:lstStyle/>
          <a:p>
            <a:endParaRPr lang="en-US">
              <a:solidFill>
                <a:schemeClr val="bg1"/>
              </a:solidFill>
            </a:endParaRPr>
          </a:p>
        </p:txBody>
      </p:sp>
      <p:sp>
        <p:nvSpPr>
          <p:cNvPr id="6" name="TextBox 5"/>
          <p:cNvSpPr txBox="1"/>
          <p:nvPr/>
        </p:nvSpPr>
        <p:spPr>
          <a:xfrm>
            <a:off x="8467725" y="6045200"/>
            <a:ext cx="1600200" cy="369332"/>
          </a:xfrm>
          <a:prstGeom prst="rect">
            <a:avLst/>
          </a:prstGeom>
          <a:solidFill>
            <a:srgbClr val="FF99FF"/>
          </a:solidFill>
          <a:ln w="38100">
            <a:solidFill>
              <a:srgbClr val="00B0F0"/>
            </a:solidFill>
          </a:ln>
        </p:spPr>
        <p:txBody>
          <a:bodyPr wrap="square" rtlCol="0">
            <a:spAutoFit/>
          </a:bodyPr>
          <a:lstStyle/>
          <a:p>
            <a:pPr algn="ctr"/>
            <a:r>
              <a:rPr lang="en-US" b="1" i="1" dirty="0"/>
              <a:t>Earn</a:t>
            </a:r>
            <a:r>
              <a:rPr lang="en-US" b="1" dirty="0"/>
              <a:t> </a:t>
            </a:r>
          </a:p>
        </p:txBody>
      </p:sp>
      <p:pic>
        <p:nvPicPr>
          <p:cNvPr id="5" name="Online Image Placeholder 4">
            <a:extLst>
              <a:ext uri="{FF2B5EF4-FFF2-40B4-BE49-F238E27FC236}">
                <a16:creationId xmlns:a16="http://schemas.microsoft.com/office/drawing/2014/main" id="{2F3A80AC-0A0D-A74A-BFAA-B41111E2A438}"/>
              </a:ext>
            </a:extLst>
          </p:cNvPr>
          <p:cNvPicPr>
            <a:picLocks noGrp="1" noChangeAspect="1"/>
          </p:cNvPicPr>
          <p:nvPr>
            <p:ph type="clipArt" sz="half" idx="1"/>
          </p:nvPr>
        </p:nvPicPr>
        <p:blipFill>
          <a:blip r:embed="rId2"/>
          <a:stretch>
            <a:fillRect/>
          </a:stretch>
        </p:blipFill>
        <p:spPr>
          <a:xfrm>
            <a:off x="1141130" y="1981200"/>
            <a:ext cx="4626539" cy="4114800"/>
          </a:xfrm>
        </p:spPr>
      </p:pic>
      <p:pic>
        <p:nvPicPr>
          <p:cNvPr id="11" name="Picture 10">
            <a:extLst>
              <a:ext uri="{FF2B5EF4-FFF2-40B4-BE49-F238E27FC236}">
                <a16:creationId xmlns:a16="http://schemas.microsoft.com/office/drawing/2014/main" id="{0B81E443-02D8-3E4A-B5FA-B52F18F8C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48029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wipe(up)">
                                      <p:cBhvr>
                                        <p:cTn id="7" dur="500"/>
                                        <p:tgtEl>
                                          <p:spTgt spid="9220">
                                            <p:txEl>
                                              <p:pRg st="0" end="0"/>
                                            </p:txEl>
                                          </p:spTgt>
                                        </p:tgtEl>
                                      </p:cBhvr>
                                    </p:animEffect>
                                  </p:childTnLst>
                                  <p:subTnLst>
                                    <p:animClr clrSpc="rgb" dir="cw">
                                      <p:cBhvr override="childStyle">
                                        <p:cTn dur="1" fill="hold" display="0" masterRel="nextClick" afterEffect="1"/>
                                        <p:tgtEl>
                                          <p:spTgt spid="9220">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20">
                                            <p:txEl>
                                              <p:pRg st="2" end="2"/>
                                            </p:txEl>
                                          </p:spTgt>
                                        </p:tgtEl>
                                        <p:attrNameLst>
                                          <p:attrName>style.visibility</p:attrName>
                                        </p:attrNameLst>
                                      </p:cBhvr>
                                      <p:to>
                                        <p:strVal val="visible"/>
                                      </p:to>
                                    </p:set>
                                    <p:animEffect transition="in" filter="wipe(up)">
                                      <p:cBhvr>
                                        <p:cTn id="12" dur="500"/>
                                        <p:tgtEl>
                                          <p:spTgt spid="9220">
                                            <p:txEl>
                                              <p:pRg st="2" end="2"/>
                                            </p:txEl>
                                          </p:spTgt>
                                        </p:tgtEl>
                                      </p:cBhvr>
                                    </p:animEffect>
                                  </p:childTnLst>
                                  <p:subTnLst>
                                    <p:animClr clrSpc="rgb" dir="cw">
                                      <p:cBhvr override="childStyle">
                                        <p:cTn dur="1" fill="hold" display="0" masterRel="nextClick" afterEffect="1"/>
                                        <p:tgtEl>
                                          <p:spTgt spid="9220">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220">
                                            <p:txEl>
                                              <p:pRg st="4" end="4"/>
                                            </p:txEl>
                                          </p:spTgt>
                                        </p:tgtEl>
                                        <p:attrNameLst>
                                          <p:attrName>style.visibility</p:attrName>
                                        </p:attrNameLst>
                                      </p:cBhvr>
                                      <p:to>
                                        <p:strVal val="visible"/>
                                      </p:to>
                                    </p:set>
                                    <p:animEffect transition="in" filter="wipe(up)">
                                      <p:cBhvr>
                                        <p:cTn id="17" dur="500"/>
                                        <p:tgtEl>
                                          <p:spTgt spid="9220">
                                            <p:txEl>
                                              <p:pRg st="4" end="4"/>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222"/>
                                        </p:tgtEl>
                                        <p:attrNameLst>
                                          <p:attrName>style.visibility</p:attrName>
                                        </p:attrNameLst>
                                      </p:cBhvr>
                                      <p:to>
                                        <p:strVal val="visible"/>
                                      </p:to>
                                    </p:set>
                                    <p:animEffect transition="in" filter="wipe(up)">
                                      <p:cBhvr>
                                        <p:cTn id="20" dur="500"/>
                                        <p:tgtEl>
                                          <p:spTgt spid="9222"/>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uiExpand="1" build="p" autoUpdateAnimBg="0"/>
      <p:bldP spid="922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a:xfrm>
            <a:off x="2209800" y="228600"/>
            <a:ext cx="7772400" cy="1143000"/>
          </a:xfrm>
        </p:spPr>
        <p:txBody>
          <a:bodyPr/>
          <a:lstStyle/>
          <a:p>
            <a:r>
              <a:rPr lang="en-US" dirty="0">
                <a:solidFill>
                  <a:srgbClr val="92D050"/>
                </a:solidFill>
                <a:latin typeface="Tw Cen MT" panose="020B0602020104020603" pitchFamily="34" charset="77"/>
              </a:rPr>
              <a:t>Statement 3</a:t>
            </a:r>
          </a:p>
        </p:txBody>
      </p:sp>
      <p:sp>
        <p:nvSpPr>
          <p:cNvPr id="414723" name="Rectangle 3"/>
          <p:cNvSpPr>
            <a:spLocks noGrp="1" noChangeArrowheads="1"/>
          </p:cNvSpPr>
          <p:nvPr>
            <p:ph type="body" sz="half" idx="2"/>
          </p:nvPr>
        </p:nvSpPr>
        <p:spPr>
          <a:xfrm>
            <a:off x="4876800" y="1524000"/>
            <a:ext cx="5562600" cy="4800600"/>
          </a:xfrm>
        </p:spPr>
        <p:txBody>
          <a:bodyPr/>
          <a:lstStyle/>
          <a:p>
            <a:r>
              <a:rPr lang="en-US" b="1" i="1" dirty="0">
                <a:solidFill>
                  <a:schemeClr val="bg1"/>
                </a:solidFill>
              </a:rPr>
              <a:t>The average total household income of today’s millionaires is about $120,000.</a:t>
            </a:r>
          </a:p>
          <a:p>
            <a:endParaRPr lang="en-US" sz="600" b="1" i="1" dirty="0">
              <a:solidFill>
                <a:schemeClr val="bg1"/>
              </a:solidFill>
            </a:endParaRPr>
          </a:p>
          <a:p>
            <a:r>
              <a:rPr lang="en-US" b="1" i="1" u="sng" dirty="0">
                <a:solidFill>
                  <a:schemeClr val="bg1"/>
                </a:solidFill>
              </a:rPr>
              <a:t>Total</a:t>
            </a:r>
            <a:r>
              <a:rPr lang="en-US" b="1" dirty="0">
                <a:solidFill>
                  <a:schemeClr val="bg1"/>
                </a:solidFill>
              </a:rPr>
              <a:t> income reported among millionaire households averaged $119,000 (2005).  </a:t>
            </a:r>
          </a:p>
          <a:p>
            <a:pPr lvl="1"/>
            <a:r>
              <a:rPr lang="en-US" b="1" i="1" dirty="0">
                <a:solidFill>
                  <a:schemeClr val="bg1"/>
                </a:solidFill>
              </a:rPr>
              <a:t>Frugal, Frugal, Frugal</a:t>
            </a:r>
          </a:p>
          <a:p>
            <a:pPr lvl="1"/>
            <a:endParaRPr lang="en-US" sz="400" b="1" i="1" dirty="0">
              <a:solidFill>
                <a:schemeClr val="bg1"/>
              </a:solidFill>
            </a:endParaRPr>
          </a:p>
          <a:p>
            <a:pPr lvl="2"/>
            <a:endParaRPr lang="en-US" sz="800" dirty="0">
              <a:solidFill>
                <a:schemeClr val="bg1"/>
              </a:solidFill>
            </a:endParaRPr>
          </a:p>
          <a:p>
            <a:pPr lvl="2"/>
            <a:endParaRPr lang="en-US" sz="800" dirty="0">
              <a:solidFill>
                <a:schemeClr val="bg1"/>
              </a:solidFill>
            </a:endParaRPr>
          </a:p>
          <a:p>
            <a:pPr lvl="2"/>
            <a:endParaRPr lang="en-US" sz="800" dirty="0">
              <a:solidFill>
                <a:schemeClr val="bg1"/>
              </a:solidFill>
            </a:endParaRPr>
          </a:p>
          <a:p>
            <a:pPr lvl="2"/>
            <a:endParaRPr lang="en-US" sz="800" dirty="0">
              <a:solidFill>
                <a:schemeClr val="bg1"/>
              </a:solidFill>
            </a:endParaRPr>
          </a:p>
          <a:p>
            <a:r>
              <a:rPr lang="en-US" dirty="0">
                <a:solidFill>
                  <a:schemeClr val="bg1"/>
                </a:solidFill>
              </a:rPr>
              <a:t> True</a:t>
            </a:r>
          </a:p>
          <a:p>
            <a:endParaRPr lang="en-US" dirty="0"/>
          </a:p>
        </p:txBody>
      </p:sp>
      <p:sp>
        <p:nvSpPr>
          <p:cNvPr id="414724" name="Oval 4"/>
          <p:cNvSpPr>
            <a:spLocks noChangeArrowheads="1"/>
          </p:cNvSpPr>
          <p:nvPr/>
        </p:nvSpPr>
        <p:spPr bwMode="auto">
          <a:xfrm>
            <a:off x="5131496" y="5436296"/>
            <a:ext cx="1219200" cy="533400"/>
          </a:xfrm>
          <a:prstGeom prst="ellipse">
            <a:avLst/>
          </a:prstGeom>
          <a:noFill/>
          <a:ln w="38100">
            <a:solidFill>
              <a:schemeClr val="bg1"/>
            </a:solidFill>
            <a:round/>
            <a:headEnd/>
            <a:tailEnd/>
          </a:ln>
          <a:effectLst/>
        </p:spPr>
        <p:txBody>
          <a:bodyPr wrap="none" anchor="ctr"/>
          <a:lstStyle/>
          <a:p>
            <a:endParaRPr lang="en-US"/>
          </a:p>
        </p:txBody>
      </p:sp>
      <p:pic>
        <p:nvPicPr>
          <p:cNvPr id="414725" name="Picture 5" descr="MCj04043310000[1]"/>
          <p:cNvPicPr>
            <a:picLocks noGrp="1" noChangeAspect="1" noChangeArrowheads="1"/>
          </p:cNvPicPr>
          <p:nvPr>
            <p:ph type="clipArt" sz="half" idx="1"/>
          </p:nvPr>
        </p:nvPicPr>
        <p:blipFill>
          <a:blip r:embed="rId3" cstate="print"/>
          <a:srcRect/>
          <a:stretch>
            <a:fillRect/>
          </a:stretch>
        </p:blipFill>
        <p:spPr>
          <a:xfrm>
            <a:off x="1235903" y="2006254"/>
            <a:ext cx="3414713" cy="3505200"/>
          </a:xfrm>
        </p:spPr>
      </p:pic>
      <p:sp>
        <p:nvSpPr>
          <p:cNvPr id="6" name="TextBox 5"/>
          <p:cNvSpPr txBox="1"/>
          <p:nvPr/>
        </p:nvSpPr>
        <p:spPr>
          <a:xfrm>
            <a:off x="8534400" y="6019800"/>
            <a:ext cx="1524000" cy="369332"/>
          </a:xfrm>
          <a:prstGeom prst="rect">
            <a:avLst/>
          </a:prstGeom>
          <a:solidFill>
            <a:srgbClr val="FF99FF"/>
          </a:solidFill>
          <a:ln w="38100">
            <a:solidFill>
              <a:srgbClr val="00B0F0"/>
            </a:solidFill>
          </a:ln>
        </p:spPr>
        <p:txBody>
          <a:bodyPr wrap="square" rtlCol="0">
            <a:spAutoFit/>
          </a:bodyPr>
          <a:lstStyle/>
          <a:p>
            <a:pPr algn="ctr"/>
            <a:r>
              <a:rPr lang="en-US" b="1" i="1" dirty="0"/>
              <a:t>Save</a:t>
            </a:r>
            <a:r>
              <a:rPr lang="en-US" b="1" dirty="0">
                <a:solidFill>
                  <a:schemeClr val="bg1"/>
                </a:solidFill>
              </a:rPr>
              <a:t> </a:t>
            </a:r>
          </a:p>
        </p:txBody>
      </p:sp>
      <p:pic>
        <p:nvPicPr>
          <p:cNvPr id="7" name="Picture 6">
            <a:extLst>
              <a:ext uri="{FF2B5EF4-FFF2-40B4-BE49-F238E27FC236}">
                <a16:creationId xmlns:a16="http://schemas.microsoft.com/office/drawing/2014/main" id="{9119AA2B-171B-6B46-8F01-94D9C4E99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402781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14723">
                                            <p:txEl>
                                              <p:pRg st="0" end="0"/>
                                            </p:txEl>
                                          </p:spTgt>
                                        </p:tgtEl>
                                        <p:attrNameLst>
                                          <p:attrName>style.visibility</p:attrName>
                                        </p:attrNameLst>
                                      </p:cBhvr>
                                      <p:to>
                                        <p:strVal val="visible"/>
                                      </p:to>
                                    </p:set>
                                    <p:animEffect transition="in" filter="wipe(up)">
                                      <p:cBhvr>
                                        <p:cTn id="7" dur="500"/>
                                        <p:tgtEl>
                                          <p:spTgt spid="414723">
                                            <p:txEl>
                                              <p:pRg st="0" end="0"/>
                                            </p:txEl>
                                          </p:spTgt>
                                        </p:tgtEl>
                                      </p:cBhvr>
                                    </p:animEffect>
                                  </p:childTnLst>
                                  <p:subTnLst>
                                    <p:animClr clrSpc="rgb" dir="cw">
                                      <p:cBhvr override="childStyle">
                                        <p:cTn dur="1" fill="hold" display="0" masterRel="nextClick" afterEffect="1"/>
                                        <p:tgtEl>
                                          <p:spTgt spid="41472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14723">
                                            <p:txEl>
                                              <p:pRg st="2" end="2"/>
                                            </p:txEl>
                                          </p:spTgt>
                                        </p:tgtEl>
                                        <p:attrNameLst>
                                          <p:attrName>style.visibility</p:attrName>
                                        </p:attrNameLst>
                                      </p:cBhvr>
                                      <p:to>
                                        <p:strVal val="visible"/>
                                      </p:to>
                                    </p:set>
                                    <p:animEffect transition="in" filter="wipe(up)">
                                      <p:cBhvr>
                                        <p:cTn id="12" dur="500"/>
                                        <p:tgtEl>
                                          <p:spTgt spid="414723">
                                            <p:txEl>
                                              <p:pRg st="2" end="2"/>
                                            </p:txEl>
                                          </p:spTgt>
                                        </p:tgtEl>
                                      </p:cBhvr>
                                    </p:animEffect>
                                  </p:childTnLst>
                                  <p:subTnLst>
                                    <p:animClr clrSpc="rgb" dir="cw">
                                      <p:cBhvr override="childStyle">
                                        <p:cTn dur="1" fill="hold" display="0" masterRel="nextClick" afterEffect="1"/>
                                        <p:tgtEl>
                                          <p:spTgt spid="41472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14723">
                                            <p:txEl>
                                              <p:pRg st="3" end="3"/>
                                            </p:txEl>
                                          </p:spTgt>
                                        </p:tgtEl>
                                        <p:attrNameLst>
                                          <p:attrName>style.visibility</p:attrName>
                                        </p:attrNameLst>
                                      </p:cBhvr>
                                      <p:to>
                                        <p:strVal val="visible"/>
                                      </p:to>
                                    </p:set>
                                    <p:animEffect transition="in" filter="wipe(up)">
                                      <p:cBhvr>
                                        <p:cTn id="17" dur="500"/>
                                        <p:tgtEl>
                                          <p:spTgt spid="414723">
                                            <p:txEl>
                                              <p:pRg st="3" end="3"/>
                                            </p:txEl>
                                          </p:spTgt>
                                        </p:tgtEl>
                                      </p:cBhvr>
                                    </p:animEffect>
                                  </p:childTnLst>
                                  <p:subTnLst>
                                    <p:animClr clrSpc="rgb" dir="cw">
                                      <p:cBhvr override="childStyle">
                                        <p:cTn dur="1" fill="hold" display="0" masterRel="nextClick" afterEffect="1"/>
                                        <p:tgtEl>
                                          <p:spTgt spid="414723">
                                            <p:txEl>
                                              <p:pRg st="3" end="3"/>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4723">
                                            <p:txEl>
                                              <p:pRg st="9" end="9"/>
                                            </p:txEl>
                                          </p:spTgt>
                                        </p:tgtEl>
                                        <p:attrNameLst>
                                          <p:attrName>style.visibility</p:attrName>
                                        </p:attrNameLst>
                                      </p:cBhvr>
                                      <p:to>
                                        <p:strVal val="visible"/>
                                      </p:to>
                                    </p:set>
                                    <p:animEffect transition="in" filter="wipe(up)">
                                      <p:cBhvr>
                                        <p:cTn id="22" dur="500"/>
                                        <p:tgtEl>
                                          <p:spTgt spid="414723">
                                            <p:txEl>
                                              <p:pRg st="9" end="9"/>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14724"/>
                                        </p:tgtEl>
                                        <p:attrNameLst>
                                          <p:attrName>style.visibility</p:attrName>
                                        </p:attrNameLst>
                                      </p:cBhvr>
                                      <p:to>
                                        <p:strVal val="visible"/>
                                      </p:to>
                                    </p:set>
                                    <p:animEffect transition="in" filter="wipe(up)">
                                      <p:cBhvr>
                                        <p:cTn id="25" dur="500"/>
                                        <p:tgtEl>
                                          <p:spTgt spid="414724"/>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23" grpId="0" uiExpand="1" build="p" bldLvl="3" autoUpdateAnimBg="0"/>
      <p:bldP spid="41472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09800" y="304800"/>
            <a:ext cx="7772400" cy="1143000"/>
          </a:xfrm>
        </p:spPr>
        <p:txBody>
          <a:bodyPr/>
          <a:lstStyle/>
          <a:p>
            <a:r>
              <a:rPr lang="en-US" dirty="0">
                <a:solidFill>
                  <a:srgbClr val="92D050"/>
                </a:solidFill>
                <a:latin typeface="Tw Cen MT" panose="020B0602020104020603" pitchFamily="34" charset="77"/>
              </a:rPr>
              <a:t>Statement 4</a:t>
            </a:r>
          </a:p>
        </p:txBody>
      </p:sp>
      <p:graphicFrame>
        <p:nvGraphicFramePr>
          <p:cNvPr id="17411" name="Object 3"/>
          <p:cNvGraphicFramePr>
            <a:graphicFrameLocks noGrp="1" noChangeAspect="1"/>
          </p:cNvGraphicFramePr>
          <p:nvPr>
            <p:ph type="clipArt" sz="half" idx="1"/>
            <p:extLst>
              <p:ext uri="{D42A27DB-BD31-4B8C-83A1-F6EECF244321}">
                <p14:modId xmlns:p14="http://schemas.microsoft.com/office/powerpoint/2010/main" val="1062582235"/>
              </p:ext>
            </p:extLst>
          </p:nvPr>
        </p:nvGraphicFramePr>
        <p:xfrm>
          <a:off x="772407" y="1828800"/>
          <a:ext cx="3913893" cy="3886200"/>
        </p:xfrm>
        <a:graphic>
          <a:graphicData uri="http://schemas.openxmlformats.org/presentationml/2006/ole">
            <mc:AlternateContent xmlns:mc="http://schemas.openxmlformats.org/markup-compatibility/2006">
              <mc:Choice xmlns:v="urn:schemas-microsoft-com:vml" Requires="v">
                <p:oleObj spid="_x0000_s5134" name="Clip" r:id="rId3" imgW="4671360" imgH="4638240" progId="">
                  <p:embed/>
                </p:oleObj>
              </mc:Choice>
              <mc:Fallback>
                <p:oleObj name="Clip" r:id="rId3" imgW="4671360" imgH="4638240" progId="">
                  <p:embed/>
                  <p:pic>
                    <p:nvPicPr>
                      <p:cNvPr id="1741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07" y="1828800"/>
                        <a:ext cx="3913893" cy="388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Rectangle 4"/>
          <p:cNvSpPr>
            <a:spLocks noGrp="1" noChangeArrowheads="1"/>
          </p:cNvSpPr>
          <p:nvPr>
            <p:ph type="body" sz="half" idx="2"/>
          </p:nvPr>
        </p:nvSpPr>
        <p:spPr>
          <a:xfrm>
            <a:off x="4876800" y="1828800"/>
            <a:ext cx="5410200" cy="4343400"/>
          </a:xfrm>
        </p:spPr>
        <p:txBody>
          <a:bodyPr/>
          <a:lstStyle/>
          <a:p>
            <a:r>
              <a:rPr lang="en-US" dirty="0">
                <a:solidFill>
                  <a:schemeClr val="bg1"/>
                </a:solidFill>
              </a:rPr>
              <a:t>Millionaires tend to avoid the stock market.</a:t>
            </a:r>
          </a:p>
          <a:p>
            <a:endParaRPr lang="en-US" sz="800" dirty="0">
              <a:solidFill>
                <a:schemeClr val="bg1"/>
              </a:solidFill>
            </a:endParaRPr>
          </a:p>
          <a:p>
            <a:endParaRPr lang="en-US" sz="400" dirty="0">
              <a:solidFill>
                <a:schemeClr val="bg1"/>
              </a:solidFill>
            </a:endParaRPr>
          </a:p>
          <a:p>
            <a:pPr lvl="1"/>
            <a:r>
              <a:rPr lang="en-US" b="1" i="1" dirty="0">
                <a:solidFill>
                  <a:schemeClr val="bg1"/>
                </a:solidFill>
              </a:rPr>
              <a:t>Long term</a:t>
            </a:r>
            <a:r>
              <a:rPr lang="en-US" dirty="0">
                <a:solidFill>
                  <a:schemeClr val="bg1"/>
                </a:solidFill>
              </a:rPr>
              <a:t>, the </a:t>
            </a:r>
            <a:r>
              <a:rPr lang="en-US" i="1" dirty="0">
                <a:solidFill>
                  <a:schemeClr val="bg1"/>
                </a:solidFill>
              </a:rPr>
              <a:t>S&amp;P 500 Stock Index</a:t>
            </a:r>
            <a:r>
              <a:rPr lang="en-US" dirty="0">
                <a:solidFill>
                  <a:schemeClr val="bg1"/>
                </a:solidFill>
              </a:rPr>
              <a:t> has increased about 10% compound annual rate of return, exceeding the return on any other investment.</a:t>
            </a:r>
          </a:p>
          <a:p>
            <a:pPr lvl="1"/>
            <a:endParaRPr lang="en-US" dirty="0">
              <a:solidFill>
                <a:schemeClr val="bg1"/>
              </a:solidFill>
            </a:endParaRPr>
          </a:p>
          <a:p>
            <a:r>
              <a:rPr lang="en-US" dirty="0">
                <a:solidFill>
                  <a:schemeClr val="bg1"/>
                </a:solidFill>
              </a:rPr>
              <a:t>  False</a:t>
            </a:r>
          </a:p>
        </p:txBody>
      </p:sp>
      <p:sp>
        <p:nvSpPr>
          <p:cNvPr id="17413" name="Oval 5"/>
          <p:cNvSpPr>
            <a:spLocks noChangeArrowheads="1"/>
          </p:cNvSpPr>
          <p:nvPr/>
        </p:nvSpPr>
        <p:spPr bwMode="auto">
          <a:xfrm>
            <a:off x="5120014" y="4870537"/>
            <a:ext cx="1371600" cy="533400"/>
          </a:xfrm>
          <a:prstGeom prst="ellipse">
            <a:avLst/>
          </a:prstGeom>
          <a:noFill/>
          <a:ln w="38100">
            <a:solidFill>
              <a:schemeClr val="bg1"/>
            </a:solidFill>
            <a:round/>
            <a:headEnd/>
            <a:tailEnd/>
          </a:ln>
          <a:effectLst/>
        </p:spPr>
        <p:txBody>
          <a:bodyPr wrap="none" anchor="ctr"/>
          <a:lstStyle/>
          <a:p>
            <a:endParaRPr lang="en-US"/>
          </a:p>
        </p:txBody>
      </p:sp>
      <p:sp>
        <p:nvSpPr>
          <p:cNvPr id="6" name="TextBox 5"/>
          <p:cNvSpPr txBox="1"/>
          <p:nvPr/>
        </p:nvSpPr>
        <p:spPr>
          <a:xfrm>
            <a:off x="8534400" y="5943600"/>
            <a:ext cx="1524000" cy="369332"/>
          </a:xfrm>
          <a:prstGeom prst="rect">
            <a:avLst/>
          </a:prstGeom>
          <a:solidFill>
            <a:srgbClr val="FF99FF"/>
          </a:solidFill>
          <a:ln w="38100">
            <a:solidFill>
              <a:srgbClr val="00B0F0"/>
            </a:solidFill>
          </a:ln>
        </p:spPr>
        <p:txBody>
          <a:bodyPr wrap="square" rtlCol="0">
            <a:spAutoFit/>
          </a:bodyPr>
          <a:lstStyle/>
          <a:p>
            <a:pPr algn="ctr"/>
            <a:r>
              <a:rPr lang="en-US" b="1" i="1" dirty="0"/>
              <a:t>Invest</a:t>
            </a:r>
            <a:endParaRPr lang="en-US" b="1" dirty="0"/>
          </a:p>
        </p:txBody>
      </p:sp>
      <p:pic>
        <p:nvPicPr>
          <p:cNvPr id="7" name="Picture 6">
            <a:extLst>
              <a:ext uri="{FF2B5EF4-FFF2-40B4-BE49-F238E27FC236}">
                <a16:creationId xmlns:a16="http://schemas.microsoft.com/office/drawing/2014/main" id="{866138AF-17B3-7647-84B8-E8C1AD9FB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09583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wipe(up)">
                                      <p:cBhvr>
                                        <p:cTn id="7" dur="500"/>
                                        <p:tgtEl>
                                          <p:spTgt spid="17412">
                                            <p:txEl>
                                              <p:pRg st="0" end="0"/>
                                            </p:txEl>
                                          </p:spTgt>
                                        </p:tgtEl>
                                      </p:cBhvr>
                                    </p:animEffect>
                                  </p:childTnLst>
                                  <p:subTnLst>
                                    <p:animClr clrSpc="rgb" dir="cw">
                                      <p:cBhvr override="childStyle">
                                        <p:cTn dur="1" fill="hold" display="0" masterRel="nextClick" afterEffect="1"/>
                                        <p:tgtEl>
                                          <p:spTgt spid="17412">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412">
                                            <p:txEl>
                                              <p:pRg st="3" end="3"/>
                                            </p:txEl>
                                          </p:spTgt>
                                        </p:tgtEl>
                                        <p:attrNameLst>
                                          <p:attrName>style.visibility</p:attrName>
                                        </p:attrNameLst>
                                      </p:cBhvr>
                                      <p:to>
                                        <p:strVal val="visible"/>
                                      </p:to>
                                    </p:set>
                                    <p:animEffect transition="in" filter="wipe(up)">
                                      <p:cBhvr>
                                        <p:cTn id="12" dur="500"/>
                                        <p:tgtEl>
                                          <p:spTgt spid="17412">
                                            <p:txEl>
                                              <p:pRg st="3" end="3"/>
                                            </p:txEl>
                                          </p:spTgt>
                                        </p:tgtEl>
                                      </p:cBhvr>
                                    </p:animEffect>
                                  </p:childTnLst>
                                  <p:subTnLst>
                                    <p:animClr clrSpc="rgb" dir="cw">
                                      <p:cBhvr override="childStyle">
                                        <p:cTn dur="1" fill="hold" display="0" masterRel="nextClick" afterEffect="1"/>
                                        <p:tgtEl>
                                          <p:spTgt spid="17412">
                                            <p:txEl>
                                              <p:pRg st="3" end="3"/>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Effect transition="in" filter="wipe(up)">
                                      <p:cBhvr>
                                        <p:cTn id="17" dur="500"/>
                                        <p:tgtEl>
                                          <p:spTgt spid="17412">
                                            <p:txEl>
                                              <p:pRg st="5" end="5"/>
                                            </p:txEl>
                                          </p:spTgt>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17413"/>
                                        </p:tgtEl>
                                        <p:attrNameLst>
                                          <p:attrName>style.visibility</p:attrName>
                                        </p:attrNameLst>
                                      </p:cBhvr>
                                      <p:to>
                                        <p:strVal val="visible"/>
                                      </p:to>
                                    </p:set>
                                    <p:animEffect transition="in" filter="dissolve">
                                      <p:cBhvr>
                                        <p:cTn id="21" dur="500"/>
                                        <p:tgtEl>
                                          <p:spTgt spid="17413"/>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uiExpand="1" build="p"/>
      <p:bldP spid="1741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96100" y="373945"/>
            <a:ext cx="3886200" cy="990600"/>
          </a:xfrm>
        </p:spPr>
        <p:txBody>
          <a:bodyPr/>
          <a:lstStyle/>
          <a:p>
            <a:r>
              <a:rPr lang="en-US" dirty="0">
                <a:solidFill>
                  <a:srgbClr val="92D050"/>
                </a:solidFill>
                <a:latin typeface="Tw Cen MT" panose="020B0602020104020603" pitchFamily="34" charset="77"/>
              </a:rPr>
              <a:t>Statement 5</a:t>
            </a:r>
          </a:p>
        </p:txBody>
      </p:sp>
      <p:sp>
        <p:nvSpPr>
          <p:cNvPr id="71683" name="Rectangle 3"/>
          <p:cNvSpPr>
            <a:spLocks noGrp="1" noChangeArrowheads="1"/>
          </p:cNvSpPr>
          <p:nvPr>
            <p:ph type="body" sz="half" idx="1"/>
          </p:nvPr>
        </p:nvSpPr>
        <p:spPr>
          <a:xfrm>
            <a:off x="1376819" y="869245"/>
            <a:ext cx="5791200" cy="5486400"/>
          </a:xfrm>
        </p:spPr>
        <p:txBody>
          <a:bodyPr/>
          <a:lstStyle/>
          <a:p>
            <a:r>
              <a:rPr lang="en-US" dirty="0">
                <a:solidFill>
                  <a:schemeClr val="bg1"/>
                </a:solidFill>
              </a:rPr>
              <a:t>At age 18, you decide not to purchase vending machine soft drinks &amp; save $1.50 a day.  </a:t>
            </a:r>
          </a:p>
          <a:p>
            <a:r>
              <a:rPr lang="en-US" dirty="0">
                <a:solidFill>
                  <a:schemeClr val="bg1"/>
                </a:solidFill>
              </a:rPr>
              <a:t>You invest this $1.50 a day at 8% annual interest until you are 67.  </a:t>
            </a:r>
          </a:p>
          <a:p>
            <a:r>
              <a:rPr lang="en-US" dirty="0">
                <a:solidFill>
                  <a:schemeClr val="bg1"/>
                </a:solidFill>
              </a:rPr>
              <a:t>At age 67, your savings are almost $150,000.</a:t>
            </a:r>
          </a:p>
          <a:p>
            <a:pPr lvl="1"/>
            <a:r>
              <a:rPr lang="en-US" dirty="0">
                <a:solidFill>
                  <a:schemeClr val="bg1"/>
                </a:solidFill>
              </a:rPr>
              <a:t>Because of the power of compound interest, small savings can make a difference, </a:t>
            </a:r>
          </a:p>
          <a:p>
            <a:pPr lvl="2"/>
            <a:r>
              <a:rPr lang="en-US" dirty="0">
                <a:solidFill>
                  <a:schemeClr val="bg1"/>
                </a:solidFill>
              </a:rPr>
              <a:t>about $300,000 in this case.</a:t>
            </a:r>
          </a:p>
          <a:p>
            <a:pPr lvl="1"/>
            <a:endParaRPr lang="en-US" dirty="0"/>
          </a:p>
          <a:p>
            <a:r>
              <a:rPr lang="en-US" dirty="0"/>
              <a:t>  </a:t>
            </a:r>
            <a:r>
              <a:rPr lang="en-US" dirty="0">
                <a:solidFill>
                  <a:schemeClr val="bg1"/>
                </a:solidFill>
              </a:rPr>
              <a:t>False</a:t>
            </a:r>
          </a:p>
        </p:txBody>
      </p:sp>
      <p:graphicFrame>
        <p:nvGraphicFramePr>
          <p:cNvPr id="71684" name="Object 4"/>
          <p:cNvGraphicFramePr>
            <a:graphicFrameLocks noGrp="1" noChangeAspect="1"/>
          </p:cNvGraphicFramePr>
          <p:nvPr>
            <p:ph type="clipArt" sz="half" idx="2"/>
          </p:nvPr>
        </p:nvGraphicFramePr>
        <p:xfrm>
          <a:off x="7010400" y="1140372"/>
          <a:ext cx="3657600" cy="5717628"/>
        </p:xfrm>
        <a:graphic>
          <a:graphicData uri="http://schemas.openxmlformats.org/presentationml/2006/ole">
            <mc:AlternateContent xmlns:mc="http://schemas.openxmlformats.org/markup-compatibility/2006">
              <mc:Choice xmlns:v="urn:schemas-microsoft-com:vml" Requires="v">
                <p:oleObj spid="_x0000_s6158" name="Clip" r:id="rId3" imgW="2220840" imgH="3468960" progId="">
                  <p:embed/>
                </p:oleObj>
              </mc:Choice>
              <mc:Fallback>
                <p:oleObj name="Clip" r:id="rId3" imgW="2220840" imgH="3468960" progId="">
                  <p:embed/>
                  <p:pic>
                    <p:nvPicPr>
                      <p:cNvPr id="716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140372"/>
                        <a:ext cx="3657600" cy="57176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85" name="Oval 5"/>
          <p:cNvSpPr>
            <a:spLocks noChangeArrowheads="1"/>
          </p:cNvSpPr>
          <p:nvPr/>
        </p:nvSpPr>
        <p:spPr bwMode="auto">
          <a:xfrm>
            <a:off x="1594981" y="5671588"/>
            <a:ext cx="1371600" cy="533400"/>
          </a:xfrm>
          <a:prstGeom prst="ellipse">
            <a:avLst/>
          </a:prstGeom>
          <a:noFill/>
          <a:ln w="38100">
            <a:solidFill>
              <a:schemeClr val="bg1"/>
            </a:solidFill>
            <a:round/>
            <a:headEnd/>
            <a:tailEnd/>
          </a:ln>
          <a:effectLst/>
        </p:spPr>
        <p:txBody>
          <a:bodyPr wrap="none" anchor="ctr"/>
          <a:lstStyle/>
          <a:p>
            <a:endParaRPr lang="en-US"/>
          </a:p>
        </p:txBody>
      </p:sp>
      <p:sp>
        <p:nvSpPr>
          <p:cNvPr id="6" name="TextBox 5"/>
          <p:cNvSpPr txBox="1"/>
          <p:nvPr/>
        </p:nvSpPr>
        <p:spPr>
          <a:xfrm>
            <a:off x="7772400" y="6057900"/>
            <a:ext cx="2514600" cy="369332"/>
          </a:xfrm>
          <a:prstGeom prst="rect">
            <a:avLst/>
          </a:prstGeom>
          <a:solidFill>
            <a:srgbClr val="FF99FF"/>
          </a:solidFill>
          <a:ln w="38100">
            <a:solidFill>
              <a:srgbClr val="00B0F0"/>
            </a:solidFill>
          </a:ln>
        </p:spPr>
        <p:txBody>
          <a:bodyPr wrap="square" rtlCol="0">
            <a:spAutoFit/>
          </a:bodyPr>
          <a:lstStyle/>
          <a:p>
            <a:pPr algn="ctr"/>
            <a:r>
              <a:rPr lang="en-US" b="1" i="1" dirty="0"/>
              <a:t>Save &amp; Invest</a:t>
            </a:r>
            <a:r>
              <a:rPr lang="en-US" b="1" dirty="0">
                <a:solidFill>
                  <a:schemeClr val="bg1"/>
                </a:solidFill>
              </a:rPr>
              <a:t> </a:t>
            </a:r>
          </a:p>
        </p:txBody>
      </p:sp>
      <p:pic>
        <p:nvPicPr>
          <p:cNvPr id="7" name="Picture 6">
            <a:extLst>
              <a:ext uri="{FF2B5EF4-FFF2-40B4-BE49-F238E27FC236}">
                <a16:creationId xmlns:a16="http://schemas.microsoft.com/office/drawing/2014/main" id="{57E2DCCB-6596-F04D-A675-87DABE58B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84332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wipe(up)">
                                      <p:cBhvr>
                                        <p:cTn id="7" dur="500"/>
                                        <p:tgtEl>
                                          <p:spTgt spid="71683">
                                            <p:txEl>
                                              <p:pRg st="0" end="0"/>
                                            </p:txEl>
                                          </p:spTgt>
                                        </p:tgtEl>
                                      </p:cBhvr>
                                    </p:animEffect>
                                  </p:childTnLst>
                                  <p:subTnLst>
                                    <p:animClr clrSpc="rgb" dir="cw">
                                      <p:cBhvr override="childStyle">
                                        <p:cTn dur="1" fill="hold" display="0" masterRel="nextClick" afterEffect="1"/>
                                        <p:tgtEl>
                                          <p:spTgt spid="71683">
                                            <p:txEl>
                                              <p:pRg st="0" end="0"/>
                                            </p:txEl>
                                          </p:spTgt>
                                        </p:tgtEl>
                                        <p:attrNameLst>
                                          <p:attrName>ppt_c</p:attrName>
                                        </p:attrNameLst>
                                      </p:cBhvr>
                                      <p:to>
                                        <a:schemeClr val="bg2"/>
                                      </p:to>
                                    </p:animClr>
                                  </p:subTnLst>
                                </p:cTn>
                              </p:par>
                              <p:par>
                                <p:cTn id="8" presetID="22" presetClass="entr" presetSubtype="1" fill="hold" grpId="0" nodeType="withEffect">
                                  <p:stCondLst>
                                    <p:cond delay="0"/>
                                  </p:stCondLst>
                                  <p:childTnLst>
                                    <p:set>
                                      <p:cBhvr>
                                        <p:cTn id="9" dur="1" fill="hold">
                                          <p:stCondLst>
                                            <p:cond delay="0"/>
                                          </p:stCondLst>
                                        </p:cTn>
                                        <p:tgtEl>
                                          <p:spTgt spid="71683">
                                            <p:txEl>
                                              <p:pRg st="1" end="1"/>
                                            </p:txEl>
                                          </p:spTgt>
                                        </p:tgtEl>
                                        <p:attrNameLst>
                                          <p:attrName>style.visibility</p:attrName>
                                        </p:attrNameLst>
                                      </p:cBhvr>
                                      <p:to>
                                        <p:strVal val="visible"/>
                                      </p:to>
                                    </p:set>
                                    <p:animEffect transition="in" filter="wipe(up)">
                                      <p:cBhvr>
                                        <p:cTn id="10" dur="500"/>
                                        <p:tgtEl>
                                          <p:spTgt spid="71683">
                                            <p:txEl>
                                              <p:pRg st="1" end="1"/>
                                            </p:txEl>
                                          </p:spTgt>
                                        </p:tgtEl>
                                      </p:cBhvr>
                                    </p:animEffect>
                                  </p:childTnLst>
                                  <p:subTnLst>
                                    <p:animClr clrSpc="rgb" dir="cw">
                                      <p:cBhvr override="childStyle">
                                        <p:cTn dur="1" fill="hold" display="0" masterRel="nextClick" afterEffect="1"/>
                                        <p:tgtEl>
                                          <p:spTgt spid="71683">
                                            <p:txEl>
                                              <p:pRg st="1" end="1"/>
                                            </p:txEl>
                                          </p:spTgt>
                                        </p:tgtEl>
                                        <p:attrNameLst>
                                          <p:attrName>ppt_c</p:attrName>
                                        </p:attrNameLst>
                                      </p:cBhvr>
                                      <p:to>
                                        <a:schemeClr val="bg2"/>
                                      </p:to>
                                    </p:animClr>
                                  </p:subTnLst>
                                </p:cTn>
                              </p:par>
                              <p:par>
                                <p:cTn id="11" presetID="22" presetClass="entr" presetSubtype="1" fill="hold" grpId="0" nodeType="withEffect">
                                  <p:stCondLst>
                                    <p:cond delay="0"/>
                                  </p:stCondLst>
                                  <p:childTnLst>
                                    <p:set>
                                      <p:cBhvr>
                                        <p:cTn id="12" dur="1" fill="hold">
                                          <p:stCondLst>
                                            <p:cond delay="0"/>
                                          </p:stCondLst>
                                        </p:cTn>
                                        <p:tgtEl>
                                          <p:spTgt spid="71683">
                                            <p:txEl>
                                              <p:pRg st="2" end="2"/>
                                            </p:txEl>
                                          </p:spTgt>
                                        </p:tgtEl>
                                        <p:attrNameLst>
                                          <p:attrName>style.visibility</p:attrName>
                                        </p:attrNameLst>
                                      </p:cBhvr>
                                      <p:to>
                                        <p:strVal val="visible"/>
                                      </p:to>
                                    </p:set>
                                    <p:animEffect transition="in" filter="wipe(up)">
                                      <p:cBhvr>
                                        <p:cTn id="13" dur="500"/>
                                        <p:tgtEl>
                                          <p:spTgt spid="71683">
                                            <p:txEl>
                                              <p:pRg st="2" end="2"/>
                                            </p:txEl>
                                          </p:spTgt>
                                        </p:tgtEl>
                                      </p:cBhvr>
                                    </p:animEffect>
                                  </p:childTnLst>
                                  <p:subTnLst>
                                    <p:animClr clrSpc="rgb" dir="cw">
                                      <p:cBhvr override="childStyle">
                                        <p:cTn dur="1" fill="hold" display="0" masterRel="nextClick" afterEffect="1"/>
                                        <p:tgtEl>
                                          <p:spTgt spid="71683">
                                            <p:txEl>
                                              <p:pRg st="2" end="2"/>
                                            </p:txEl>
                                          </p:spTgt>
                                        </p:tgtEl>
                                        <p:attrNameLst>
                                          <p:attrName>ppt_c</p:attrName>
                                        </p:attrNameLst>
                                      </p:cBhvr>
                                      <p:to>
                                        <a:schemeClr val="bg2"/>
                                      </p:to>
                                    </p:animClr>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1683">
                                            <p:txEl>
                                              <p:pRg st="3" end="3"/>
                                            </p:txEl>
                                          </p:spTgt>
                                        </p:tgtEl>
                                        <p:attrNameLst>
                                          <p:attrName>style.visibility</p:attrName>
                                        </p:attrNameLst>
                                      </p:cBhvr>
                                      <p:to>
                                        <p:strVal val="visible"/>
                                      </p:to>
                                    </p:set>
                                    <p:animEffect transition="in" filter="wipe(up)">
                                      <p:cBhvr>
                                        <p:cTn id="18" dur="500"/>
                                        <p:tgtEl>
                                          <p:spTgt spid="71683">
                                            <p:txEl>
                                              <p:pRg st="3" end="3"/>
                                            </p:txEl>
                                          </p:spTgt>
                                        </p:tgtEl>
                                      </p:cBhvr>
                                    </p:animEffect>
                                  </p:childTnLst>
                                  <p:subTnLst>
                                    <p:animClr clrSpc="rgb" dir="cw">
                                      <p:cBhvr override="childStyle">
                                        <p:cTn dur="1" fill="hold" display="0" masterRel="nextClick" afterEffect="1"/>
                                        <p:tgtEl>
                                          <p:spTgt spid="71683">
                                            <p:txEl>
                                              <p:pRg st="3" end="3"/>
                                            </p:txEl>
                                          </p:spTgt>
                                        </p:tgtEl>
                                        <p:attrNameLst>
                                          <p:attrName>ppt_c</p:attrName>
                                        </p:attrNameLst>
                                      </p:cBhvr>
                                      <p:to>
                                        <a:schemeClr val="bg2"/>
                                      </p:to>
                                    </p:animClr>
                                  </p:subTnLst>
                                </p:cTn>
                              </p:par>
                              <p:par>
                                <p:cTn id="19" presetID="22" presetClass="entr" presetSubtype="1" fill="hold" grpId="0" nodeType="withEffect">
                                  <p:stCondLst>
                                    <p:cond delay="0"/>
                                  </p:stCondLst>
                                  <p:childTnLst>
                                    <p:set>
                                      <p:cBhvr>
                                        <p:cTn id="20" dur="1" fill="hold">
                                          <p:stCondLst>
                                            <p:cond delay="0"/>
                                          </p:stCondLst>
                                        </p:cTn>
                                        <p:tgtEl>
                                          <p:spTgt spid="71683">
                                            <p:txEl>
                                              <p:pRg st="4" end="4"/>
                                            </p:txEl>
                                          </p:spTgt>
                                        </p:tgtEl>
                                        <p:attrNameLst>
                                          <p:attrName>style.visibility</p:attrName>
                                        </p:attrNameLst>
                                      </p:cBhvr>
                                      <p:to>
                                        <p:strVal val="visible"/>
                                      </p:to>
                                    </p:set>
                                    <p:animEffect transition="in" filter="wipe(up)">
                                      <p:cBhvr>
                                        <p:cTn id="21" dur="500"/>
                                        <p:tgtEl>
                                          <p:spTgt spid="71683">
                                            <p:txEl>
                                              <p:pRg st="4" end="4"/>
                                            </p:txEl>
                                          </p:spTgt>
                                        </p:tgtEl>
                                      </p:cBhvr>
                                    </p:animEffect>
                                  </p:childTnLst>
                                  <p:subTnLst>
                                    <p:animClr clrSpc="rgb" dir="cw">
                                      <p:cBhvr override="childStyle">
                                        <p:cTn dur="1" fill="hold" display="0" masterRel="nextClick" afterEffect="1"/>
                                        <p:tgtEl>
                                          <p:spTgt spid="71683">
                                            <p:txEl>
                                              <p:pRg st="4" end="4"/>
                                            </p:txEl>
                                          </p:spTgt>
                                        </p:tgtEl>
                                        <p:attrNameLst>
                                          <p:attrName>ppt_c</p:attrName>
                                        </p:attrNameLst>
                                      </p:cBhvr>
                                      <p:to>
                                        <a:schemeClr val="bg2"/>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1683">
                                            <p:txEl>
                                              <p:pRg st="6" end="6"/>
                                            </p:txEl>
                                          </p:spTgt>
                                        </p:tgtEl>
                                        <p:attrNameLst>
                                          <p:attrName>style.visibility</p:attrName>
                                        </p:attrNameLst>
                                      </p:cBhvr>
                                      <p:to>
                                        <p:strVal val="visible"/>
                                      </p:to>
                                    </p:set>
                                    <p:animEffect transition="in" filter="wipe(up)">
                                      <p:cBhvr>
                                        <p:cTn id="26" dur="500"/>
                                        <p:tgtEl>
                                          <p:spTgt spid="71683">
                                            <p:txEl>
                                              <p:pRg st="6" end="6"/>
                                            </p:txEl>
                                          </p:spTgt>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1685"/>
                                        </p:tgtEl>
                                        <p:attrNameLst>
                                          <p:attrName>style.visibility</p:attrName>
                                        </p:attrNameLst>
                                      </p:cBhvr>
                                      <p:to>
                                        <p:strVal val="visible"/>
                                      </p:to>
                                    </p:set>
                                    <p:animEffect transition="in" filter="wipe(up)">
                                      <p:cBhvr>
                                        <p:cTn id="30" dur="500"/>
                                        <p:tgtEl>
                                          <p:spTgt spid="71685"/>
                                        </p:tgtEl>
                                      </p:cBhvr>
                                    </p:animEffect>
                                  </p:childTnLst>
                                </p:cTn>
                              </p:par>
                            </p:childTnLst>
                          </p:cTn>
                        </p:par>
                        <p:par>
                          <p:cTn id="31" fill="hold">
                            <p:stCondLst>
                              <p:cond delay="1000"/>
                            </p:stCondLst>
                            <p:childTnLst>
                              <p:par>
                                <p:cTn id="32" presetID="9"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uiExpand="1" build="p" bldLvl="2" autoUpdateAnimBg="0"/>
      <p:bldP spid="7168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09800" y="152400"/>
            <a:ext cx="7772400" cy="1143000"/>
          </a:xfrm>
        </p:spPr>
        <p:txBody>
          <a:bodyPr>
            <a:normAutofit/>
          </a:bodyPr>
          <a:lstStyle/>
          <a:p>
            <a:r>
              <a:rPr lang="en-US" dirty="0">
                <a:solidFill>
                  <a:srgbClr val="92D050"/>
                </a:solidFill>
                <a:latin typeface="Tw Cen MT" panose="020B0602020104020603" pitchFamily="34" charset="77"/>
              </a:rPr>
              <a:t>The Moral of the Story?</a:t>
            </a:r>
          </a:p>
        </p:txBody>
      </p:sp>
      <p:sp>
        <p:nvSpPr>
          <p:cNvPr id="20483" name="Rectangle 3"/>
          <p:cNvSpPr>
            <a:spLocks noGrp="1" noChangeArrowheads="1"/>
          </p:cNvSpPr>
          <p:nvPr>
            <p:ph type="body" idx="1"/>
          </p:nvPr>
        </p:nvSpPr>
        <p:spPr>
          <a:xfrm>
            <a:off x="2209800" y="1828800"/>
            <a:ext cx="8458200" cy="4038600"/>
          </a:xfrm>
        </p:spPr>
        <p:txBody>
          <a:bodyPr/>
          <a:lstStyle/>
          <a:p>
            <a:endParaRPr lang="en-US" sz="700" dirty="0"/>
          </a:p>
          <a:p>
            <a:r>
              <a:rPr lang="en-US" dirty="0">
                <a:solidFill>
                  <a:schemeClr val="bg1"/>
                </a:solidFill>
              </a:rPr>
              <a:t>A formula for financial fitness:   </a:t>
            </a:r>
          </a:p>
          <a:p>
            <a:endParaRPr lang="en-US" sz="500" dirty="0">
              <a:solidFill>
                <a:schemeClr val="bg1"/>
              </a:solidFill>
            </a:endParaRPr>
          </a:p>
          <a:p>
            <a:pPr>
              <a:buFontTx/>
              <a:buNone/>
            </a:pPr>
            <a:r>
              <a:rPr lang="en-US" dirty="0">
                <a:solidFill>
                  <a:schemeClr val="bg1"/>
                </a:solidFill>
              </a:rPr>
              <a:t>               </a:t>
            </a:r>
            <a:r>
              <a:rPr lang="en-US" sz="3600" dirty="0">
                <a:solidFill>
                  <a:schemeClr val="bg1"/>
                </a:solidFill>
              </a:rPr>
              <a:t>E</a:t>
            </a:r>
            <a:r>
              <a:rPr lang="en-US" sz="3600" baseline="30000" dirty="0">
                <a:solidFill>
                  <a:schemeClr val="bg1"/>
                </a:solidFill>
              </a:rPr>
              <a:t>2   </a:t>
            </a:r>
            <a:r>
              <a:rPr lang="en-US" sz="3600" dirty="0">
                <a:solidFill>
                  <a:schemeClr val="bg1"/>
                </a:solidFill>
              </a:rPr>
              <a:t>+  S  +  I</a:t>
            </a:r>
            <a:r>
              <a:rPr lang="en-US" sz="3600" baseline="30000" dirty="0">
                <a:solidFill>
                  <a:schemeClr val="bg1"/>
                </a:solidFill>
              </a:rPr>
              <a:t>2</a:t>
            </a:r>
            <a:r>
              <a:rPr lang="en-US" sz="3600" dirty="0">
                <a:solidFill>
                  <a:schemeClr val="bg1"/>
                </a:solidFill>
              </a:rPr>
              <a:t>   =   F</a:t>
            </a:r>
            <a:r>
              <a:rPr lang="en-US" sz="3600" baseline="30000" dirty="0">
                <a:solidFill>
                  <a:schemeClr val="bg1"/>
                </a:solidFill>
              </a:rPr>
              <a:t>2</a:t>
            </a:r>
          </a:p>
          <a:p>
            <a:pPr lvl="1"/>
            <a:endParaRPr lang="en-US" sz="1600" i="1" dirty="0"/>
          </a:p>
          <a:p>
            <a:pPr lvl="1"/>
            <a:endParaRPr lang="en-US" sz="1600" i="1" dirty="0"/>
          </a:p>
          <a:p>
            <a:r>
              <a:rPr lang="en-US" sz="3600" b="1" i="1" dirty="0">
                <a:solidFill>
                  <a:srgbClr val="FF66FF"/>
                </a:solidFill>
              </a:rPr>
              <a:t>E</a:t>
            </a:r>
            <a:r>
              <a:rPr lang="en-US" dirty="0">
                <a:solidFill>
                  <a:schemeClr val="bg1"/>
                </a:solidFill>
              </a:rPr>
              <a:t>ducation,</a:t>
            </a:r>
            <a:r>
              <a:rPr lang="en-US" dirty="0"/>
              <a:t> </a:t>
            </a:r>
            <a:r>
              <a:rPr lang="en-US" sz="3600" b="1" i="1" dirty="0">
                <a:solidFill>
                  <a:srgbClr val="FF66FF"/>
                </a:solidFill>
              </a:rPr>
              <a:t>E</a:t>
            </a:r>
            <a:r>
              <a:rPr lang="en-US" dirty="0">
                <a:solidFill>
                  <a:schemeClr val="bg1"/>
                </a:solidFill>
              </a:rPr>
              <a:t>arn,</a:t>
            </a:r>
            <a:r>
              <a:rPr lang="en-US" dirty="0"/>
              <a:t> </a:t>
            </a:r>
            <a:r>
              <a:rPr lang="en-US" sz="3600" b="1" i="1" dirty="0">
                <a:solidFill>
                  <a:srgbClr val="FF66FF"/>
                </a:solidFill>
              </a:rPr>
              <a:t>S</a:t>
            </a:r>
            <a:r>
              <a:rPr lang="en-US" dirty="0">
                <a:solidFill>
                  <a:schemeClr val="bg1"/>
                </a:solidFill>
              </a:rPr>
              <a:t>ave,</a:t>
            </a:r>
            <a:r>
              <a:rPr lang="en-US" dirty="0"/>
              <a:t> </a:t>
            </a:r>
            <a:r>
              <a:rPr lang="en-US" sz="3600" b="1" i="1" dirty="0">
                <a:solidFill>
                  <a:srgbClr val="FF66FF"/>
                </a:solidFill>
              </a:rPr>
              <a:t>I</a:t>
            </a:r>
            <a:r>
              <a:rPr lang="en-US" dirty="0">
                <a:solidFill>
                  <a:schemeClr val="bg1"/>
                </a:solidFill>
              </a:rPr>
              <a:t>nvest and </a:t>
            </a:r>
            <a:r>
              <a:rPr lang="en-US" sz="3600" b="1" i="1" dirty="0">
                <a:solidFill>
                  <a:srgbClr val="FF66FF"/>
                </a:solidFill>
              </a:rPr>
              <a:t>I</a:t>
            </a:r>
            <a:r>
              <a:rPr lang="en-US" dirty="0">
                <a:solidFill>
                  <a:schemeClr val="bg1"/>
                </a:solidFill>
              </a:rPr>
              <a:t>nsure</a:t>
            </a:r>
          </a:p>
          <a:p>
            <a:endParaRPr lang="en-US" sz="700" dirty="0"/>
          </a:p>
          <a:p>
            <a:pPr marL="1085850" lvl="2"/>
            <a:r>
              <a:rPr lang="en-US" sz="3200" dirty="0">
                <a:solidFill>
                  <a:schemeClr val="bg1"/>
                </a:solidFill>
              </a:rPr>
              <a:t>equals</a:t>
            </a:r>
            <a:r>
              <a:rPr lang="en-US" sz="3200" dirty="0"/>
              <a:t> </a:t>
            </a:r>
            <a:r>
              <a:rPr lang="en-US" sz="3200" b="1" i="1" dirty="0">
                <a:solidFill>
                  <a:srgbClr val="FF66FF"/>
                </a:solidFill>
              </a:rPr>
              <a:t>F</a:t>
            </a:r>
            <a:r>
              <a:rPr lang="en-US" sz="3200" i="1" dirty="0">
                <a:solidFill>
                  <a:schemeClr val="bg1"/>
                </a:solidFill>
              </a:rPr>
              <a:t>inancial</a:t>
            </a:r>
            <a:r>
              <a:rPr lang="en-US" sz="3200" i="1" dirty="0"/>
              <a:t> </a:t>
            </a:r>
            <a:r>
              <a:rPr lang="en-US" sz="3200" b="1" i="1" dirty="0">
                <a:solidFill>
                  <a:srgbClr val="FF66FF"/>
                </a:solidFill>
              </a:rPr>
              <a:t>F</a:t>
            </a:r>
            <a:r>
              <a:rPr lang="en-US" sz="3200" i="1" dirty="0">
                <a:solidFill>
                  <a:schemeClr val="bg1"/>
                </a:solidFill>
              </a:rPr>
              <a:t>itness</a:t>
            </a:r>
          </a:p>
          <a:p>
            <a:endParaRPr lang="en-US" dirty="0"/>
          </a:p>
        </p:txBody>
      </p:sp>
      <p:pic>
        <p:nvPicPr>
          <p:cNvPr id="4" name="Picture 3">
            <a:extLst>
              <a:ext uri="{FF2B5EF4-FFF2-40B4-BE49-F238E27FC236}">
                <a16:creationId xmlns:a16="http://schemas.microsoft.com/office/drawing/2014/main" id="{63CB523C-57F8-F64C-A1AF-1837CAB5E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222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wipe(up)">
                                      <p:cBhvr>
                                        <p:cTn id="7" dur="500"/>
                                        <p:tgtEl>
                                          <p:spTgt spid="20483">
                                            <p:txEl>
                                              <p:pRg st="1" end="1"/>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483">
                                            <p:txEl>
                                              <p:pRg st="3" end="3"/>
                                            </p:txEl>
                                          </p:spTgt>
                                        </p:tgtEl>
                                        <p:attrNameLst>
                                          <p:attrName>style.visibility</p:attrName>
                                        </p:attrNameLst>
                                      </p:cBhvr>
                                      <p:to>
                                        <p:strVal val="visible"/>
                                      </p:to>
                                    </p:set>
                                    <p:animEffect transition="in" filter="wipe(up)">
                                      <p:cBhvr>
                                        <p:cTn id="10" dur="500"/>
                                        <p:tgtEl>
                                          <p:spTgt spid="2048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483">
                                            <p:txEl>
                                              <p:pRg st="6" end="6"/>
                                            </p:txEl>
                                          </p:spTgt>
                                        </p:tgtEl>
                                        <p:attrNameLst>
                                          <p:attrName>style.visibility</p:attrName>
                                        </p:attrNameLst>
                                      </p:cBhvr>
                                      <p:to>
                                        <p:strVal val="visible"/>
                                      </p:to>
                                    </p:set>
                                    <p:animEffect transition="in" filter="wipe(up)">
                                      <p:cBhvr>
                                        <p:cTn id="15" dur="500"/>
                                        <p:tgtEl>
                                          <p:spTgt spid="20483">
                                            <p:txEl>
                                              <p:pRg st="6" end="6"/>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483">
                                            <p:txEl>
                                              <p:pRg st="8" end="8"/>
                                            </p:txEl>
                                          </p:spTgt>
                                        </p:tgtEl>
                                        <p:attrNameLst>
                                          <p:attrName>style.visibility</p:attrName>
                                        </p:attrNameLst>
                                      </p:cBhvr>
                                      <p:to>
                                        <p:strVal val="visible"/>
                                      </p:to>
                                    </p:set>
                                    <p:animEffect transition="in" filter="wipe(up)">
                                      <p:cBhvr>
                                        <p:cTn id="18" dur="500"/>
                                        <p:tgtEl>
                                          <p:spTgt spid="20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1143000"/>
          </a:xfrm>
        </p:spPr>
        <p:txBody>
          <a:bodyPr/>
          <a:lstStyle/>
          <a:p>
            <a:r>
              <a:rPr lang="en-US" dirty="0">
                <a:solidFill>
                  <a:srgbClr val="92D050"/>
                </a:solidFill>
                <a:latin typeface="Tw Cen MT" panose="020B0602020104020603" pitchFamily="34" charset="77"/>
              </a:rPr>
              <a:t>How Many Millionaires?</a:t>
            </a:r>
            <a:r>
              <a:rPr lang="en-US" baseline="30000" dirty="0">
                <a:solidFill>
                  <a:srgbClr val="92D050"/>
                </a:solidFill>
                <a:latin typeface="Tw Cen MT" panose="020B0602020104020603" pitchFamily="34" charset="77"/>
              </a:rPr>
              <a:t>*</a:t>
            </a:r>
          </a:p>
        </p:txBody>
      </p:sp>
      <p:sp>
        <p:nvSpPr>
          <p:cNvPr id="3" name="Content Placeholder 2"/>
          <p:cNvSpPr>
            <a:spLocks noGrp="1"/>
          </p:cNvSpPr>
          <p:nvPr>
            <p:ph idx="1"/>
          </p:nvPr>
        </p:nvSpPr>
        <p:spPr>
          <a:xfrm>
            <a:off x="1752600" y="1752600"/>
            <a:ext cx="8572500" cy="4876800"/>
          </a:xfrm>
        </p:spPr>
        <p:txBody>
          <a:bodyPr>
            <a:normAutofit/>
          </a:bodyPr>
          <a:lstStyle/>
          <a:p>
            <a:r>
              <a:rPr lang="en-US" sz="3100" dirty="0">
                <a:solidFill>
                  <a:schemeClr val="bg1"/>
                </a:solidFill>
              </a:rPr>
              <a:t>How many U.S. </a:t>
            </a:r>
            <a:r>
              <a:rPr lang="en-US" sz="3100" i="1" dirty="0">
                <a:solidFill>
                  <a:schemeClr val="bg1"/>
                </a:solidFill>
              </a:rPr>
              <a:t>households</a:t>
            </a:r>
            <a:r>
              <a:rPr lang="en-US" sz="3100" dirty="0">
                <a:solidFill>
                  <a:schemeClr val="bg1"/>
                </a:solidFill>
              </a:rPr>
              <a:t>?</a:t>
            </a:r>
          </a:p>
          <a:p>
            <a:pPr lvl="1"/>
            <a:r>
              <a:rPr lang="en-US" sz="3100" dirty="0">
                <a:solidFill>
                  <a:schemeClr val="bg1"/>
                </a:solidFill>
              </a:rPr>
              <a:t>approximately 127M</a:t>
            </a:r>
          </a:p>
          <a:p>
            <a:pPr lvl="1"/>
            <a:endParaRPr lang="en-US" sz="3100" dirty="0">
              <a:solidFill>
                <a:schemeClr val="bg1"/>
              </a:solidFill>
            </a:endParaRPr>
          </a:p>
          <a:p>
            <a:pPr lvl="1"/>
            <a:endParaRPr lang="en-US" sz="600" dirty="0">
              <a:solidFill>
                <a:schemeClr val="bg1"/>
              </a:solidFill>
            </a:endParaRPr>
          </a:p>
          <a:p>
            <a:r>
              <a:rPr lang="en-US" sz="3100" dirty="0">
                <a:solidFill>
                  <a:schemeClr val="bg1"/>
                </a:solidFill>
              </a:rPr>
              <a:t>Of those, how many are </a:t>
            </a:r>
            <a:r>
              <a:rPr lang="en-US" sz="3100" i="1" dirty="0">
                <a:solidFill>
                  <a:schemeClr val="bg1"/>
                </a:solidFill>
              </a:rPr>
              <a:t>millionaire</a:t>
            </a:r>
            <a:r>
              <a:rPr lang="en-US" sz="3100" dirty="0">
                <a:solidFill>
                  <a:schemeClr val="bg1"/>
                </a:solidFill>
              </a:rPr>
              <a:t> households?</a:t>
            </a:r>
          </a:p>
          <a:p>
            <a:pPr lvl="3"/>
            <a:r>
              <a:rPr lang="en-US" sz="2800" dirty="0">
                <a:solidFill>
                  <a:schemeClr val="bg1"/>
                </a:solidFill>
              </a:rPr>
              <a:t>net worth ≥ 1M, excluding primary residence</a:t>
            </a:r>
          </a:p>
          <a:p>
            <a:pPr lvl="1"/>
            <a:r>
              <a:rPr lang="en-US" sz="3100" dirty="0">
                <a:solidFill>
                  <a:schemeClr val="bg1"/>
                </a:solidFill>
                <a:sym typeface="Symbol"/>
              </a:rPr>
              <a:t>  </a:t>
            </a:r>
            <a:r>
              <a:rPr lang="en-US" dirty="0">
                <a:solidFill>
                  <a:schemeClr val="bg1"/>
                </a:solidFill>
                <a:sym typeface="Symbol"/>
              </a:rPr>
              <a:t> 18</a:t>
            </a:r>
            <a:r>
              <a:rPr lang="en-US" dirty="0">
                <a:solidFill>
                  <a:schemeClr val="bg1"/>
                </a:solidFill>
              </a:rPr>
              <a:t>M households  (about 14%)</a:t>
            </a:r>
          </a:p>
          <a:p>
            <a:pPr lvl="2"/>
            <a:r>
              <a:rPr lang="en-US" sz="2700" dirty="0">
                <a:solidFill>
                  <a:schemeClr val="bg1"/>
                </a:solidFill>
              </a:rPr>
              <a:t>a new high reached in 2014</a:t>
            </a:r>
          </a:p>
          <a:p>
            <a:pPr lvl="1"/>
            <a:endParaRPr lang="en-US" sz="600" dirty="0"/>
          </a:p>
          <a:p>
            <a:pPr marL="0" indent="0">
              <a:buNone/>
            </a:pPr>
            <a:endParaRPr lang="en-US" dirty="0"/>
          </a:p>
          <a:p>
            <a:endParaRPr lang="en-US" sz="600" dirty="0"/>
          </a:p>
          <a:p>
            <a:endParaRPr lang="en-US" dirty="0"/>
          </a:p>
        </p:txBody>
      </p:sp>
      <p:sp>
        <p:nvSpPr>
          <p:cNvPr id="4" name="Title 1"/>
          <p:cNvSpPr txBox="1">
            <a:spLocks/>
          </p:cNvSpPr>
          <p:nvPr/>
        </p:nvSpPr>
        <p:spPr bwMode="auto">
          <a:xfrm>
            <a:off x="2286000" y="6248400"/>
            <a:ext cx="48006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defRPr/>
            </a:pPr>
            <a:r>
              <a:rPr lang="en-US" sz="2800" kern="0" baseline="30000" dirty="0">
                <a:solidFill>
                  <a:srgbClr val="92D050"/>
                </a:solidFill>
              </a:rPr>
              <a:t>*estimates by Investopedia</a:t>
            </a:r>
          </a:p>
        </p:txBody>
      </p:sp>
      <p:pic>
        <p:nvPicPr>
          <p:cNvPr id="5" name="Picture 4">
            <a:extLst>
              <a:ext uri="{FF2B5EF4-FFF2-40B4-BE49-F238E27FC236}">
                <a16:creationId xmlns:a16="http://schemas.microsoft.com/office/drawing/2014/main" id="{BA21E657-F17F-9346-9017-A5EA4058D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07248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67000" y="2895600"/>
            <a:ext cx="6858000" cy="685800"/>
          </a:xfrm>
        </p:spPr>
        <p:txBody>
          <a:bodyPr/>
          <a:lstStyle/>
          <a:p>
            <a:pPr marL="0" indent="0" algn="ctr">
              <a:buNone/>
            </a:pPr>
            <a:r>
              <a:rPr lang="en-US" sz="3600" dirty="0">
                <a:solidFill>
                  <a:schemeClr val="bg1"/>
                </a:solidFill>
              </a:rPr>
              <a:t>Little Happens without a Plan!</a:t>
            </a:r>
          </a:p>
        </p:txBody>
      </p:sp>
      <p:sp>
        <p:nvSpPr>
          <p:cNvPr id="6" name="Text Box 5"/>
          <p:cNvSpPr txBox="1">
            <a:spLocks noChangeArrowheads="1"/>
          </p:cNvSpPr>
          <p:nvPr/>
        </p:nvSpPr>
        <p:spPr bwMode="auto">
          <a:xfrm>
            <a:off x="2095500" y="914401"/>
            <a:ext cx="8001000" cy="954107"/>
          </a:xfrm>
          <a:prstGeom prst="rect">
            <a:avLst/>
          </a:prstGeom>
          <a:noFill/>
          <a:ln w="38100">
            <a:solidFill>
              <a:srgbClr val="FF99FF"/>
            </a:solidFill>
            <a:miter lim="800000"/>
            <a:headEnd/>
            <a:tailEnd/>
          </a:ln>
          <a:effectLst/>
        </p:spPr>
        <p:txBody>
          <a:bodyPr wrap="square">
            <a:spAutoFit/>
          </a:bodyPr>
          <a:lstStyle/>
          <a:p>
            <a:pPr algn="ctr">
              <a:spcBef>
                <a:spcPct val="50000"/>
              </a:spcBef>
            </a:pPr>
            <a:r>
              <a:rPr lang="en-US" sz="2800" b="1" i="1" dirty="0">
                <a:solidFill>
                  <a:srgbClr val="FFFF00"/>
                </a:solidFill>
              </a:rPr>
              <a:t>People who “have it all,” didn’t get there by accident.  They had a plan and followed it. </a:t>
            </a:r>
          </a:p>
        </p:txBody>
      </p:sp>
      <p:sp>
        <p:nvSpPr>
          <p:cNvPr id="8" name="Content Placeholder 1"/>
          <p:cNvSpPr txBox="1">
            <a:spLocks/>
          </p:cNvSpPr>
          <p:nvPr/>
        </p:nvSpPr>
        <p:spPr bwMode="auto">
          <a:xfrm>
            <a:off x="2819400" y="3815797"/>
            <a:ext cx="62484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buNone/>
            </a:pPr>
            <a:r>
              <a:rPr lang="en-US" kern="0" dirty="0">
                <a:solidFill>
                  <a:schemeClr val="bg1"/>
                </a:solidFill>
              </a:rPr>
              <a:t>Where Are You Now?</a:t>
            </a:r>
          </a:p>
          <a:p>
            <a:pPr marL="0" indent="0" algn="ctr">
              <a:buNone/>
            </a:pPr>
            <a:r>
              <a:rPr lang="en-US" kern="0" dirty="0">
                <a:solidFill>
                  <a:schemeClr val="bg1"/>
                </a:solidFill>
              </a:rPr>
              <a:t>Where Do You Want to Be?</a:t>
            </a:r>
          </a:p>
          <a:p>
            <a:pPr marL="0" indent="0" algn="ctr">
              <a:buNone/>
            </a:pPr>
            <a:endParaRPr lang="en-US" kern="0" dirty="0"/>
          </a:p>
          <a:p>
            <a:pPr marL="0" indent="0">
              <a:buNone/>
            </a:pPr>
            <a:r>
              <a:rPr lang="en-US" kern="0" dirty="0">
                <a:solidFill>
                  <a:schemeClr val="bg1"/>
                </a:solidFill>
              </a:rPr>
              <a:t>Then … </a:t>
            </a:r>
          </a:p>
        </p:txBody>
      </p:sp>
      <p:sp>
        <p:nvSpPr>
          <p:cNvPr id="7" name="Rectangle 6">
            <a:extLst>
              <a:ext uri="{FF2B5EF4-FFF2-40B4-BE49-F238E27FC236}">
                <a16:creationId xmlns:a16="http://schemas.microsoft.com/office/drawing/2014/main" id="{38668A3E-D29A-DB45-9D0A-6544708A25A9}"/>
              </a:ext>
            </a:extLst>
          </p:cNvPr>
          <p:cNvSpPr/>
          <p:nvPr/>
        </p:nvSpPr>
        <p:spPr>
          <a:xfrm>
            <a:off x="4258588" y="5498926"/>
            <a:ext cx="4000500" cy="584775"/>
          </a:xfrm>
          <a:prstGeom prst="rect">
            <a:avLst/>
          </a:prstGeom>
          <a:ln w="28575">
            <a:solidFill>
              <a:srgbClr val="66FFFF"/>
            </a:solidFill>
          </a:ln>
        </p:spPr>
        <p:txBody>
          <a:bodyPr wrap="square">
            <a:spAutoFit/>
          </a:bodyPr>
          <a:lstStyle/>
          <a:p>
            <a:pPr algn="ctr"/>
            <a:r>
              <a:rPr lang="en-US" sz="3200" dirty="0">
                <a:solidFill>
                  <a:schemeClr val="bg1"/>
                </a:solidFill>
              </a:rPr>
              <a:t>E</a:t>
            </a:r>
            <a:r>
              <a:rPr lang="en-US" sz="3200" baseline="30000" dirty="0">
                <a:solidFill>
                  <a:schemeClr val="bg1"/>
                </a:solidFill>
              </a:rPr>
              <a:t>2</a:t>
            </a:r>
            <a:r>
              <a:rPr lang="en-US" sz="3200" b="1" baseline="30000" dirty="0">
                <a:solidFill>
                  <a:schemeClr val="bg1"/>
                </a:solidFill>
              </a:rPr>
              <a:t>  </a:t>
            </a:r>
            <a:r>
              <a:rPr lang="en-US" sz="3200" baseline="30000" dirty="0">
                <a:solidFill>
                  <a:schemeClr val="bg1"/>
                </a:solidFill>
              </a:rPr>
              <a:t> </a:t>
            </a:r>
            <a:r>
              <a:rPr lang="en-US" sz="3200" dirty="0">
                <a:solidFill>
                  <a:schemeClr val="bg1"/>
                </a:solidFill>
              </a:rPr>
              <a:t>+  S  +  I</a:t>
            </a:r>
            <a:r>
              <a:rPr lang="en-US" sz="3200" baseline="30000" dirty="0">
                <a:solidFill>
                  <a:schemeClr val="bg1"/>
                </a:solidFill>
              </a:rPr>
              <a:t>2</a:t>
            </a:r>
            <a:r>
              <a:rPr lang="en-US" sz="3200" dirty="0">
                <a:solidFill>
                  <a:schemeClr val="bg1"/>
                </a:solidFill>
              </a:rPr>
              <a:t>  =   F</a:t>
            </a:r>
            <a:r>
              <a:rPr lang="en-US" sz="3200" baseline="30000" dirty="0">
                <a:solidFill>
                  <a:schemeClr val="bg1"/>
                </a:solidFill>
              </a:rPr>
              <a:t>2</a:t>
            </a:r>
            <a:endParaRPr lang="en-US" sz="3200" dirty="0">
              <a:solidFill>
                <a:schemeClr val="bg1"/>
              </a:solidFill>
            </a:endParaRPr>
          </a:p>
        </p:txBody>
      </p:sp>
      <p:pic>
        <p:nvPicPr>
          <p:cNvPr id="9" name="Picture 8">
            <a:extLst>
              <a:ext uri="{FF2B5EF4-FFF2-40B4-BE49-F238E27FC236}">
                <a16:creationId xmlns:a16="http://schemas.microsoft.com/office/drawing/2014/main" id="{EC802087-8045-3F44-AE4A-0849F1EF5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03824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build="p"/>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88EA6E2-D046-764F-818C-1ED0A6EF24BF}"/>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11"/>
          <p:cNvGrpSpPr/>
          <p:nvPr/>
        </p:nvGrpSpPr>
        <p:grpSpPr>
          <a:xfrm>
            <a:off x="2099153" y="2851630"/>
            <a:ext cx="4352505" cy="1066800"/>
            <a:chOff x="-542505" y="1550553"/>
            <a:chExt cx="4352505" cy="1066800"/>
          </a:xfrm>
        </p:grpSpPr>
        <p:sp>
          <p:nvSpPr>
            <p:cNvPr id="6" name="Right Arrow 5"/>
            <p:cNvSpPr/>
            <p:nvPr/>
          </p:nvSpPr>
          <p:spPr bwMode="auto">
            <a:xfrm>
              <a:off x="-542505" y="1550553"/>
              <a:ext cx="3886200" cy="1066800"/>
            </a:xfrm>
            <a:prstGeom prst="rightArrow">
              <a:avLst/>
            </a:prstGeom>
            <a:solidFill>
              <a:srgbClr val="00B0F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200" b="1" dirty="0">
                <a:solidFill>
                  <a:srgbClr val="000000"/>
                </a:solidFill>
              </a:endParaRPr>
            </a:p>
            <a:p>
              <a:pPr algn="ctr"/>
              <a:r>
                <a:rPr lang="en-US" b="1" i="1" dirty="0">
                  <a:solidFill>
                    <a:srgbClr val="000000"/>
                  </a:solidFill>
                </a:rPr>
                <a:t>You are here</a:t>
              </a:r>
            </a:p>
          </p:txBody>
        </p:sp>
        <p:pic>
          <p:nvPicPr>
            <p:cNvPr id="7" name="Picture 4" descr="http://www.clker.com/cliparts/e/5/d/9/1194984539216837021man02.svg.hi.png">
              <a:hlinkClick r:id="rId3"/>
            </p:cNvPr>
            <p:cNvPicPr>
              <a:picLocks noChangeAspect="1" noChangeArrowheads="1"/>
            </p:cNvPicPr>
            <p:nvPr/>
          </p:nvPicPr>
          <p:blipFill>
            <a:blip r:embed="rId4" cstate="print"/>
            <a:srcRect/>
            <a:stretch>
              <a:fillRect/>
            </a:stretch>
          </p:blipFill>
          <p:spPr bwMode="auto">
            <a:xfrm>
              <a:off x="3429000" y="1600200"/>
              <a:ext cx="381000" cy="759417"/>
            </a:xfrm>
            <a:prstGeom prst="rect">
              <a:avLst/>
            </a:prstGeom>
            <a:noFill/>
          </p:spPr>
        </p:pic>
      </p:grpSp>
      <p:sp>
        <p:nvSpPr>
          <p:cNvPr id="8" name="Title 1"/>
          <p:cNvSpPr txBox="1">
            <a:spLocks/>
          </p:cNvSpPr>
          <p:nvPr/>
        </p:nvSpPr>
        <p:spPr bwMode="auto">
          <a:xfrm>
            <a:off x="2438400" y="4876800"/>
            <a:ext cx="6096000" cy="1066800"/>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US" sz="3200" kern="0" dirty="0">
                <a:solidFill>
                  <a:schemeClr val="bg1"/>
                </a:solidFill>
              </a:rPr>
              <a:t>Before setting out on a journey …</a:t>
            </a:r>
          </a:p>
        </p:txBody>
      </p:sp>
      <p:sp>
        <p:nvSpPr>
          <p:cNvPr id="9" name="Title 1"/>
          <p:cNvSpPr txBox="1">
            <a:spLocks/>
          </p:cNvSpPr>
          <p:nvPr/>
        </p:nvSpPr>
        <p:spPr bwMode="auto">
          <a:xfrm>
            <a:off x="2438401" y="5727887"/>
            <a:ext cx="7612117" cy="762000"/>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US" sz="3200" kern="0" dirty="0">
                <a:solidFill>
                  <a:schemeClr val="bg1"/>
                </a:solidFill>
              </a:rPr>
              <a:t>… it helps to know your starting point</a:t>
            </a:r>
          </a:p>
        </p:txBody>
      </p:sp>
    </p:spTree>
    <p:extLst>
      <p:ext uri="{BB962C8B-B14F-4D97-AF65-F5344CB8AC3E}">
        <p14:creationId xmlns:p14="http://schemas.microsoft.com/office/powerpoint/2010/main" val="18335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ChangeArrowheads="1"/>
          </p:cNvSpPr>
          <p:nvPr>
            <p:ph type="title"/>
          </p:nvPr>
        </p:nvSpPr>
        <p:spPr>
          <a:xfrm>
            <a:off x="1828800" y="381000"/>
            <a:ext cx="8382000" cy="1219200"/>
          </a:xfrm>
        </p:spPr>
        <p:txBody>
          <a:bodyPr/>
          <a:lstStyle/>
          <a:p>
            <a:r>
              <a:rPr lang="en-US" i="1" dirty="0">
                <a:solidFill>
                  <a:srgbClr val="92D050"/>
                </a:solidFill>
                <a:latin typeface="Tw Cen MT" panose="020B0602020104020603" pitchFamily="34" charset="77"/>
              </a:rPr>
              <a:t>Where Are You Now?</a:t>
            </a:r>
          </a:p>
        </p:txBody>
      </p:sp>
      <p:sp>
        <p:nvSpPr>
          <p:cNvPr id="1250307" name="Rectangle 3"/>
          <p:cNvSpPr>
            <a:spLocks noGrp="1" noChangeArrowheads="1"/>
          </p:cNvSpPr>
          <p:nvPr>
            <p:ph type="body" idx="1"/>
          </p:nvPr>
        </p:nvSpPr>
        <p:spPr>
          <a:xfrm>
            <a:off x="2133600" y="2057400"/>
            <a:ext cx="8229600" cy="4495800"/>
          </a:xfrm>
        </p:spPr>
        <p:txBody>
          <a:bodyPr/>
          <a:lstStyle/>
          <a:p>
            <a:r>
              <a:rPr lang="en-US" dirty="0">
                <a:solidFill>
                  <a:schemeClr val="bg1"/>
                </a:solidFill>
              </a:rPr>
              <a:t>Two common measures of financial status:</a:t>
            </a:r>
          </a:p>
          <a:p>
            <a:endParaRPr lang="en-US" sz="1000" dirty="0"/>
          </a:p>
          <a:p>
            <a:endParaRPr lang="en-US" sz="1000" dirty="0"/>
          </a:p>
          <a:p>
            <a:pPr lvl="1"/>
            <a:r>
              <a:rPr lang="en-US" i="1" dirty="0">
                <a:solidFill>
                  <a:schemeClr val="bg1"/>
                </a:solidFill>
              </a:rPr>
              <a:t>Net Worth Statement </a:t>
            </a:r>
          </a:p>
          <a:p>
            <a:pPr lvl="2"/>
            <a:r>
              <a:rPr lang="en-US" i="1" dirty="0">
                <a:solidFill>
                  <a:schemeClr val="bg1"/>
                </a:solidFill>
              </a:rPr>
              <a:t>(net wealth statement)</a:t>
            </a:r>
          </a:p>
          <a:p>
            <a:pPr lvl="1"/>
            <a:endParaRPr lang="en-US" sz="2000" i="1" dirty="0"/>
          </a:p>
          <a:p>
            <a:pPr lvl="1"/>
            <a:r>
              <a:rPr lang="en-US" i="1" dirty="0">
                <a:solidFill>
                  <a:schemeClr val="bg1"/>
                </a:solidFill>
              </a:rPr>
              <a:t>Income &amp; Expense Statement</a:t>
            </a:r>
          </a:p>
          <a:p>
            <a:pPr lvl="2"/>
            <a:r>
              <a:rPr lang="en-US" i="1" dirty="0">
                <a:solidFill>
                  <a:schemeClr val="bg1"/>
                </a:solidFill>
              </a:rPr>
              <a:t>(cash flow statement)</a:t>
            </a:r>
          </a:p>
          <a:p>
            <a:pPr lvl="1"/>
            <a:endParaRPr lang="en-US" sz="2000" i="1" dirty="0"/>
          </a:p>
          <a:p>
            <a:pPr lvl="2"/>
            <a:endParaRPr lang="en-US" dirty="0"/>
          </a:p>
          <a:p>
            <a:pPr lvl="1">
              <a:buFontTx/>
              <a:buNone/>
            </a:pPr>
            <a:endParaRPr lang="en-US" dirty="0"/>
          </a:p>
        </p:txBody>
      </p:sp>
      <p:sp>
        <p:nvSpPr>
          <p:cNvPr id="4" name="Right Arrow 3"/>
          <p:cNvSpPr/>
          <p:nvPr/>
        </p:nvSpPr>
        <p:spPr bwMode="auto">
          <a:xfrm>
            <a:off x="2223369" y="3074096"/>
            <a:ext cx="609600" cy="304800"/>
          </a:xfrm>
          <a:prstGeom prst="rightArrow">
            <a:avLst/>
          </a:prstGeom>
          <a:solidFill>
            <a:srgbClr val="FF99FF"/>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pic>
        <p:nvPicPr>
          <p:cNvPr id="5" name="Picture 4">
            <a:extLst>
              <a:ext uri="{FF2B5EF4-FFF2-40B4-BE49-F238E27FC236}">
                <a16:creationId xmlns:a16="http://schemas.microsoft.com/office/drawing/2014/main" id="{2055E54E-5CBA-424E-8344-6D39E858D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4907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50307">
                                            <p:txEl>
                                              <p:pRg st="0" end="0"/>
                                            </p:txEl>
                                          </p:spTgt>
                                        </p:tgtEl>
                                        <p:attrNameLst>
                                          <p:attrName>style.visibility</p:attrName>
                                        </p:attrNameLst>
                                      </p:cBhvr>
                                      <p:to>
                                        <p:strVal val="visible"/>
                                      </p:to>
                                    </p:set>
                                    <p:animEffect transition="in" filter="wipe(down)">
                                      <p:cBhvr>
                                        <p:cTn id="7" dur="500"/>
                                        <p:tgtEl>
                                          <p:spTgt spid="1250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50307">
                                            <p:txEl>
                                              <p:pRg st="3" end="3"/>
                                            </p:txEl>
                                          </p:spTgt>
                                        </p:tgtEl>
                                        <p:attrNameLst>
                                          <p:attrName>style.visibility</p:attrName>
                                        </p:attrNameLst>
                                      </p:cBhvr>
                                      <p:to>
                                        <p:strVal val="visible"/>
                                      </p:to>
                                    </p:set>
                                    <p:animEffect transition="in" filter="wipe(down)">
                                      <p:cBhvr>
                                        <p:cTn id="12" dur="500"/>
                                        <p:tgtEl>
                                          <p:spTgt spid="1250307">
                                            <p:txEl>
                                              <p:pRg st="3" end="3"/>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50307">
                                            <p:txEl>
                                              <p:pRg st="4" end="4"/>
                                            </p:txEl>
                                          </p:spTgt>
                                        </p:tgtEl>
                                        <p:attrNameLst>
                                          <p:attrName>style.visibility</p:attrName>
                                        </p:attrNameLst>
                                      </p:cBhvr>
                                      <p:to>
                                        <p:strVal val="visible"/>
                                      </p:to>
                                    </p:set>
                                    <p:animEffect transition="in" filter="wipe(down)">
                                      <p:cBhvr>
                                        <p:cTn id="15" dur="500"/>
                                        <p:tgtEl>
                                          <p:spTgt spid="125030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50307">
                                            <p:txEl>
                                              <p:pRg st="6" end="6"/>
                                            </p:txEl>
                                          </p:spTgt>
                                        </p:tgtEl>
                                        <p:attrNameLst>
                                          <p:attrName>style.visibility</p:attrName>
                                        </p:attrNameLst>
                                      </p:cBhvr>
                                      <p:to>
                                        <p:strVal val="visible"/>
                                      </p:to>
                                    </p:set>
                                    <p:animEffect transition="in" filter="wipe(down)">
                                      <p:cBhvr>
                                        <p:cTn id="20" dur="500"/>
                                        <p:tgtEl>
                                          <p:spTgt spid="1250307">
                                            <p:txEl>
                                              <p:pRg st="6" end="6"/>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50307">
                                            <p:txEl>
                                              <p:pRg st="7" end="7"/>
                                            </p:txEl>
                                          </p:spTgt>
                                        </p:tgtEl>
                                        <p:attrNameLst>
                                          <p:attrName>style.visibility</p:attrName>
                                        </p:attrNameLst>
                                      </p:cBhvr>
                                      <p:to>
                                        <p:strVal val="visible"/>
                                      </p:to>
                                    </p:set>
                                    <p:animEffect transition="in" filter="wipe(down)">
                                      <p:cBhvr>
                                        <p:cTn id="23" dur="500"/>
                                        <p:tgtEl>
                                          <p:spTgt spid="1250307">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307"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2209800" y="304800"/>
            <a:ext cx="7848600" cy="838200"/>
          </a:xfrm>
        </p:spPr>
        <p:txBody>
          <a:bodyPr>
            <a:normAutofit fontScale="90000"/>
          </a:bodyPr>
          <a:lstStyle/>
          <a:p>
            <a:r>
              <a:rPr lang="en-US" dirty="0">
                <a:solidFill>
                  <a:srgbClr val="92D050"/>
                </a:solidFill>
                <a:latin typeface="Tw Cen MT" panose="020B0602020104020603" pitchFamily="34" charset="77"/>
              </a:rPr>
              <a:t>Net Worth Statement</a:t>
            </a:r>
            <a:br>
              <a:rPr lang="en-US" dirty="0">
                <a:solidFill>
                  <a:srgbClr val="92D050"/>
                </a:solidFill>
                <a:latin typeface="Tw Cen MT" panose="020B0602020104020603" pitchFamily="34" charset="77"/>
              </a:rPr>
            </a:br>
            <a:r>
              <a:rPr lang="en-US" sz="2000" dirty="0">
                <a:solidFill>
                  <a:srgbClr val="92D050"/>
                </a:solidFill>
                <a:latin typeface="Tw Cen MT" panose="020B0602020104020603" pitchFamily="34" charset="77"/>
              </a:rPr>
              <a:t>(as of:  June 22, 2020)</a:t>
            </a:r>
          </a:p>
        </p:txBody>
      </p:sp>
      <p:sp>
        <p:nvSpPr>
          <p:cNvPr id="389123" name="Rectangle 3"/>
          <p:cNvSpPr>
            <a:spLocks noGrp="1" noChangeArrowheads="1"/>
          </p:cNvSpPr>
          <p:nvPr>
            <p:ph type="body" sz="half" idx="1"/>
          </p:nvPr>
        </p:nvSpPr>
        <p:spPr>
          <a:xfrm>
            <a:off x="1793874" y="1459282"/>
            <a:ext cx="4454526" cy="5486400"/>
          </a:xfrm>
        </p:spPr>
        <p:txBody>
          <a:bodyPr>
            <a:normAutofit lnSpcReduction="10000"/>
          </a:bodyPr>
          <a:lstStyle/>
          <a:p>
            <a:pPr>
              <a:lnSpc>
                <a:spcPct val="80000"/>
              </a:lnSpc>
            </a:pPr>
            <a:r>
              <a:rPr lang="en-US" sz="2000" b="1" dirty="0"/>
              <a:t>Assets</a:t>
            </a:r>
          </a:p>
          <a:p>
            <a:pPr marL="800100" lvl="1" indent="-342900">
              <a:lnSpc>
                <a:spcPct val="80000"/>
              </a:lnSpc>
            </a:pPr>
            <a:r>
              <a:rPr lang="en-US" sz="1800" b="1" dirty="0">
                <a:solidFill>
                  <a:schemeClr val="bg1"/>
                </a:solidFill>
              </a:rPr>
              <a:t>Liquid Assets</a:t>
            </a:r>
          </a:p>
          <a:p>
            <a:pPr marL="1200150" lvl="2" indent="-285750">
              <a:lnSpc>
                <a:spcPct val="80000"/>
              </a:lnSpc>
            </a:pPr>
            <a:r>
              <a:rPr lang="en-US" sz="1800" b="1" dirty="0">
                <a:solidFill>
                  <a:schemeClr val="bg1"/>
                </a:solidFill>
              </a:rPr>
              <a:t>Check/savings accounts</a:t>
            </a:r>
          </a:p>
          <a:p>
            <a:pPr marL="1200150" lvl="2" indent="-285750">
              <a:lnSpc>
                <a:spcPct val="80000"/>
              </a:lnSpc>
            </a:pPr>
            <a:endParaRPr lang="en-US" sz="1800" b="1" dirty="0">
              <a:solidFill>
                <a:schemeClr val="bg1"/>
              </a:solidFill>
            </a:endParaRPr>
          </a:p>
          <a:p>
            <a:pPr marL="800100" lvl="1" indent="-342900">
              <a:lnSpc>
                <a:spcPct val="80000"/>
              </a:lnSpc>
            </a:pPr>
            <a:r>
              <a:rPr lang="en-US" sz="1800" b="1" dirty="0">
                <a:solidFill>
                  <a:schemeClr val="bg1"/>
                </a:solidFill>
              </a:rPr>
              <a:t>Securities</a:t>
            </a:r>
          </a:p>
          <a:p>
            <a:pPr marL="1200150" lvl="2" indent="-285750">
              <a:lnSpc>
                <a:spcPct val="80000"/>
              </a:lnSpc>
            </a:pPr>
            <a:r>
              <a:rPr lang="en-US" sz="1800" b="1" dirty="0">
                <a:solidFill>
                  <a:schemeClr val="bg1"/>
                </a:solidFill>
              </a:rPr>
              <a:t>Stock, bonds, mutual funds</a:t>
            </a:r>
          </a:p>
          <a:p>
            <a:pPr marL="1200150" lvl="2" indent="-285750">
              <a:lnSpc>
                <a:spcPct val="80000"/>
              </a:lnSpc>
            </a:pPr>
            <a:endParaRPr lang="en-US" sz="1800" b="1" dirty="0">
              <a:solidFill>
                <a:schemeClr val="bg1"/>
              </a:solidFill>
            </a:endParaRPr>
          </a:p>
          <a:p>
            <a:pPr marL="800100" lvl="1" indent="-342900">
              <a:lnSpc>
                <a:spcPct val="80000"/>
              </a:lnSpc>
            </a:pPr>
            <a:r>
              <a:rPr lang="en-US" sz="1800" b="1" dirty="0">
                <a:solidFill>
                  <a:schemeClr val="bg1"/>
                </a:solidFill>
              </a:rPr>
              <a:t>Real estate</a:t>
            </a:r>
          </a:p>
          <a:p>
            <a:pPr marL="1200150" lvl="2" indent="-285750">
              <a:lnSpc>
                <a:spcPct val="80000"/>
              </a:lnSpc>
            </a:pPr>
            <a:r>
              <a:rPr lang="en-US" sz="1800" b="1" dirty="0">
                <a:solidFill>
                  <a:schemeClr val="bg1"/>
                </a:solidFill>
              </a:rPr>
              <a:t>House value</a:t>
            </a:r>
          </a:p>
          <a:p>
            <a:pPr marL="800100" lvl="1" indent="-342900">
              <a:lnSpc>
                <a:spcPct val="80000"/>
              </a:lnSpc>
            </a:pPr>
            <a:endParaRPr lang="en-US" sz="1800" b="1" dirty="0">
              <a:solidFill>
                <a:schemeClr val="bg1"/>
              </a:solidFill>
            </a:endParaRPr>
          </a:p>
          <a:p>
            <a:pPr marL="800100" lvl="1" indent="-342900">
              <a:lnSpc>
                <a:spcPct val="80000"/>
              </a:lnSpc>
            </a:pPr>
            <a:r>
              <a:rPr lang="en-US" sz="1800" b="1" dirty="0">
                <a:solidFill>
                  <a:schemeClr val="bg1"/>
                </a:solidFill>
              </a:rPr>
              <a:t>Long-term Assets</a:t>
            </a:r>
          </a:p>
          <a:p>
            <a:pPr marL="1200150" lvl="2" indent="-285750">
              <a:lnSpc>
                <a:spcPct val="80000"/>
              </a:lnSpc>
            </a:pPr>
            <a:r>
              <a:rPr lang="en-US" sz="1800" b="1" dirty="0">
                <a:solidFill>
                  <a:schemeClr val="bg1"/>
                </a:solidFill>
              </a:rPr>
              <a:t>Individual Retirement Acct.</a:t>
            </a:r>
          </a:p>
          <a:p>
            <a:pPr marL="1200150" lvl="2" indent="-285750">
              <a:lnSpc>
                <a:spcPct val="80000"/>
              </a:lnSpc>
            </a:pPr>
            <a:endParaRPr lang="en-US" sz="1800" b="1" dirty="0">
              <a:solidFill>
                <a:schemeClr val="bg1"/>
              </a:solidFill>
            </a:endParaRPr>
          </a:p>
          <a:p>
            <a:pPr marL="800100" lvl="1" indent="-342900">
              <a:lnSpc>
                <a:spcPct val="80000"/>
              </a:lnSpc>
            </a:pPr>
            <a:r>
              <a:rPr lang="en-US" sz="1800" b="1" dirty="0">
                <a:solidFill>
                  <a:schemeClr val="bg1"/>
                </a:solidFill>
              </a:rPr>
              <a:t>Personal property</a:t>
            </a:r>
          </a:p>
          <a:p>
            <a:pPr marL="1200150" lvl="2" indent="-285750">
              <a:lnSpc>
                <a:spcPct val="80000"/>
              </a:lnSpc>
            </a:pPr>
            <a:r>
              <a:rPr lang="en-US" sz="1800" b="1" dirty="0">
                <a:solidFill>
                  <a:schemeClr val="bg1"/>
                </a:solidFill>
              </a:rPr>
              <a:t>Automobile</a:t>
            </a:r>
          </a:p>
          <a:p>
            <a:pPr marL="1200150" lvl="2" indent="-285750">
              <a:lnSpc>
                <a:spcPct val="80000"/>
              </a:lnSpc>
            </a:pPr>
            <a:r>
              <a:rPr lang="en-US" sz="1800" b="1" dirty="0">
                <a:solidFill>
                  <a:schemeClr val="bg1"/>
                </a:solidFill>
              </a:rPr>
              <a:t>Furniture, Jewelry</a:t>
            </a:r>
          </a:p>
          <a:p>
            <a:pPr marL="800100" lvl="1" indent="-342900">
              <a:lnSpc>
                <a:spcPct val="80000"/>
              </a:lnSpc>
            </a:pPr>
            <a:endParaRPr lang="en-US" sz="800" b="1" dirty="0">
              <a:solidFill>
                <a:schemeClr val="bg1"/>
              </a:solidFill>
            </a:endParaRPr>
          </a:p>
          <a:p>
            <a:pPr marL="800100" lvl="1" indent="-342900">
              <a:lnSpc>
                <a:spcPct val="80000"/>
              </a:lnSpc>
              <a:buNone/>
            </a:pPr>
            <a:r>
              <a:rPr lang="en-US" sz="1800" b="1" dirty="0">
                <a:solidFill>
                  <a:schemeClr val="bg1"/>
                </a:solidFill>
              </a:rPr>
              <a:t>                                             _________</a:t>
            </a:r>
          </a:p>
          <a:p>
            <a:pPr marL="800100" lvl="1" indent="-342900">
              <a:lnSpc>
                <a:spcPct val="80000"/>
              </a:lnSpc>
              <a:buNone/>
            </a:pPr>
            <a:endParaRPr lang="en-US" sz="400" b="1" dirty="0">
              <a:solidFill>
                <a:schemeClr val="bg1"/>
              </a:solidFill>
            </a:endParaRPr>
          </a:p>
          <a:p>
            <a:pPr>
              <a:lnSpc>
                <a:spcPct val="80000"/>
              </a:lnSpc>
            </a:pPr>
            <a:r>
              <a:rPr lang="en-US" sz="2000" b="1" dirty="0">
                <a:solidFill>
                  <a:schemeClr val="bg1"/>
                </a:solidFill>
              </a:rPr>
              <a:t>Total Assets</a:t>
            </a:r>
            <a:r>
              <a:rPr lang="en-US" sz="2000" dirty="0">
                <a:solidFill>
                  <a:schemeClr val="bg1"/>
                </a:solidFill>
              </a:rPr>
              <a:t>:                     </a:t>
            </a:r>
            <a:r>
              <a:rPr lang="en-US" sz="2000" b="1" dirty="0">
                <a:solidFill>
                  <a:schemeClr val="bg1"/>
                </a:solidFill>
              </a:rPr>
              <a:t>$100,000</a:t>
            </a:r>
          </a:p>
        </p:txBody>
      </p:sp>
      <p:sp>
        <p:nvSpPr>
          <p:cNvPr id="389124" name="Rectangle 4"/>
          <p:cNvSpPr>
            <a:spLocks noGrp="1" noChangeArrowheads="1"/>
          </p:cNvSpPr>
          <p:nvPr>
            <p:ph type="body" sz="half" idx="2"/>
          </p:nvPr>
        </p:nvSpPr>
        <p:spPr>
          <a:xfrm>
            <a:off x="5749926" y="1371600"/>
            <a:ext cx="4918075" cy="5257800"/>
          </a:xfrm>
        </p:spPr>
        <p:txBody>
          <a:bodyPr/>
          <a:lstStyle/>
          <a:p>
            <a:r>
              <a:rPr lang="en-US" sz="2000" b="1" dirty="0">
                <a:solidFill>
                  <a:schemeClr val="bg1"/>
                </a:solidFill>
              </a:rPr>
              <a:t>Liabilities</a:t>
            </a:r>
          </a:p>
          <a:p>
            <a:pPr marL="800100" lvl="1" indent="-342900"/>
            <a:r>
              <a:rPr lang="en-US" sz="1800" b="1" dirty="0">
                <a:solidFill>
                  <a:schemeClr val="bg1"/>
                </a:solidFill>
              </a:rPr>
              <a:t>Unpaid bills</a:t>
            </a:r>
          </a:p>
          <a:p>
            <a:pPr marL="1200150" lvl="2" indent="-285750"/>
            <a:r>
              <a:rPr lang="en-US" sz="1800" b="1" dirty="0">
                <a:solidFill>
                  <a:schemeClr val="bg1"/>
                </a:solidFill>
              </a:rPr>
              <a:t>Utilities, medical bills</a:t>
            </a:r>
          </a:p>
          <a:p>
            <a:pPr lvl="1"/>
            <a:r>
              <a:rPr lang="en-US" sz="2000" b="1" dirty="0">
                <a:solidFill>
                  <a:schemeClr val="bg1"/>
                </a:solidFill>
              </a:rPr>
              <a:t>Insurance premiums</a:t>
            </a:r>
          </a:p>
          <a:p>
            <a:pPr lvl="1"/>
            <a:r>
              <a:rPr lang="en-US" sz="2000" b="1" dirty="0">
                <a:solidFill>
                  <a:schemeClr val="bg1"/>
                </a:solidFill>
              </a:rPr>
              <a:t>Loans</a:t>
            </a:r>
          </a:p>
          <a:p>
            <a:pPr marL="1200150" lvl="2"/>
            <a:r>
              <a:rPr lang="en-US" sz="1800" b="1" dirty="0">
                <a:solidFill>
                  <a:schemeClr val="bg1"/>
                </a:solidFill>
              </a:rPr>
              <a:t>Credit card balance</a:t>
            </a:r>
          </a:p>
          <a:p>
            <a:pPr marL="1200150" lvl="2"/>
            <a:r>
              <a:rPr lang="en-US" sz="1800" b="1" dirty="0">
                <a:solidFill>
                  <a:schemeClr val="bg1"/>
                </a:solidFill>
              </a:rPr>
              <a:t>Automobile loan balance</a:t>
            </a:r>
          </a:p>
          <a:p>
            <a:pPr marL="1200150" lvl="2"/>
            <a:r>
              <a:rPr lang="en-US" sz="1800" b="1" dirty="0">
                <a:solidFill>
                  <a:schemeClr val="bg1"/>
                </a:solidFill>
              </a:rPr>
              <a:t>Mortgage loan balance________</a:t>
            </a:r>
          </a:p>
          <a:p>
            <a:pPr marL="800100" lvl="1" indent="-342900"/>
            <a:r>
              <a:rPr lang="en-US" sz="1800" b="1" dirty="0">
                <a:solidFill>
                  <a:schemeClr val="bg1"/>
                </a:solidFill>
              </a:rPr>
              <a:t>Total Liabilities:                      </a:t>
            </a:r>
            <a:r>
              <a:rPr lang="en-US" sz="2000" b="1" dirty="0">
                <a:solidFill>
                  <a:schemeClr val="bg1"/>
                </a:solidFill>
              </a:rPr>
              <a:t>$40,000</a:t>
            </a:r>
          </a:p>
          <a:p>
            <a:pPr marL="800100" lvl="1" indent="-342900">
              <a:buNone/>
            </a:pPr>
            <a:endParaRPr lang="en-US" sz="2800" b="1" dirty="0">
              <a:solidFill>
                <a:schemeClr val="bg1"/>
              </a:solidFill>
            </a:endParaRPr>
          </a:p>
          <a:p>
            <a:endParaRPr lang="en-US" sz="1800" b="1" dirty="0">
              <a:solidFill>
                <a:schemeClr val="bg1"/>
              </a:solidFill>
            </a:endParaRPr>
          </a:p>
          <a:p>
            <a:endParaRPr lang="en-US" sz="1400" dirty="0">
              <a:solidFill>
                <a:schemeClr val="bg1"/>
              </a:solidFill>
            </a:endParaRPr>
          </a:p>
          <a:p>
            <a:pPr marL="3200400" lvl="7" indent="0">
              <a:buNone/>
            </a:pPr>
            <a:endParaRPr lang="en-US" sz="800" b="1" dirty="0">
              <a:solidFill>
                <a:schemeClr val="bg1"/>
              </a:solidFill>
            </a:endParaRPr>
          </a:p>
          <a:p>
            <a:pPr marL="3200400" lvl="7" indent="0">
              <a:buNone/>
            </a:pPr>
            <a:endParaRPr lang="en-US" sz="800" b="1" dirty="0">
              <a:solidFill>
                <a:schemeClr val="bg1"/>
              </a:solidFill>
            </a:endParaRPr>
          </a:p>
          <a:p>
            <a:pPr marL="3200400" lvl="7" indent="0">
              <a:buNone/>
            </a:pPr>
            <a:r>
              <a:rPr lang="en-US" b="1" dirty="0">
                <a:solidFill>
                  <a:schemeClr val="bg1"/>
                </a:solidFill>
              </a:rPr>
              <a:t>________</a:t>
            </a:r>
            <a:endParaRPr lang="en-US" dirty="0">
              <a:solidFill>
                <a:schemeClr val="bg1"/>
              </a:solidFill>
            </a:endParaRPr>
          </a:p>
          <a:p>
            <a:endParaRPr lang="en-US" sz="800" dirty="0">
              <a:solidFill>
                <a:schemeClr val="bg1"/>
              </a:solidFill>
            </a:endParaRPr>
          </a:p>
          <a:p>
            <a:endParaRPr lang="en-US" sz="800" dirty="0">
              <a:solidFill>
                <a:schemeClr val="bg1"/>
              </a:solidFill>
            </a:endParaRPr>
          </a:p>
          <a:p>
            <a:pPr>
              <a:buFontTx/>
              <a:buNone/>
            </a:pPr>
            <a:endParaRPr lang="en-US" sz="1800" dirty="0">
              <a:solidFill>
                <a:schemeClr val="bg1"/>
              </a:solidFill>
            </a:endParaRPr>
          </a:p>
        </p:txBody>
      </p:sp>
      <p:sp>
        <p:nvSpPr>
          <p:cNvPr id="389125" name="Text Box 5"/>
          <p:cNvSpPr txBox="1">
            <a:spLocks noChangeArrowheads="1"/>
          </p:cNvSpPr>
          <p:nvPr/>
        </p:nvSpPr>
        <p:spPr bwMode="auto">
          <a:xfrm>
            <a:off x="6082430" y="4601228"/>
            <a:ext cx="4648200" cy="707886"/>
          </a:xfrm>
          <a:prstGeom prst="rect">
            <a:avLst/>
          </a:prstGeom>
          <a:noFill/>
          <a:ln w="9525">
            <a:noFill/>
            <a:miter lim="800000"/>
            <a:headEnd/>
            <a:tailEnd/>
          </a:ln>
          <a:effectLst/>
        </p:spPr>
        <p:txBody>
          <a:bodyPr wrap="square">
            <a:spAutoFit/>
          </a:bodyPr>
          <a:lstStyle/>
          <a:p>
            <a:r>
              <a:rPr lang="en-US" sz="2000" b="1" dirty="0">
                <a:solidFill>
                  <a:schemeClr val="bg1"/>
                </a:solidFill>
                <a:latin typeface="+mj-lt"/>
              </a:rPr>
              <a:t>Net Worth		      $60,000</a:t>
            </a:r>
          </a:p>
          <a:p>
            <a:r>
              <a:rPr lang="en-US" sz="2000" b="1" dirty="0">
                <a:solidFill>
                  <a:schemeClr val="bg1"/>
                </a:solidFill>
                <a:latin typeface="+mj-lt"/>
              </a:rPr>
              <a:t>(or one’s “wealth”)</a:t>
            </a:r>
          </a:p>
        </p:txBody>
      </p:sp>
      <p:grpSp>
        <p:nvGrpSpPr>
          <p:cNvPr id="2" name="Group 6"/>
          <p:cNvGrpSpPr>
            <a:grpSpLocks/>
          </p:cNvGrpSpPr>
          <p:nvPr/>
        </p:nvGrpSpPr>
        <p:grpSpPr bwMode="auto">
          <a:xfrm>
            <a:off x="6019800" y="6172199"/>
            <a:ext cx="4648200" cy="685802"/>
            <a:chOff x="2880" y="3888"/>
            <a:chExt cx="2880" cy="432"/>
          </a:xfrm>
        </p:grpSpPr>
        <p:sp>
          <p:nvSpPr>
            <p:cNvPr id="389127" name="Text Box 7"/>
            <p:cNvSpPr txBox="1">
              <a:spLocks noChangeArrowheads="1"/>
            </p:cNvSpPr>
            <p:nvPr/>
          </p:nvSpPr>
          <p:spPr bwMode="auto">
            <a:xfrm>
              <a:off x="2880" y="3897"/>
              <a:ext cx="2880" cy="423"/>
            </a:xfrm>
            <a:prstGeom prst="rect">
              <a:avLst/>
            </a:prstGeom>
            <a:noFill/>
            <a:ln w="9525">
              <a:noFill/>
              <a:miter lim="800000"/>
              <a:headEnd/>
              <a:tailEnd/>
            </a:ln>
            <a:effectLst/>
          </p:spPr>
          <p:txBody>
            <a:bodyPr>
              <a:spAutoFit/>
            </a:bodyPr>
            <a:lstStyle/>
            <a:p>
              <a:r>
                <a:rPr lang="en-US" sz="2000" b="1" dirty="0">
                  <a:solidFill>
                    <a:schemeClr val="bg1"/>
                  </a:solidFill>
                </a:rPr>
                <a:t>   </a:t>
              </a:r>
              <a:r>
                <a:rPr lang="en-US" sz="2000" b="1" dirty="0">
                  <a:solidFill>
                    <a:schemeClr val="bg1"/>
                  </a:solidFill>
                  <a:latin typeface="+mj-lt"/>
                </a:rPr>
                <a:t>Total </a:t>
              </a:r>
              <a:r>
                <a:rPr lang="en-US" sz="2000" b="1" dirty="0" err="1">
                  <a:solidFill>
                    <a:schemeClr val="bg1"/>
                  </a:solidFill>
                  <a:latin typeface="+mj-lt"/>
                </a:rPr>
                <a:t>Liab</a:t>
              </a:r>
              <a:r>
                <a:rPr lang="en-US" sz="2000" b="1" dirty="0">
                  <a:solidFill>
                    <a:schemeClr val="bg1"/>
                  </a:solidFill>
                  <a:latin typeface="+mj-lt"/>
                </a:rPr>
                <a:t> + Net Worth        $100,000</a:t>
              </a:r>
              <a:r>
                <a:rPr lang="en-US" dirty="0">
                  <a:solidFill>
                    <a:schemeClr val="bg1"/>
                  </a:solidFill>
                </a:rPr>
                <a:t>	</a:t>
              </a:r>
              <a:r>
                <a:rPr lang="en-US" b="1" dirty="0">
                  <a:solidFill>
                    <a:schemeClr val="bg1"/>
                  </a:solidFill>
                </a:rPr>
                <a:t>	</a:t>
              </a:r>
            </a:p>
          </p:txBody>
        </p:sp>
        <p:sp>
          <p:nvSpPr>
            <p:cNvPr id="389128" name="Line 8"/>
            <p:cNvSpPr>
              <a:spLocks noChangeShapeType="1"/>
            </p:cNvSpPr>
            <p:nvPr/>
          </p:nvSpPr>
          <p:spPr bwMode="auto">
            <a:xfrm>
              <a:off x="5005" y="3888"/>
              <a:ext cx="576" cy="0"/>
            </a:xfrm>
            <a:prstGeom prst="line">
              <a:avLst/>
            </a:prstGeom>
            <a:noFill/>
            <a:ln w="9525">
              <a:solidFill>
                <a:schemeClr val="tx1"/>
              </a:solidFill>
              <a:round/>
              <a:headEnd/>
              <a:tailEnd/>
            </a:ln>
            <a:effectLst/>
          </p:spPr>
          <p:txBody>
            <a:bodyPr/>
            <a:lstStyle/>
            <a:p>
              <a:endParaRPr lang="en-US"/>
            </a:p>
          </p:txBody>
        </p:sp>
      </p:grpSp>
      <p:grpSp>
        <p:nvGrpSpPr>
          <p:cNvPr id="4" name="Group 16"/>
          <p:cNvGrpSpPr/>
          <p:nvPr/>
        </p:nvGrpSpPr>
        <p:grpSpPr>
          <a:xfrm>
            <a:off x="4375428" y="5352789"/>
            <a:ext cx="5720550" cy="1332978"/>
            <a:chOff x="2931804" y="5334000"/>
            <a:chExt cx="5720550" cy="1332978"/>
          </a:xfrm>
        </p:grpSpPr>
        <p:sp>
          <p:nvSpPr>
            <p:cNvPr id="13" name="Text Box 13"/>
            <p:cNvSpPr txBox="1">
              <a:spLocks noChangeArrowheads="1"/>
            </p:cNvSpPr>
            <p:nvPr/>
          </p:nvSpPr>
          <p:spPr bwMode="auto">
            <a:xfrm>
              <a:off x="5032332" y="5334000"/>
              <a:ext cx="1828800" cy="376238"/>
            </a:xfrm>
            <a:prstGeom prst="rect">
              <a:avLst/>
            </a:prstGeom>
            <a:solidFill>
              <a:schemeClr val="tx1"/>
            </a:solidFill>
            <a:ln w="28575">
              <a:solidFill>
                <a:srgbClr val="FF9999"/>
              </a:solidFill>
              <a:miter lim="800000"/>
              <a:headEnd/>
              <a:tailEnd/>
            </a:ln>
            <a:effectLst/>
          </p:spPr>
          <p:txBody>
            <a:bodyPr>
              <a:spAutoFit/>
            </a:bodyPr>
            <a:lstStyle/>
            <a:p>
              <a:pPr algn="ctr">
                <a:spcBef>
                  <a:spcPct val="50000"/>
                </a:spcBef>
              </a:pPr>
              <a:r>
                <a:rPr lang="en-US" dirty="0">
                  <a:solidFill>
                    <a:srgbClr val="FF9999"/>
                  </a:solidFill>
                </a:rPr>
                <a:t>Balance Sheet</a:t>
              </a:r>
            </a:p>
          </p:txBody>
        </p:sp>
        <p:sp>
          <p:nvSpPr>
            <p:cNvPr id="14" name="Oval 9"/>
            <p:cNvSpPr>
              <a:spLocks noChangeArrowheads="1"/>
            </p:cNvSpPr>
            <p:nvPr/>
          </p:nvSpPr>
          <p:spPr bwMode="auto">
            <a:xfrm>
              <a:off x="2931804" y="5962748"/>
              <a:ext cx="1524000" cy="609600"/>
            </a:xfrm>
            <a:prstGeom prst="ellipse">
              <a:avLst/>
            </a:prstGeom>
            <a:noFill/>
            <a:ln w="38100">
              <a:solidFill>
                <a:srgbClr val="99FF99"/>
              </a:solidFill>
              <a:round/>
              <a:headEnd/>
              <a:tailEnd/>
            </a:ln>
            <a:effectLst/>
          </p:spPr>
          <p:txBody>
            <a:bodyPr wrap="none" anchor="ctr"/>
            <a:lstStyle/>
            <a:p>
              <a:endParaRPr lang="en-US"/>
            </a:p>
          </p:txBody>
        </p:sp>
        <p:sp>
          <p:nvSpPr>
            <p:cNvPr id="15" name="Oval 10"/>
            <p:cNvSpPr>
              <a:spLocks noChangeArrowheads="1"/>
            </p:cNvSpPr>
            <p:nvPr/>
          </p:nvSpPr>
          <p:spPr bwMode="auto">
            <a:xfrm>
              <a:off x="7356954" y="6057378"/>
              <a:ext cx="1295400" cy="609600"/>
            </a:xfrm>
            <a:prstGeom prst="ellipse">
              <a:avLst/>
            </a:prstGeom>
            <a:noFill/>
            <a:ln w="38100">
              <a:solidFill>
                <a:srgbClr val="99CCFF"/>
              </a:solidFill>
              <a:round/>
              <a:headEnd/>
              <a:tailEnd/>
            </a:ln>
            <a:effectLst/>
          </p:spPr>
          <p:txBody>
            <a:bodyPr wrap="none" anchor="ctr"/>
            <a:lstStyle/>
            <a:p>
              <a:endParaRPr lang="en-US"/>
            </a:p>
          </p:txBody>
        </p:sp>
        <p:sp>
          <p:nvSpPr>
            <p:cNvPr id="16" name="AutoShape 12"/>
            <p:cNvSpPr>
              <a:spLocks/>
            </p:cNvSpPr>
            <p:nvPr/>
          </p:nvSpPr>
          <p:spPr bwMode="auto">
            <a:xfrm rot="16200000">
              <a:off x="5850699" y="4588701"/>
              <a:ext cx="189978" cy="2747376"/>
            </a:xfrm>
            <a:prstGeom prst="rightBrace">
              <a:avLst>
                <a:gd name="adj1" fmla="val 93750"/>
                <a:gd name="adj2" fmla="val 50000"/>
              </a:avLst>
            </a:prstGeom>
            <a:noFill/>
            <a:ln w="28575">
              <a:solidFill>
                <a:srgbClr val="FF9999"/>
              </a:solidFill>
              <a:round/>
              <a:headEnd/>
              <a:tailEnd/>
            </a:ln>
            <a:effectLst/>
          </p:spPr>
          <p:txBody>
            <a:bodyPr wrap="none" anchor="ctr"/>
            <a:lstStyle/>
            <a:p>
              <a:endParaRPr lang="en-US"/>
            </a:p>
          </p:txBody>
        </p:sp>
      </p:grpSp>
      <p:pic>
        <p:nvPicPr>
          <p:cNvPr id="17" name="Picture 16">
            <a:extLst>
              <a:ext uri="{FF2B5EF4-FFF2-40B4-BE49-F238E27FC236}">
                <a16:creationId xmlns:a16="http://schemas.microsoft.com/office/drawing/2014/main" id="{AD422CE3-F7AA-3A4C-A1A7-88BDB58F0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4892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Effect transition="in" filter="wipe(down)">
                                      <p:cBhvr>
                                        <p:cTn id="7" dur="500"/>
                                        <p:tgtEl>
                                          <p:spTgt spid="3891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89123">
                                            <p:txEl>
                                              <p:pRg st="1" end="1"/>
                                            </p:txEl>
                                          </p:spTgt>
                                        </p:tgtEl>
                                        <p:attrNameLst>
                                          <p:attrName>style.visibility</p:attrName>
                                        </p:attrNameLst>
                                      </p:cBhvr>
                                      <p:to>
                                        <p:strVal val="visible"/>
                                      </p:to>
                                    </p:set>
                                    <p:animEffect transition="in" filter="wipe(down)">
                                      <p:cBhvr>
                                        <p:cTn id="10" dur="500"/>
                                        <p:tgtEl>
                                          <p:spTgt spid="38912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9123">
                                            <p:txEl>
                                              <p:pRg st="2" end="2"/>
                                            </p:txEl>
                                          </p:spTgt>
                                        </p:tgtEl>
                                        <p:attrNameLst>
                                          <p:attrName>style.visibility</p:attrName>
                                        </p:attrNameLst>
                                      </p:cBhvr>
                                      <p:to>
                                        <p:strVal val="visible"/>
                                      </p:to>
                                    </p:set>
                                    <p:animEffect transition="in" filter="wipe(down)">
                                      <p:cBhvr>
                                        <p:cTn id="13" dur="500"/>
                                        <p:tgtEl>
                                          <p:spTgt spid="38912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9123">
                                            <p:txEl>
                                              <p:pRg st="4" end="4"/>
                                            </p:txEl>
                                          </p:spTgt>
                                        </p:tgtEl>
                                        <p:attrNameLst>
                                          <p:attrName>style.visibility</p:attrName>
                                        </p:attrNameLst>
                                      </p:cBhvr>
                                      <p:to>
                                        <p:strVal val="visible"/>
                                      </p:to>
                                    </p:set>
                                    <p:animEffect transition="in" filter="wipe(down)">
                                      <p:cBhvr>
                                        <p:cTn id="16" dur="500"/>
                                        <p:tgtEl>
                                          <p:spTgt spid="389123">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89123">
                                            <p:txEl>
                                              <p:pRg st="5" end="5"/>
                                            </p:txEl>
                                          </p:spTgt>
                                        </p:tgtEl>
                                        <p:attrNameLst>
                                          <p:attrName>style.visibility</p:attrName>
                                        </p:attrNameLst>
                                      </p:cBhvr>
                                      <p:to>
                                        <p:strVal val="visible"/>
                                      </p:to>
                                    </p:set>
                                    <p:animEffect transition="in" filter="wipe(down)">
                                      <p:cBhvr>
                                        <p:cTn id="19" dur="500"/>
                                        <p:tgtEl>
                                          <p:spTgt spid="389123">
                                            <p:txEl>
                                              <p:pRg st="5" end="5"/>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89123">
                                            <p:txEl>
                                              <p:pRg st="7" end="7"/>
                                            </p:txEl>
                                          </p:spTgt>
                                        </p:tgtEl>
                                        <p:attrNameLst>
                                          <p:attrName>style.visibility</p:attrName>
                                        </p:attrNameLst>
                                      </p:cBhvr>
                                      <p:to>
                                        <p:strVal val="visible"/>
                                      </p:to>
                                    </p:set>
                                    <p:animEffect transition="in" filter="wipe(down)">
                                      <p:cBhvr>
                                        <p:cTn id="22" dur="500"/>
                                        <p:tgtEl>
                                          <p:spTgt spid="389123">
                                            <p:txEl>
                                              <p:pRg st="7" end="7"/>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89123">
                                            <p:txEl>
                                              <p:pRg st="8" end="8"/>
                                            </p:txEl>
                                          </p:spTgt>
                                        </p:tgtEl>
                                        <p:attrNameLst>
                                          <p:attrName>style.visibility</p:attrName>
                                        </p:attrNameLst>
                                      </p:cBhvr>
                                      <p:to>
                                        <p:strVal val="visible"/>
                                      </p:to>
                                    </p:set>
                                    <p:animEffect transition="in" filter="wipe(down)">
                                      <p:cBhvr>
                                        <p:cTn id="25" dur="500"/>
                                        <p:tgtEl>
                                          <p:spTgt spid="389123">
                                            <p:txEl>
                                              <p:pRg st="8" end="8"/>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9123">
                                            <p:txEl>
                                              <p:pRg st="10" end="10"/>
                                            </p:txEl>
                                          </p:spTgt>
                                        </p:tgtEl>
                                        <p:attrNameLst>
                                          <p:attrName>style.visibility</p:attrName>
                                        </p:attrNameLst>
                                      </p:cBhvr>
                                      <p:to>
                                        <p:strVal val="visible"/>
                                      </p:to>
                                    </p:set>
                                    <p:animEffect transition="in" filter="wipe(down)">
                                      <p:cBhvr>
                                        <p:cTn id="28" dur="500"/>
                                        <p:tgtEl>
                                          <p:spTgt spid="389123">
                                            <p:txEl>
                                              <p:pRg st="10" end="1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123">
                                            <p:txEl>
                                              <p:pRg st="11" end="11"/>
                                            </p:txEl>
                                          </p:spTgt>
                                        </p:tgtEl>
                                        <p:attrNameLst>
                                          <p:attrName>style.visibility</p:attrName>
                                        </p:attrNameLst>
                                      </p:cBhvr>
                                      <p:to>
                                        <p:strVal val="visible"/>
                                      </p:to>
                                    </p:set>
                                    <p:animEffect transition="in" filter="wipe(down)">
                                      <p:cBhvr>
                                        <p:cTn id="31" dur="500"/>
                                        <p:tgtEl>
                                          <p:spTgt spid="389123">
                                            <p:txEl>
                                              <p:pRg st="11" end="11"/>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9123">
                                            <p:txEl>
                                              <p:pRg st="13" end="13"/>
                                            </p:txEl>
                                          </p:spTgt>
                                        </p:tgtEl>
                                        <p:attrNameLst>
                                          <p:attrName>style.visibility</p:attrName>
                                        </p:attrNameLst>
                                      </p:cBhvr>
                                      <p:to>
                                        <p:strVal val="visible"/>
                                      </p:to>
                                    </p:set>
                                    <p:animEffect transition="in" filter="wipe(down)">
                                      <p:cBhvr>
                                        <p:cTn id="34" dur="500"/>
                                        <p:tgtEl>
                                          <p:spTgt spid="389123">
                                            <p:txEl>
                                              <p:pRg st="13" end="13"/>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89123">
                                            <p:txEl>
                                              <p:pRg st="14" end="14"/>
                                            </p:txEl>
                                          </p:spTgt>
                                        </p:tgtEl>
                                        <p:attrNameLst>
                                          <p:attrName>style.visibility</p:attrName>
                                        </p:attrNameLst>
                                      </p:cBhvr>
                                      <p:to>
                                        <p:strVal val="visible"/>
                                      </p:to>
                                    </p:set>
                                    <p:animEffect transition="in" filter="wipe(down)">
                                      <p:cBhvr>
                                        <p:cTn id="37" dur="500"/>
                                        <p:tgtEl>
                                          <p:spTgt spid="389123">
                                            <p:txEl>
                                              <p:pRg st="14" end="14"/>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89123">
                                            <p:txEl>
                                              <p:pRg st="15" end="15"/>
                                            </p:txEl>
                                          </p:spTgt>
                                        </p:tgtEl>
                                        <p:attrNameLst>
                                          <p:attrName>style.visibility</p:attrName>
                                        </p:attrNameLst>
                                      </p:cBhvr>
                                      <p:to>
                                        <p:strVal val="visible"/>
                                      </p:to>
                                    </p:set>
                                    <p:animEffect transition="in" filter="wipe(down)">
                                      <p:cBhvr>
                                        <p:cTn id="40" dur="500"/>
                                        <p:tgtEl>
                                          <p:spTgt spid="389123">
                                            <p:txEl>
                                              <p:pRg st="15" end="15"/>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89123">
                                            <p:txEl>
                                              <p:pRg st="17" end="17"/>
                                            </p:txEl>
                                          </p:spTgt>
                                        </p:tgtEl>
                                        <p:attrNameLst>
                                          <p:attrName>style.visibility</p:attrName>
                                        </p:attrNameLst>
                                      </p:cBhvr>
                                      <p:to>
                                        <p:strVal val="visible"/>
                                      </p:to>
                                    </p:set>
                                    <p:animEffect transition="in" filter="wipe(down)">
                                      <p:cBhvr>
                                        <p:cTn id="43" dur="500"/>
                                        <p:tgtEl>
                                          <p:spTgt spid="389123">
                                            <p:txEl>
                                              <p:pRg st="17" end="1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89123">
                                            <p:txEl>
                                              <p:pRg st="19" end="19"/>
                                            </p:txEl>
                                          </p:spTgt>
                                        </p:tgtEl>
                                        <p:attrNameLst>
                                          <p:attrName>style.visibility</p:attrName>
                                        </p:attrNameLst>
                                      </p:cBhvr>
                                      <p:to>
                                        <p:strVal val="visible"/>
                                      </p:to>
                                    </p:set>
                                    <p:animEffect transition="in" filter="wipe(down)">
                                      <p:cBhvr>
                                        <p:cTn id="48" dur="500"/>
                                        <p:tgtEl>
                                          <p:spTgt spid="389123">
                                            <p:txEl>
                                              <p:pRg st="19" end="1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89124">
                                            <p:txEl>
                                              <p:pRg st="0" end="0"/>
                                            </p:txEl>
                                          </p:spTgt>
                                        </p:tgtEl>
                                        <p:attrNameLst>
                                          <p:attrName>style.visibility</p:attrName>
                                        </p:attrNameLst>
                                      </p:cBhvr>
                                      <p:to>
                                        <p:strVal val="visible"/>
                                      </p:to>
                                    </p:set>
                                    <p:animEffect transition="in" filter="wipe(down)">
                                      <p:cBhvr>
                                        <p:cTn id="53" dur="500"/>
                                        <p:tgtEl>
                                          <p:spTgt spid="389124">
                                            <p:txEl>
                                              <p:pRg st="0" end="0"/>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9124">
                                            <p:txEl>
                                              <p:pRg st="1" end="1"/>
                                            </p:txEl>
                                          </p:spTgt>
                                        </p:tgtEl>
                                        <p:attrNameLst>
                                          <p:attrName>style.visibility</p:attrName>
                                        </p:attrNameLst>
                                      </p:cBhvr>
                                      <p:to>
                                        <p:strVal val="visible"/>
                                      </p:to>
                                    </p:set>
                                    <p:animEffect transition="in" filter="wipe(down)">
                                      <p:cBhvr>
                                        <p:cTn id="56" dur="500"/>
                                        <p:tgtEl>
                                          <p:spTgt spid="389124">
                                            <p:txEl>
                                              <p:pRg st="1" end="1"/>
                                            </p:tx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389124">
                                            <p:txEl>
                                              <p:pRg st="2" end="2"/>
                                            </p:txEl>
                                          </p:spTgt>
                                        </p:tgtEl>
                                        <p:attrNameLst>
                                          <p:attrName>style.visibility</p:attrName>
                                        </p:attrNameLst>
                                      </p:cBhvr>
                                      <p:to>
                                        <p:strVal val="visible"/>
                                      </p:to>
                                    </p:set>
                                    <p:animEffect transition="in" filter="wipe(down)">
                                      <p:cBhvr>
                                        <p:cTn id="59" dur="500"/>
                                        <p:tgtEl>
                                          <p:spTgt spid="389124">
                                            <p:txEl>
                                              <p:pRg st="2" end="2"/>
                                            </p:txEl>
                                          </p:spTgt>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89124">
                                            <p:txEl>
                                              <p:pRg st="3" end="3"/>
                                            </p:txEl>
                                          </p:spTgt>
                                        </p:tgtEl>
                                        <p:attrNameLst>
                                          <p:attrName>style.visibility</p:attrName>
                                        </p:attrNameLst>
                                      </p:cBhvr>
                                      <p:to>
                                        <p:strVal val="visible"/>
                                      </p:to>
                                    </p:set>
                                    <p:animEffect transition="in" filter="wipe(down)">
                                      <p:cBhvr>
                                        <p:cTn id="62" dur="500"/>
                                        <p:tgtEl>
                                          <p:spTgt spid="389124">
                                            <p:txEl>
                                              <p:pRg st="3" end="3"/>
                                            </p:txEl>
                                          </p:spTgt>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89124">
                                            <p:txEl>
                                              <p:pRg st="4" end="4"/>
                                            </p:txEl>
                                          </p:spTgt>
                                        </p:tgtEl>
                                        <p:attrNameLst>
                                          <p:attrName>style.visibility</p:attrName>
                                        </p:attrNameLst>
                                      </p:cBhvr>
                                      <p:to>
                                        <p:strVal val="visible"/>
                                      </p:to>
                                    </p:set>
                                    <p:animEffect transition="in" filter="wipe(down)">
                                      <p:cBhvr>
                                        <p:cTn id="65" dur="500"/>
                                        <p:tgtEl>
                                          <p:spTgt spid="389124">
                                            <p:txEl>
                                              <p:pRg st="4" end="4"/>
                                            </p:txEl>
                                          </p:spTgt>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389124">
                                            <p:txEl>
                                              <p:pRg st="5" end="5"/>
                                            </p:txEl>
                                          </p:spTgt>
                                        </p:tgtEl>
                                        <p:attrNameLst>
                                          <p:attrName>style.visibility</p:attrName>
                                        </p:attrNameLst>
                                      </p:cBhvr>
                                      <p:to>
                                        <p:strVal val="visible"/>
                                      </p:to>
                                    </p:set>
                                    <p:animEffect transition="in" filter="wipe(down)">
                                      <p:cBhvr>
                                        <p:cTn id="68" dur="500"/>
                                        <p:tgtEl>
                                          <p:spTgt spid="389124">
                                            <p:txEl>
                                              <p:pRg st="5" end="5"/>
                                            </p:txEl>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389124">
                                            <p:txEl>
                                              <p:pRg st="6" end="6"/>
                                            </p:txEl>
                                          </p:spTgt>
                                        </p:tgtEl>
                                        <p:attrNameLst>
                                          <p:attrName>style.visibility</p:attrName>
                                        </p:attrNameLst>
                                      </p:cBhvr>
                                      <p:to>
                                        <p:strVal val="visible"/>
                                      </p:to>
                                    </p:set>
                                    <p:animEffect transition="in" filter="wipe(down)">
                                      <p:cBhvr>
                                        <p:cTn id="71" dur="500"/>
                                        <p:tgtEl>
                                          <p:spTgt spid="389124">
                                            <p:txEl>
                                              <p:pRg st="6" end="6"/>
                                            </p:txEl>
                                          </p:spTgt>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89124">
                                            <p:txEl>
                                              <p:pRg st="7" end="7"/>
                                            </p:txEl>
                                          </p:spTgt>
                                        </p:tgtEl>
                                        <p:attrNameLst>
                                          <p:attrName>style.visibility</p:attrName>
                                        </p:attrNameLst>
                                      </p:cBhvr>
                                      <p:to>
                                        <p:strVal val="visible"/>
                                      </p:to>
                                    </p:set>
                                    <p:animEffect transition="in" filter="wipe(down)">
                                      <p:cBhvr>
                                        <p:cTn id="74" dur="500"/>
                                        <p:tgtEl>
                                          <p:spTgt spid="389124">
                                            <p:txEl>
                                              <p:pRg st="7" end="7"/>
                                            </p:txEl>
                                          </p:spTgt>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389124">
                                            <p:txEl>
                                              <p:pRg st="8" end="8"/>
                                            </p:txEl>
                                          </p:spTgt>
                                        </p:tgtEl>
                                        <p:attrNameLst>
                                          <p:attrName>style.visibility</p:attrName>
                                        </p:attrNameLst>
                                      </p:cBhvr>
                                      <p:to>
                                        <p:strVal val="visible"/>
                                      </p:to>
                                    </p:set>
                                    <p:animEffect transition="in" filter="wipe(down)">
                                      <p:cBhvr>
                                        <p:cTn id="77" dur="500"/>
                                        <p:tgtEl>
                                          <p:spTgt spid="389124">
                                            <p:txEl>
                                              <p:pRg st="8" end="8"/>
                                            </p:txEl>
                                          </p:spTgt>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89124">
                                            <p:txEl>
                                              <p:pRg st="14" end="14"/>
                                            </p:txEl>
                                          </p:spTgt>
                                        </p:tgtEl>
                                        <p:attrNameLst>
                                          <p:attrName>style.visibility</p:attrName>
                                        </p:attrNameLst>
                                      </p:cBhvr>
                                      <p:to>
                                        <p:strVal val="visible"/>
                                      </p:to>
                                    </p:set>
                                    <p:animEffect transition="in" filter="wipe(down)">
                                      <p:cBhvr>
                                        <p:cTn id="80" dur="500"/>
                                        <p:tgtEl>
                                          <p:spTgt spid="389124">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89125"/>
                                        </p:tgtEl>
                                        <p:attrNameLst>
                                          <p:attrName>style.visibility</p:attrName>
                                        </p:attrNameLst>
                                      </p:cBhvr>
                                      <p:to>
                                        <p:strVal val="visible"/>
                                      </p:to>
                                    </p:set>
                                    <p:animEffect transition="in" filter="wipe(left)">
                                      <p:cBhvr>
                                        <p:cTn id="85" dur="500"/>
                                        <p:tgtEl>
                                          <p:spTgt spid="38912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wipe(down)">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up)">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p:bldP spid="389124" grpId="0" build="p"/>
      <p:bldP spid="3891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thestreet.com/files/tsc/mainstreet-photos/photo-gallery/art-gallery/millionaires1.jpg"/>
          <p:cNvPicPr>
            <a:picLocks noChangeAspect="1" noChangeArrowheads="1"/>
          </p:cNvPicPr>
          <p:nvPr/>
        </p:nvPicPr>
        <p:blipFill>
          <a:blip r:embed="rId2" cstate="print"/>
          <a:srcRect/>
          <a:stretch>
            <a:fillRect/>
          </a:stretch>
        </p:blipFill>
        <p:spPr bwMode="auto">
          <a:xfrm>
            <a:off x="3581400" y="0"/>
            <a:ext cx="5181600" cy="6908800"/>
          </a:xfrm>
          <a:prstGeom prst="rect">
            <a:avLst/>
          </a:prstGeom>
          <a:noFill/>
        </p:spPr>
      </p:pic>
      <p:sp>
        <p:nvSpPr>
          <p:cNvPr id="2" name="Title 1"/>
          <p:cNvSpPr>
            <a:spLocks noGrp="1"/>
          </p:cNvSpPr>
          <p:nvPr>
            <p:ph type="title"/>
          </p:nvPr>
        </p:nvSpPr>
        <p:spPr>
          <a:xfrm>
            <a:off x="2362200" y="2743200"/>
            <a:ext cx="7772400" cy="1143000"/>
          </a:xfrm>
          <a:solidFill>
            <a:schemeClr val="tx1"/>
          </a:solidFill>
        </p:spPr>
        <p:txBody>
          <a:bodyPr/>
          <a:lstStyle/>
          <a:p>
            <a:pPr algn="ctr"/>
            <a:r>
              <a:rPr lang="en-US" sz="5400" dirty="0">
                <a:solidFill>
                  <a:srgbClr val="92D050"/>
                </a:solidFill>
                <a:latin typeface="Tw Cen MT" panose="020B0602020104020603" pitchFamily="34" charset="77"/>
              </a:rPr>
              <a:t>Let’s Get Started!</a:t>
            </a:r>
          </a:p>
        </p:txBody>
      </p:sp>
      <p:pic>
        <p:nvPicPr>
          <p:cNvPr id="4" name="Picture 3">
            <a:extLst>
              <a:ext uri="{FF2B5EF4-FFF2-40B4-BE49-F238E27FC236}">
                <a16:creationId xmlns:a16="http://schemas.microsoft.com/office/drawing/2014/main" id="{581C9E8B-C7A5-1244-A028-881B27020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259" y="6333067"/>
            <a:ext cx="1725875" cy="406088"/>
          </a:xfrm>
          <a:prstGeom prst="rect">
            <a:avLst/>
          </a:prstGeom>
        </p:spPr>
      </p:pic>
    </p:spTree>
    <p:extLst>
      <p:ext uri="{BB962C8B-B14F-4D97-AF65-F5344CB8AC3E}">
        <p14:creationId xmlns:p14="http://schemas.microsoft.com/office/powerpoint/2010/main" val="62548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ChangeArrowheads="1"/>
          </p:cNvSpPr>
          <p:nvPr>
            <p:ph type="title"/>
          </p:nvPr>
        </p:nvSpPr>
        <p:spPr>
          <a:xfrm>
            <a:off x="1828800" y="381000"/>
            <a:ext cx="8382000" cy="1219200"/>
          </a:xfrm>
        </p:spPr>
        <p:txBody>
          <a:bodyPr/>
          <a:lstStyle/>
          <a:p>
            <a:r>
              <a:rPr lang="en-US" i="1" dirty="0">
                <a:solidFill>
                  <a:srgbClr val="92D050"/>
                </a:solidFill>
                <a:latin typeface="Tw Cen MT" panose="020B0602020104020603" pitchFamily="34" charset="77"/>
              </a:rPr>
              <a:t>Where Are You Now?</a:t>
            </a:r>
          </a:p>
        </p:txBody>
      </p:sp>
      <p:sp>
        <p:nvSpPr>
          <p:cNvPr id="1250307" name="Rectangle 3"/>
          <p:cNvSpPr>
            <a:spLocks noGrp="1" noChangeArrowheads="1"/>
          </p:cNvSpPr>
          <p:nvPr>
            <p:ph type="body" idx="1"/>
          </p:nvPr>
        </p:nvSpPr>
        <p:spPr>
          <a:xfrm>
            <a:off x="2133600" y="2057400"/>
            <a:ext cx="8229600" cy="4495800"/>
          </a:xfrm>
        </p:spPr>
        <p:txBody>
          <a:bodyPr/>
          <a:lstStyle/>
          <a:p>
            <a:r>
              <a:rPr lang="en-US" dirty="0">
                <a:solidFill>
                  <a:schemeClr val="bg1"/>
                </a:solidFill>
              </a:rPr>
              <a:t>Two common measures of financial status:</a:t>
            </a:r>
          </a:p>
          <a:p>
            <a:endParaRPr lang="en-US" sz="1000" dirty="0"/>
          </a:p>
          <a:p>
            <a:pPr marL="742950" lvl="1" indent="-285750" eaLnBrk="0" fontAlgn="base" hangingPunct="0">
              <a:lnSpc>
                <a:spcPct val="100000"/>
              </a:lnSpc>
              <a:spcBef>
                <a:spcPct val="20000"/>
              </a:spcBef>
              <a:spcAft>
                <a:spcPct val="0"/>
              </a:spcAft>
              <a:buFontTx/>
              <a:buChar char="–"/>
            </a:pPr>
            <a:r>
              <a:rPr lang="en-US" sz="2800" i="1" kern="0" dirty="0">
                <a:solidFill>
                  <a:srgbClr val="000000">
                    <a:lumMod val="50000"/>
                    <a:lumOff val="50000"/>
                  </a:srgbClr>
                </a:solidFill>
              </a:rPr>
              <a:t>Net Worth Statement </a:t>
            </a:r>
          </a:p>
          <a:p>
            <a:pPr lvl="2" eaLnBrk="0" fontAlgn="base" hangingPunct="0">
              <a:lnSpc>
                <a:spcPct val="100000"/>
              </a:lnSpc>
              <a:spcBef>
                <a:spcPct val="20000"/>
              </a:spcBef>
              <a:spcAft>
                <a:spcPct val="0"/>
              </a:spcAft>
              <a:buFontTx/>
              <a:buChar char="•"/>
            </a:pPr>
            <a:r>
              <a:rPr lang="en-US" sz="2400" i="1" kern="0" dirty="0">
                <a:solidFill>
                  <a:srgbClr val="000000">
                    <a:lumMod val="50000"/>
                    <a:lumOff val="50000"/>
                  </a:srgbClr>
                </a:solidFill>
              </a:rPr>
              <a:t>(net wealth statement)</a:t>
            </a:r>
          </a:p>
          <a:p>
            <a:pPr lvl="1"/>
            <a:endParaRPr lang="en-US" sz="2000" i="1" dirty="0"/>
          </a:p>
          <a:p>
            <a:pPr lvl="1"/>
            <a:r>
              <a:rPr lang="en-US" sz="2800" i="1" dirty="0">
                <a:solidFill>
                  <a:schemeClr val="bg1"/>
                </a:solidFill>
              </a:rPr>
              <a:t>Income &amp; Expense Statement</a:t>
            </a:r>
          </a:p>
          <a:p>
            <a:pPr lvl="2"/>
            <a:r>
              <a:rPr lang="en-US" sz="2400" i="1" dirty="0">
                <a:solidFill>
                  <a:schemeClr val="bg1"/>
                </a:solidFill>
              </a:rPr>
              <a:t>(cash flow statement)</a:t>
            </a:r>
          </a:p>
          <a:p>
            <a:pPr lvl="1"/>
            <a:endParaRPr lang="en-US" sz="2000" i="1" dirty="0"/>
          </a:p>
          <a:p>
            <a:pPr lvl="2"/>
            <a:endParaRPr lang="en-US" dirty="0"/>
          </a:p>
          <a:p>
            <a:pPr lvl="1">
              <a:buFontTx/>
              <a:buNone/>
            </a:pPr>
            <a:endParaRPr lang="en-US" dirty="0"/>
          </a:p>
        </p:txBody>
      </p:sp>
      <p:sp>
        <p:nvSpPr>
          <p:cNvPr id="4" name="Right Arrow 3"/>
          <p:cNvSpPr/>
          <p:nvPr/>
        </p:nvSpPr>
        <p:spPr bwMode="auto">
          <a:xfrm>
            <a:off x="2223370" y="4152900"/>
            <a:ext cx="609600" cy="304800"/>
          </a:xfrm>
          <a:prstGeom prst="rightArrow">
            <a:avLst/>
          </a:prstGeom>
          <a:solidFill>
            <a:srgbClr val="FF99FF"/>
          </a:solid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pic>
        <p:nvPicPr>
          <p:cNvPr id="5" name="Picture 4">
            <a:extLst>
              <a:ext uri="{FF2B5EF4-FFF2-40B4-BE49-F238E27FC236}">
                <a16:creationId xmlns:a16="http://schemas.microsoft.com/office/drawing/2014/main" id="{B3267F83-815D-1046-8A1C-36FACA686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5644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228600"/>
            <a:ext cx="7772400" cy="914400"/>
          </a:xfrm>
        </p:spPr>
        <p:txBody>
          <a:bodyPr>
            <a:normAutofit fontScale="90000"/>
          </a:bodyPr>
          <a:lstStyle/>
          <a:p>
            <a:r>
              <a:rPr lang="en-US" dirty="0">
                <a:solidFill>
                  <a:srgbClr val="92D050"/>
                </a:solidFill>
                <a:latin typeface="Tw Cen MT" panose="020B0602020104020603" pitchFamily="34" charset="77"/>
              </a:rPr>
              <a:t>Income Statement </a:t>
            </a:r>
            <a:br>
              <a:rPr lang="en-US" dirty="0">
                <a:solidFill>
                  <a:srgbClr val="92D050"/>
                </a:solidFill>
                <a:latin typeface="Tw Cen MT" panose="020B0602020104020603" pitchFamily="34" charset="77"/>
              </a:rPr>
            </a:br>
            <a:r>
              <a:rPr lang="en-US" sz="2200" dirty="0">
                <a:solidFill>
                  <a:srgbClr val="92D050"/>
                </a:solidFill>
                <a:latin typeface="Tw Cen MT" panose="020B0602020104020603" pitchFamily="34" charset="77"/>
              </a:rPr>
              <a:t>(June 2020)</a:t>
            </a:r>
            <a:endParaRPr lang="en-US" sz="2400" dirty="0">
              <a:solidFill>
                <a:srgbClr val="92D050"/>
              </a:solidFill>
              <a:latin typeface="Tw Cen MT" panose="020B0602020104020603" pitchFamily="34" charset="77"/>
            </a:endParaRPr>
          </a:p>
        </p:txBody>
      </p:sp>
      <p:sp>
        <p:nvSpPr>
          <p:cNvPr id="277507" name="Rectangle 3"/>
          <p:cNvSpPr>
            <a:spLocks noGrp="1" noChangeArrowheads="1"/>
          </p:cNvSpPr>
          <p:nvPr>
            <p:ph type="body" idx="1"/>
          </p:nvPr>
        </p:nvSpPr>
        <p:spPr>
          <a:xfrm>
            <a:off x="2228850" y="1255734"/>
            <a:ext cx="7981950" cy="5715000"/>
          </a:xfrm>
        </p:spPr>
        <p:txBody>
          <a:bodyPr/>
          <a:lstStyle/>
          <a:p>
            <a:r>
              <a:rPr lang="en-US" sz="2000" dirty="0">
                <a:solidFill>
                  <a:schemeClr val="bg1"/>
                </a:solidFill>
              </a:rPr>
              <a:t>Income</a:t>
            </a:r>
          </a:p>
          <a:p>
            <a:pPr marL="800100" lvl="1" indent="-342900"/>
            <a:r>
              <a:rPr lang="en-US" sz="2000" dirty="0">
                <a:solidFill>
                  <a:schemeClr val="bg1"/>
                </a:solidFill>
              </a:rPr>
              <a:t>Gross salary</a:t>
            </a:r>
          </a:p>
          <a:p>
            <a:pPr marL="800100" lvl="1" indent="-342900"/>
            <a:r>
              <a:rPr lang="en-US" sz="2000" dirty="0">
                <a:solidFill>
                  <a:schemeClr val="bg1"/>
                </a:solidFill>
              </a:rPr>
              <a:t>Investment income (e.g., interest received)</a:t>
            </a:r>
          </a:p>
          <a:p>
            <a:pPr marL="1200150" lvl="2" indent="-285750"/>
            <a:r>
              <a:rPr lang="en-US" dirty="0">
                <a:solidFill>
                  <a:schemeClr val="bg1"/>
                </a:solidFill>
              </a:rPr>
              <a:t>Total Income (for month of June)</a:t>
            </a:r>
            <a:r>
              <a:rPr lang="en-US" sz="2800" dirty="0">
                <a:solidFill>
                  <a:schemeClr val="bg1"/>
                </a:solidFill>
              </a:rPr>
              <a:t>		_______</a:t>
            </a:r>
          </a:p>
          <a:p>
            <a:r>
              <a:rPr lang="en-US" sz="2000" dirty="0">
                <a:solidFill>
                  <a:schemeClr val="bg1"/>
                </a:solidFill>
              </a:rPr>
              <a:t>Expenditures (fixed and discretionary)</a:t>
            </a:r>
          </a:p>
          <a:p>
            <a:pPr marL="800100" lvl="1" indent="-342900"/>
            <a:r>
              <a:rPr lang="en-US" sz="2000" dirty="0">
                <a:solidFill>
                  <a:schemeClr val="bg1"/>
                </a:solidFill>
              </a:rPr>
              <a:t>Housing payment, repairs bill paid</a:t>
            </a:r>
          </a:p>
          <a:p>
            <a:pPr marL="800100" lvl="1" indent="-342900"/>
            <a:r>
              <a:rPr lang="en-US" sz="2000" dirty="0">
                <a:solidFill>
                  <a:schemeClr val="bg1"/>
                </a:solidFill>
              </a:rPr>
              <a:t>Utilities paid</a:t>
            </a:r>
          </a:p>
          <a:p>
            <a:pPr marL="800100" lvl="1" indent="-342900"/>
            <a:r>
              <a:rPr lang="en-US" sz="2000" dirty="0">
                <a:solidFill>
                  <a:schemeClr val="bg1"/>
                </a:solidFill>
              </a:rPr>
              <a:t>Auto (loan payments, insurance payment, gas, etc.)</a:t>
            </a:r>
          </a:p>
          <a:p>
            <a:pPr marL="800100" lvl="1" indent="-342900"/>
            <a:r>
              <a:rPr lang="en-US" sz="2000" dirty="0">
                <a:solidFill>
                  <a:schemeClr val="bg1"/>
                </a:solidFill>
              </a:rPr>
              <a:t>Medical bill paid</a:t>
            </a:r>
          </a:p>
          <a:p>
            <a:pPr marL="800100" lvl="1" indent="-342900"/>
            <a:r>
              <a:rPr lang="en-US" sz="2000" dirty="0">
                <a:solidFill>
                  <a:schemeClr val="bg1"/>
                </a:solidFill>
              </a:rPr>
              <a:t>Food and Clothing bill paid</a:t>
            </a:r>
          </a:p>
          <a:p>
            <a:pPr marL="800100" lvl="1" indent="-342900"/>
            <a:r>
              <a:rPr lang="en-US" sz="2000" dirty="0">
                <a:solidFill>
                  <a:schemeClr val="bg1"/>
                </a:solidFill>
              </a:rPr>
              <a:t>Taxes paid</a:t>
            </a:r>
          </a:p>
          <a:p>
            <a:pPr marL="800100" lvl="1" indent="-342900"/>
            <a:r>
              <a:rPr lang="en-US" sz="2000" dirty="0">
                <a:solidFill>
                  <a:schemeClr val="bg1"/>
                </a:solidFill>
              </a:rPr>
              <a:t>Recreation expenses </a:t>
            </a:r>
          </a:p>
          <a:p>
            <a:pPr marL="1200150" lvl="2" indent="-285750"/>
            <a:r>
              <a:rPr lang="en-US" dirty="0">
                <a:solidFill>
                  <a:schemeClr val="bg1"/>
                </a:solidFill>
              </a:rPr>
              <a:t>Total Expenditures	</a:t>
            </a:r>
            <a:r>
              <a:rPr lang="en-US" sz="2800" dirty="0">
                <a:solidFill>
                  <a:schemeClr val="bg1"/>
                </a:solidFill>
              </a:rPr>
              <a:t>			_______</a:t>
            </a:r>
          </a:p>
          <a:p>
            <a:r>
              <a:rPr lang="en-US" sz="2000" dirty="0">
                <a:solidFill>
                  <a:schemeClr val="bg1"/>
                </a:solidFill>
              </a:rPr>
              <a:t>Cash surplus or deficit (income - expenditures)		__________</a:t>
            </a:r>
          </a:p>
        </p:txBody>
      </p:sp>
      <p:pic>
        <p:nvPicPr>
          <p:cNvPr id="4" name="Picture 3">
            <a:extLst>
              <a:ext uri="{FF2B5EF4-FFF2-40B4-BE49-F238E27FC236}">
                <a16:creationId xmlns:a16="http://schemas.microsoft.com/office/drawing/2014/main" id="{153F9536-C0EE-8242-A558-A129A987C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6301409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Effect transition="in" filter="wipe(up)">
                                      <p:cBhvr>
                                        <p:cTn id="7" dur="500"/>
                                        <p:tgtEl>
                                          <p:spTgt spid="27750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7507">
                                            <p:txEl>
                                              <p:pRg st="1" end="1"/>
                                            </p:txEl>
                                          </p:spTgt>
                                        </p:tgtEl>
                                        <p:attrNameLst>
                                          <p:attrName>style.visibility</p:attrName>
                                        </p:attrNameLst>
                                      </p:cBhvr>
                                      <p:to>
                                        <p:strVal val="visible"/>
                                      </p:to>
                                    </p:set>
                                    <p:animEffect transition="in" filter="wipe(up)">
                                      <p:cBhvr>
                                        <p:cTn id="10" dur="500"/>
                                        <p:tgtEl>
                                          <p:spTgt spid="27750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77507">
                                            <p:txEl>
                                              <p:pRg st="2" end="2"/>
                                            </p:txEl>
                                          </p:spTgt>
                                        </p:tgtEl>
                                        <p:attrNameLst>
                                          <p:attrName>style.visibility</p:attrName>
                                        </p:attrNameLst>
                                      </p:cBhvr>
                                      <p:to>
                                        <p:strVal val="visible"/>
                                      </p:to>
                                    </p:set>
                                    <p:animEffect transition="in" filter="wipe(up)">
                                      <p:cBhvr>
                                        <p:cTn id="13" dur="500"/>
                                        <p:tgtEl>
                                          <p:spTgt spid="27750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77507">
                                            <p:txEl>
                                              <p:pRg st="3" end="3"/>
                                            </p:txEl>
                                          </p:spTgt>
                                        </p:tgtEl>
                                        <p:attrNameLst>
                                          <p:attrName>style.visibility</p:attrName>
                                        </p:attrNameLst>
                                      </p:cBhvr>
                                      <p:to>
                                        <p:strVal val="visible"/>
                                      </p:to>
                                    </p:set>
                                    <p:animEffect transition="in" filter="wipe(up)">
                                      <p:cBhvr>
                                        <p:cTn id="16" dur="500"/>
                                        <p:tgtEl>
                                          <p:spTgt spid="27750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77507">
                                            <p:txEl>
                                              <p:pRg st="4" end="4"/>
                                            </p:txEl>
                                          </p:spTgt>
                                        </p:tgtEl>
                                        <p:attrNameLst>
                                          <p:attrName>style.visibility</p:attrName>
                                        </p:attrNameLst>
                                      </p:cBhvr>
                                      <p:to>
                                        <p:strVal val="visible"/>
                                      </p:to>
                                    </p:set>
                                    <p:animEffect transition="in" filter="wipe(up)">
                                      <p:cBhvr>
                                        <p:cTn id="21" dur="500"/>
                                        <p:tgtEl>
                                          <p:spTgt spid="27750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77507">
                                            <p:txEl>
                                              <p:pRg st="5" end="5"/>
                                            </p:txEl>
                                          </p:spTgt>
                                        </p:tgtEl>
                                        <p:attrNameLst>
                                          <p:attrName>style.visibility</p:attrName>
                                        </p:attrNameLst>
                                      </p:cBhvr>
                                      <p:to>
                                        <p:strVal val="visible"/>
                                      </p:to>
                                    </p:set>
                                    <p:animEffect transition="in" filter="wipe(up)">
                                      <p:cBhvr>
                                        <p:cTn id="24" dur="500"/>
                                        <p:tgtEl>
                                          <p:spTgt spid="27750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77507">
                                            <p:txEl>
                                              <p:pRg st="6" end="6"/>
                                            </p:txEl>
                                          </p:spTgt>
                                        </p:tgtEl>
                                        <p:attrNameLst>
                                          <p:attrName>style.visibility</p:attrName>
                                        </p:attrNameLst>
                                      </p:cBhvr>
                                      <p:to>
                                        <p:strVal val="visible"/>
                                      </p:to>
                                    </p:set>
                                    <p:animEffect transition="in" filter="wipe(up)">
                                      <p:cBhvr>
                                        <p:cTn id="27" dur="500"/>
                                        <p:tgtEl>
                                          <p:spTgt spid="27750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77507">
                                            <p:txEl>
                                              <p:pRg st="7" end="7"/>
                                            </p:txEl>
                                          </p:spTgt>
                                        </p:tgtEl>
                                        <p:attrNameLst>
                                          <p:attrName>style.visibility</p:attrName>
                                        </p:attrNameLst>
                                      </p:cBhvr>
                                      <p:to>
                                        <p:strVal val="visible"/>
                                      </p:to>
                                    </p:set>
                                    <p:animEffect transition="in" filter="wipe(up)">
                                      <p:cBhvr>
                                        <p:cTn id="30" dur="500"/>
                                        <p:tgtEl>
                                          <p:spTgt spid="27750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77507">
                                            <p:txEl>
                                              <p:pRg st="8" end="8"/>
                                            </p:txEl>
                                          </p:spTgt>
                                        </p:tgtEl>
                                        <p:attrNameLst>
                                          <p:attrName>style.visibility</p:attrName>
                                        </p:attrNameLst>
                                      </p:cBhvr>
                                      <p:to>
                                        <p:strVal val="visible"/>
                                      </p:to>
                                    </p:set>
                                    <p:animEffect transition="in" filter="wipe(up)">
                                      <p:cBhvr>
                                        <p:cTn id="33" dur="500"/>
                                        <p:tgtEl>
                                          <p:spTgt spid="277507">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77507">
                                            <p:txEl>
                                              <p:pRg st="9" end="9"/>
                                            </p:txEl>
                                          </p:spTgt>
                                        </p:tgtEl>
                                        <p:attrNameLst>
                                          <p:attrName>style.visibility</p:attrName>
                                        </p:attrNameLst>
                                      </p:cBhvr>
                                      <p:to>
                                        <p:strVal val="visible"/>
                                      </p:to>
                                    </p:set>
                                    <p:animEffect transition="in" filter="wipe(up)">
                                      <p:cBhvr>
                                        <p:cTn id="36" dur="500"/>
                                        <p:tgtEl>
                                          <p:spTgt spid="277507">
                                            <p:txEl>
                                              <p:pRg st="9" end="9"/>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77507">
                                            <p:txEl>
                                              <p:pRg st="10" end="10"/>
                                            </p:txEl>
                                          </p:spTgt>
                                        </p:tgtEl>
                                        <p:attrNameLst>
                                          <p:attrName>style.visibility</p:attrName>
                                        </p:attrNameLst>
                                      </p:cBhvr>
                                      <p:to>
                                        <p:strVal val="visible"/>
                                      </p:to>
                                    </p:set>
                                    <p:animEffect transition="in" filter="wipe(up)">
                                      <p:cBhvr>
                                        <p:cTn id="39" dur="500"/>
                                        <p:tgtEl>
                                          <p:spTgt spid="277507">
                                            <p:txEl>
                                              <p:pRg st="10" end="1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77507">
                                            <p:txEl>
                                              <p:pRg st="11" end="11"/>
                                            </p:txEl>
                                          </p:spTgt>
                                        </p:tgtEl>
                                        <p:attrNameLst>
                                          <p:attrName>style.visibility</p:attrName>
                                        </p:attrNameLst>
                                      </p:cBhvr>
                                      <p:to>
                                        <p:strVal val="visible"/>
                                      </p:to>
                                    </p:set>
                                    <p:animEffect transition="in" filter="wipe(up)">
                                      <p:cBhvr>
                                        <p:cTn id="42" dur="500"/>
                                        <p:tgtEl>
                                          <p:spTgt spid="277507">
                                            <p:txEl>
                                              <p:pRg st="11" end="11"/>
                                            </p:txEl>
                                          </p:spTgt>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77507">
                                            <p:txEl>
                                              <p:pRg st="12" end="12"/>
                                            </p:txEl>
                                          </p:spTgt>
                                        </p:tgtEl>
                                        <p:attrNameLst>
                                          <p:attrName>style.visibility</p:attrName>
                                        </p:attrNameLst>
                                      </p:cBhvr>
                                      <p:to>
                                        <p:strVal val="visible"/>
                                      </p:to>
                                    </p:set>
                                    <p:animEffect transition="in" filter="wipe(up)">
                                      <p:cBhvr>
                                        <p:cTn id="45" dur="500"/>
                                        <p:tgtEl>
                                          <p:spTgt spid="277507">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77507">
                                            <p:txEl>
                                              <p:pRg st="13" end="13"/>
                                            </p:txEl>
                                          </p:spTgt>
                                        </p:tgtEl>
                                        <p:attrNameLst>
                                          <p:attrName>style.visibility</p:attrName>
                                        </p:attrNameLst>
                                      </p:cBhvr>
                                      <p:to>
                                        <p:strVal val="visible"/>
                                      </p:to>
                                    </p:set>
                                    <p:animEffect transition="in" filter="wipe(up)">
                                      <p:cBhvr>
                                        <p:cTn id="50" dur="500"/>
                                        <p:tgtEl>
                                          <p:spTgt spid="27750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solidFill>
                  <a:srgbClr val="92D050"/>
                </a:solidFill>
                <a:latin typeface="Tw Cen MT" panose="020B0602020104020603" pitchFamily="34" charset="77"/>
              </a:rPr>
              <a:t>Central Tendency </a:t>
            </a:r>
            <a:r>
              <a:rPr lang="en-US" dirty="0">
                <a:solidFill>
                  <a:srgbClr val="92D050"/>
                </a:solidFill>
                <a:latin typeface="Tw Cen MT" panose="020B0602020104020603" pitchFamily="34" charset="77"/>
              </a:rPr>
              <a:t>Measures of </a:t>
            </a:r>
            <a:br>
              <a:rPr lang="en-US" dirty="0">
                <a:solidFill>
                  <a:srgbClr val="92D050"/>
                </a:solidFill>
                <a:latin typeface="Tw Cen MT" panose="020B0602020104020603" pitchFamily="34" charset="77"/>
              </a:rPr>
            </a:br>
            <a:r>
              <a:rPr lang="en-US" dirty="0">
                <a:solidFill>
                  <a:srgbClr val="92D050"/>
                </a:solidFill>
                <a:latin typeface="Tw Cen MT" panose="020B0602020104020603" pitchFamily="34" charset="77"/>
              </a:rPr>
              <a:t>U.S. Household </a:t>
            </a:r>
            <a:r>
              <a:rPr lang="en-US" u="sng" dirty="0">
                <a:solidFill>
                  <a:srgbClr val="92D050"/>
                </a:solidFill>
                <a:latin typeface="Tw Cen MT" panose="020B0602020104020603" pitchFamily="34" charset="77"/>
              </a:rPr>
              <a:t>Income</a:t>
            </a:r>
          </a:p>
        </p:txBody>
      </p:sp>
      <p:sp>
        <p:nvSpPr>
          <p:cNvPr id="3" name="Content Placeholder 2"/>
          <p:cNvSpPr>
            <a:spLocks noGrp="1"/>
          </p:cNvSpPr>
          <p:nvPr>
            <p:ph idx="1"/>
          </p:nvPr>
        </p:nvSpPr>
        <p:spPr>
          <a:xfrm>
            <a:off x="2133600" y="2057400"/>
            <a:ext cx="7924800" cy="4648200"/>
          </a:xfrm>
        </p:spPr>
        <p:txBody>
          <a:bodyPr/>
          <a:lstStyle/>
          <a:p>
            <a:r>
              <a:rPr lang="en-US" dirty="0">
                <a:solidFill>
                  <a:schemeClr val="bg1"/>
                </a:solidFill>
              </a:rPr>
              <a:t>Average (or mean):</a:t>
            </a:r>
          </a:p>
          <a:p>
            <a:pPr lvl="1">
              <a:buFont typeface="Courier New" panose="02070309020205020404" pitchFamily="49" charset="0"/>
              <a:buChar char="o"/>
            </a:pPr>
            <a:r>
              <a:rPr lang="en-US" dirty="0">
                <a:solidFill>
                  <a:schemeClr val="bg1"/>
                </a:solidFill>
              </a:rPr>
              <a:t>    ~  $66,000</a:t>
            </a:r>
          </a:p>
          <a:p>
            <a:pPr lvl="1"/>
            <a:endParaRPr lang="en-US" sz="800" dirty="0">
              <a:solidFill>
                <a:schemeClr val="bg1"/>
              </a:solidFill>
            </a:endParaRPr>
          </a:p>
          <a:p>
            <a:r>
              <a:rPr lang="en-US" dirty="0">
                <a:solidFill>
                  <a:schemeClr val="bg1"/>
                </a:solidFill>
              </a:rPr>
              <a:t>Median (the middle household):</a:t>
            </a:r>
          </a:p>
          <a:p>
            <a:pPr lvl="1">
              <a:buFont typeface="Courier New" panose="02070309020205020404" pitchFamily="49" charset="0"/>
              <a:buChar char="o"/>
            </a:pPr>
            <a:r>
              <a:rPr lang="en-US" dirty="0">
                <a:solidFill>
                  <a:schemeClr val="bg1"/>
                </a:solidFill>
              </a:rPr>
              <a:t>    ~  $51,000</a:t>
            </a:r>
          </a:p>
          <a:p>
            <a:endParaRPr lang="en-US" sz="1800" dirty="0">
              <a:solidFill>
                <a:schemeClr val="bg1"/>
              </a:solidFill>
            </a:endParaRPr>
          </a:p>
          <a:p>
            <a:r>
              <a:rPr lang="en-US" dirty="0">
                <a:solidFill>
                  <a:schemeClr val="bg1"/>
                </a:solidFill>
              </a:rPr>
              <a:t>Why the difference?</a:t>
            </a:r>
          </a:p>
          <a:p>
            <a:pPr lvl="1">
              <a:buFont typeface="Courier New" panose="02070309020205020404" pitchFamily="49" charset="0"/>
              <a:buChar char="o"/>
            </a:pPr>
            <a:r>
              <a:rPr lang="en-US" dirty="0">
                <a:solidFill>
                  <a:schemeClr val="bg1"/>
                </a:solidFill>
              </a:rPr>
              <a:t>very high income households bring mean up </a:t>
            </a:r>
          </a:p>
          <a:p>
            <a:pPr lvl="1">
              <a:buFont typeface="Courier New" panose="02070309020205020404" pitchFamily="49" charset="0"/>
              <a:buChar char="o"/>
            </a:pPr>
            <a:r>
              <a:rPr lang="en-US" dirty="0">
                <a:solidFill>
                  <a:schemeClr val="bg1"/>
                </a:solidFill>
              </a:rPr>
              <a:t>median removes this impact  </a:t>
            </a:r>
          </a:p>
        </p:txBody>
      </p:sp>
      <p:pic>
        <p:nvPicPr>
          <p:cNvPr id="4" name="Picture 3">
            <a:extLst>
              <a:ext uri="{FF2B5EF4-FFF2-40B4-BE49-F238E27FC236}">
                <a16:creationId xmlns:a16="http://schemas.microsoft.com/office/drawing/2014/main" id="{47BD8ED9-D5BF-2742-848C-A5DF1ECB1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40602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800" y="228600"/>
            <a:ext cx="7772400" cy="1143000"/>
          </a:xfrm>
        </p:spPr>
        <p:txBody>
          <a:bodyPr>
            <a:normAutofit fontScale="90000"/>
          </a:bodyPr>
          <a:lstStyle/>
          <a:p>
            <a:pPr algn="ctr"/>
            <a:r>
              <a:rPr lang="en-US" b="1" i="1" u="sng" dirty="0">
                <a:solidFill>
                  <a:srgbClr val="92D050"/>
                </a:solidFill>
                <a:latin typeface="Tw Cen MT" panose="020B0602020104020603" pitchFamily="34" charset="77"/>
              </a:rPr>
              <a:t>Goals</a:t>
            </a:r>
            <a:r>
              <a:rPr lang="en-US" dirty="0">
                <a:solidFill>
                  <a:srgbClr val="92D050"/>
                </a:solidFill>
                <a:latin typeface="Tw Cen MT" panose="020B0602020104020603" pitchFamily="34" charset="77"/>
              </a:rPr>
              <a:t>:</a:t>
            </a:r>
            <a:br>
              <a:rPr lang="en-US" dirty="0">
                <a:solidFill>
                  <a:srgbClr val="92D050"/>
                </a:solidFill>
                <a:latin typeface="Tw Cen MT" panose="020B0602020104020603" pitchFamily="34" charset="77"/>
              </a:rPr>
            </a:br>
            <a:r>
              <a:rPr lang="en-US" dirty="0">
                <a:solidFill>
                  <a:srgbClr val="92D050"/>
                </a:solidFill>
                <a:latin typeface="Tw Cen MT" panose="020B0602020104020603" pitchFamily="34" charset="77"/>
              </a:rPr>
              <a:t>A Critical Set of First Choices</a:t>
            </a:r>
          </a:p>
        </p:txBody>
      </p:sp>
      <p:sp>
        <p:nvSpPr>
          <p:cNvPr id="5" name="Content Placeholder 4"/>
          <p:cNvSpPr>
            <a:spLocks noGrp="1"/>
          </p:cNvSpPr>
          <p:nvPr>
            <p:ph sz="half" idx="1"/>
          </p:nvPr>
        </p:nvSpPr>
        <p:spPr>
          <a:xfrm>
            <a:off x="2667000" y="2971800"/>
            <a:ext cx="3810000" cy="2133600"/>
          </a:xfrm>
        </p:spPr>
        <p:txBody>
          <a:bodyPr/>
          <a:lstStyle/>
          <a:p>
            <a:pPr>
              <a:tabLst>
                <a:tab pos="4800600" algn="l"/>
              </a:tabLst>
            </a:pPr>
            <a:r>
              <a:rPr lang="en-US" u="sng" dirty="0">
                <a:solidFill>
                  <a:schemeClr val="bg1"/>
                </a:solidFill>
              </a:rPr>
              <a:t>What you want</a:t>
            </a:r>
            <a:r>
              <a:rPr lang="en-US" dirty="0">
                <a:solidFill>
                  <a:schemeClr val="bg1"/>
                </a:solidFill>
              </a:rPr>
              <a:t>:</a:t>
            </a:r>
          </a:p>
          <a:p>
            <a:pPr lvl="1">
              <a:tabLst>
                <a:tab pos="4800600" algn="l"/>
              </a:tabLst>
            </a:pPr>
            <a:r>
              <a:rPr lang="en-US" dirty="0">
                <a:solidFill>
                  <a:schemeClr val="bg1"/>
                </a:solidFill>
              </a:rPr>
              <a:t>to be</a:t>
            </a:r>
          </a:p>
          <a:p>
            <a:pPr lvl="1">
              <a:tabLst>
                <a:tab pos="4800600" algn="l"/>
              </a:tabLst>
            </a:pPr>
            <a:r>
              <a:rPr lang="en-US" dirty="0">
                <a:solidFill>
                  <a:schemeClr val="bg1"/>
                </a:solidFill>
              </a:rPr>
              <a:t>to have</a:t>
            </a:r>
          </a:p>
          <a:p>
            <a:pPr lvl="1">
              <a:tabLst>
                <a:tab pos="4800600" algn="l"/>
              </a:tabLst>
            </a:pPr>
            <a:r>
              <a:rPr lang="en-US" dirty="0">
                <a:solidFill>
                  <a:schemeClr val="bg1"/>
                </a:solidFill>
              </a:rPr>
              <a:t>to do</a:t>
            </a:r>
          </a:p>
        </p:txBody>
      </p:sp>
      <p:sp>
        <p:nvSpPr>
          <p:cNvPr id="6" name="Content Placeholder 5"/>
          <p:cNvSpPr>
            <a:spLocks noGrp="1"/>
          </p:cNvSpPr>
          <p:nvPr>
            <p:ph sz="half" idx="2"/>
          </p:nvPr>
        </p:nvSpPr>
        <p:spPr>
          <a:xfrm>
            <a:off x="6400800" y="2971800"/>
            <a:ext cx="3886200" cy="2133600"/>
          </a:xfrm>
        </p:spPr>
        <p:txBody>
          <a:bodyPr/>
          <a:lstStyle/>
          <a:p>
            <a:r>
              <a:rPr lang="en-US" u="sng" dirty="0">
                <a:solidFill>
                  <a:schemeClr val="bg1"/>
                </a:solidFill>
              </a:rPr>
              <a:t>Time frame</a:t>
            </a:r>
            <a:r>
              <a:rPr lang="en-US" dirty="0">
                <a:solidFill>
                  <a:schemeClr val="bg1"/>
                </a:solidFill>
              </a:rPr>
              <a:t>:</a:t>
            </a:r>
          </a:p>
          <a:p>
            <a:pPr lvl="1"/>
            <a:r>
              <a:rPr lang="en-US" dirty="0">
                <a:solidFill>
                  <a:schemeClr val="bg1"/>
                </a:solidFill>
              </a:rPr>
              <a:t>Short term</a:t>
            </a:r>
          </a:p>
          <a:p>
            <a:pPr lvl="1"/>
            <a:r>
              <a:rPr lang="en-US" dirty="0">
                <a:solidFill>
                  <a:schemeClr val="bg1"/>
                </a:solidFill>
              </a:rPr>
              <a:t>Intermediate term</a:t>
            </a:r>
          </a:p>
          <a:p>
            <a:pPr lvl="1"/>
            <a:r>
              <a:rPr lang="en-US" dirty="0">
                <a:solidFill>
                  <a:schemeClr val="bg1"/>
                </a:solidFill>
              </a:rPr>
              <a:t>Long term</a:t>
            </a:r>
          </a:p>
        </p:txBody>
      </p:sp>
      <p:sp>
        <p:nvSpPr>
          <p:cNvPr id="8" name="Content Placeholder 2"/>
          <p:cNvSpPr txBox="1">
            <a:spLocks/>
          </p:cNvSpPr>
          <p:nvPr/>
        </p:nvSpPr>
        <p:spPr bwMode="auto">
          <a:xfrm>
            <a:off x="2057400" y="4953000"/>
            <a:ext cx="83058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85750" indent="-285750">
              <a:spcBef>
                <a:spcPct val="20000"/>
              </a:spcBef>
              <a:buFont typeface="Arial" pitchFamily="34" charset="0"/>
              <a:buChar char="•"/>
            </a:pPr>
            <a:r>
              <a:rPr lang="en-US" sz="2800" kern="0" dirty="0">
                <a:solidFill>
                  <a:schemeClr val="bg1"/>
                </a:solidFill>
              </a:rPr>
              <a:t>Estimate the cost of achieving these goals</a:t>
            </a:r>
          </a:p>
          <a:p>
            <a:pPr marL="285750" indent="-285750">
              <a:spcBef>
                <a:spcPct val="20000"/>
              </a:spcBef>
              <a:buFont typeface="Arial" pitchFamily="34" charset="0"/>
              <a:buChar char="•"/>
            </a:pPr>
            <a:endParaRPr lang="en-US" sz="800" kern="0" dirty="0">
              <a:solidFill>
                <a:schemeClr val="bg1"/>
              </a:solidFill>
            </a:endParaRPr>
          </a:p>
          <a:p>
            <a:pPr marL="285750" indent="-285750">
              <a:spcBef>
                <a:spcPct val="20000"/>
              </a:spcBef>
              <a:buFont typeface="Arial" pitchFamily="34" charset="0"/>
              <a:buChar char="•"/>
            </a:pPr>
            <a:r>
              <a:rPr lang="en-US" sz="2800" kern="0" dirty="0">
                <a:solidFill>
                  <a:schemeClr val="bg1"/>
                </a:solidFill>
              </a:rPr>
              <a:t>With end in mind, </a:t>
            </a:r>
          </a:p>
          <a:p>
            <a:pPr marL="742950" lvl="1" indent="-285750">
              <a:spcBef>
                <a:spcPct val="20000"/>
              </a:spcBef>
              <a:buFont typeface="Arial" pitchFamily="34" charset="0"/>
              <a:buChar char="•"/>
            </a:pPr>
            <a:r>
              <a:rPr lang="en-US" sz="2800" kern="0" dirty="0">
                <a:solidFill>
                  <a:schemeClr val="bg1"/>
                </a:solidFill>
              </a:rPr>
              <a:t>develop a </a:t>
            </a:r>
            <a:r>
              <a:rPr kumimoji="0" lang="en-US" sz="2800" b="1" i="0" u="none" strike="noStrike" kern="0" cap="none" spc="0" normalizeH="0" noProof="0" dirty="0">
                <a:ln>
                  <a:noFill/>
                </a:ln>
                <a:solidFill>
                  <a:srgbClr val="FF99FF"/>
                </a:solidFill>
                <a:effectLst/>
                <a:uLnTx/>
                <a:uFillTx/>
              </a:rPr>
              <a:t>roadmap (plan)</a:t>
            </a:r>
            <a:r>
              <a:rPr lang="en-US" sz="2800" kern="0" dirty="0">
                <a:solidFill>
                  <a:schemeClr val="bg1"/>
                </a:solidFill>
              </a:rPr>
              <a:t> on how to get there</a:t>
            </a:r>
          </a:p>
        </p:txBody>
      </p:sp>
      <p:sp>
        <p:nvSpPr>
          <p:cNvPr id="10" name="Content Placeholder 3"/>
          <p:cNvSpPr txBox="1">
            <a:spLocks/>
          </p:cNvSpPr>
          <p:nvPr/>
        </p:nvSpPr>
        <p:spPr bwMode="auto">
          <a:xfrm>
            <a:off x="1905000" y="1740074"/>
            <a:ext cx="8305800" cy="1219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FontTx/>
              <a:buChar char="•"/>
              <a:defRPr/>
            </a:pPr>
            <a:r>
              <a:rPr lang="en-US" sz="2800" kern="0" dirty="0">
                <a:solidFill>
                  <a:schemeClr val="bg1"/>
                </a:solidFill>
              </a:rPr>
              <a:t>T</a:t>
            </a:r>
            <a:r>
              <a:rPr lang="en-US" sz="2800" kern="0" dirty="0" err="1">
                <a:solidFill>
                  <a:schemeClr val="bg1"/>
                </a:solidFill>
              </a:rPr>
              <a:t>hink</a:t>
            </a:r>
            <a:r>
              <a:rPr lang="en-US" sz="2800" kern="0" dirty="0">
                <a:solidFill>
                  <a:schemeClr val="bg1"/>
                </a:solidFill>
              </a:rPr>
              <a:t> about and list some of your goals</a:t>
            </a:r>
          </a:p>
          <a:p>
            <a:pPr marL="800100" lvl="1" indent="-342900">
              <a:spcBef>
                <a:spcPct val="20000"/>
              </a:spcBef>
              <a:buFont typeface="Courier New" pitchFamily="49" charset="0"/>
              <a:buChar char="o"/>
            </a:pPr>
            <a:r>
              <a:rPr lang="en-US" sz="2800" kern="0" dirty="0">
                <a:solidFill>
                  <a:schemeClr val="bg1"/>
                </a:solidFill>
              </a:rPr>
              <a:t>financial and non-financial</a:t>
            </a:r>
          </a:p>
        </p:txBody>
      </p:sp>
      <p:pic>
        <p:nvPicPr>
          <p:cNvPr id="7" name="Picture 6">
            <a:extLst>
              <a:ext uri="{FF2B5EF4-FFF2-40B4-BE49-F238E27FC236}">
                <a16:creationId xmlns:a16="http://schemas.microsoft.com/office/drawing/2014/main" id="{02B53EA2-C435-3448-BE11-9EB1D7C3E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6209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down)">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down)">
                                      <p:cBhvr>
                                        <p:cTn id="26" dur="500"/>
                                        <p:tgtEl>
                                          <p:spTgt spid="6">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down)">
                                      <p:cBhvr>
                                        <p:cTn id="32" dur="500"/>
                                        <p:tgtEl>
                                          <p:spTgt spid="6">
                                            <p:txEl>
                                              <p:pRg st="2" end="2"/>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down)">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wipe(down)">
                                      <p:cBhvr>
                                        <p:cTn id="40" dur="5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wipe(down)">
                                      <p:cBhvr>
                                        <p:cTn id="45" dur="500"/>
                                        <p:tgtEl>
                                          <p:spTgt spid="8">
                                            <p:txEl>
                                              <p:pRg st="2" end="2"/>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
                                            <p:txEl>
                                              <p:pRg st="3" end="3"/>
                                            </p:txEl>
                                          </p:spTgt>
                                        </p:tgtEl>
                                        <p:attrNameLst>
                                          <p:attrName>style.visibility</p:attrName>
                                        </p:attrNameLst>
                                      </p:cBhvr>
                                      <p:to>
                                        <p:strVal val="visible"/>
                                      </p:to>
                                    </p:set>
                                    <p:animEffect transition="in" filter="wipe(down)">
                                      <p:cBhvr>
                                        <p:cTn id="4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8" grpId="0" build="p"/>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a:xfrm>
            <a:off x="1562100" y="2318357"/>
            <a:ext cx="8305800" cy="1143000"/>
          </a:xfrm>
        </p:spPr>
        <p:txBody>
          <a:bodyPr/>
          <a:lstStyle/>
          <a:p>
            <a:pPr algn="ctr"/>
            <a:r>
              <a:rPr lang="en-US" b="1" dirty="0">
                <a:solidFill>
                  <a:srgbClr val="99FFCC"/>
                </a:solidFill>
              </a:rPr>
              <a:t>E</a:t>
            </a:r>
            <a:r>
              <a:rPr lang="en-US" b="1" baseline="30000" dirty="0">
                <a:solidFill>
                  <a:srgbClr val="99FFCC"/>
                </a:solidFill>
              </a:rPr>
              <a:t>2</a:t>
            </a:r>
            <a:r>
              <a:rPr lang="en-US" b="1" dirty="0">
                <a:solidFill>
                  <a:srgbClr val="99FFCC"/>
                </a:solidFill>
              </a:rPr>
              <a:t>:   Education &amp; Earn</a:t>
            </a:r>
          </a:p>
        </p:txBody>
      </p:sp>
      <p:sp>
        <p:nvSpPr>
          <p:cNvPr id="1166339" name="Rectangle 3"/>
          <p:cNvSpPr>
            <a:spLocks noGrp="1" noChangeArrowheads="1"/>
          </p:cNvSpPr>
          <p:nvPr>
            <p:ph type="body" idx="1"/>
          </p:nvPr>
        </p:nvSpPr>
        <p:spPr>
          <a:xfrm>
            <a:off x="2590800" y="3301650"/>
            <a:ext cx="7010400" cy="4267200"/>
          </a:xfrm>
        </p:spPr>
        <p:txBody>
          <a:bodyPr/>
          <a:lstStyle/>
          <a:p>
            <a:r>
              <a:rPr lang="en-US" dirty="0">
                <a:solidFill>
                  <a:schemeClr val="bg1"/>
                </a:solidFill>
              </a:rPr>
              <a:t>To achieve your </a:t>
            </a:r>
            <a:r>
              <a:rPr lang="en-US" dirty="0">
                <a:solidFill>
                  <a:srgbClr val="99FFCC"/>
                </a:solidFill>
              </a:rPr>
              <a:t>financial goals</a:t>
            </a:r>
            <a:r>
              <a:rPr lang="en-US" dirty="0"/>
              <a:t>:</a:t>
            </a:r>
          </a:p>
          <a:p>
            <a:endParaRPr lang="en-US" sz="500" i="1" dirty="0">
              <a:solidFill>
                <a:schemeClr val="bg1"/>
              </a:solidFill>
            </a:endParaRPr>
          </a:p>
          <a:p>
            <a:pPr lvl="2"/>
            <a:r>
              <a:rPr lang="en-US" sz="3200" i="1" dirty="0">
                <a:solidFill>
                  <a:schemeClr val="bg1"/>
                </a:solidFill>
              </a:rPr>
              <a:t>Spend less than you receive</a:t>
            </a:r>
            <a:r>
              <a:rPr lang="en-US" sz="3200" i="1" dirty="0"/>
              <a:t>.</a:t>
            </a:r>
            <a:endParaRPr lang="en-US" sz="3200" dirty="0"/>
          </a:p>
          <a:p>
            <a:endParaRPr lang="en-US" sz="600" dirty="0"/>
          </a:p>
          <a:p>
            <a:r>
              <a:rPr lang="en-US" dirty="0">
                <a:solidFill>
                  <a:schemeClr val="bg1"/>
                </a:solidFill>
              </a:rPr>
              <a:t>Two ways:</a:t>
            </a:r>
          </a:p>
          <a:p>
            <a:endParaRPr lang="en-US" sz="1000" dirty="0">
              <a:solidFill>
                <a:schemeClr val="bg1"/>
              </a:solidFill>
            </a:endParaRPr>
          </a:p>
          <a:p>
            <a:pPr lvl="2"/>
            <a:r>
              <a:rPr lang="en-US" sz="3200" i="1" dirty="0">
                <a:solidFill>
                  <a:schemeClr val="bg1"/>
                </a:solidFill>
              </a:rPr>
              <a:t>Spend less</a:t>
            </a:r>
            <a:r>
              <a:rPr lang="en-US" sz="3600" i="1" dirty="0">
                <a:solidFill>
                  <a:schemeClr val="bg1"/>
                </a:solidFill>
              </a:rPr>
              <a:t> </a:t>
            </a:r>
          </a:p>
          <a:p>
            <a:pPr lvl="2"/>
            <a:r>
              <a:rPr lang="en-US" sz="3200" i="1" dirty="0">
                <a:solidFill>
                  <a:srgbClr val="99FFCC"/>
                </a:solidFill>
              </a:rPr>
              <a:t>Receive more</a:t>
            </a:r>
          </a:p>
          <a:p>
            <a:pPr lvl="2"/>
            <a:endParaRPr lang="en-US" sz="3200" dirty="0"/>
          </a:p>
          <a:p>
            <a:pPr lvl="2">
              <a:buFontTx/>
              <a:buNone/>
            </a:pPr>
            <a:endParaRPr lang="en-US" sz="3200" i="1" dirty="0"/>
          </a:p>
        </p:txBody>
      </p:sp>
      <p:sp>
        <p:nvSpPr>
          <p:cNvPr id="4" name="Rectangle 3"/>
          <p:cNvSpPr/>
          <p:nvPr/>
        </p:nvSpPr>
        <p:spPr>
          <a:xfrm>
            <a:off x="3657600" y="1708757"/>
            <a:ext cx="4114800" cy="584775"/>
          </a:xfrm>
          <a:prstGeom prst="rect">
            <a:avLst/>
          </a:prstGeom>
          <a:ln>
            <a:solidFill>
              <a:srgbClr val="CCECFF"/>
            </a:solidFill>
          </a:ln>
        </p:spPr>
        <p:txBody>
          <a:bodyPr wrap="square">
            <a:spAutoFit/>
          </a:bodyPr>
          <a:lstStyle/>
          <a:p>
            <a:pPr algn="ctr"/>
            <a:r>
              <a:rPr lang="en-US" sz="3200" b="1" dirty="0">
                <a:solidFill>
                  <a:srgbClr val="99FFCC"/>
                </a:solidFill>
              </a:rPr>
              <a:t>E</a:t>
            </a:r>
            <a:r>
              <a:rPr lang="en-US" sz="3200" b="1" baseline="30000" dirty="0">
                <a:solidFill>
                  <a:srgbClr val="99FFCC"/>
                </a:solidFill>
              </a:rPr>
              <a:t>2</a:t>
            </a:r>
            <a:r>
              <a:rPr lang="en-US" sz="3200" b="1" baseline="30000" dirty="0">
                <a:solidFill>
                  <a:schemeClr val="bg1"/>
                </a:solidFill>
              </a:rPr>
              <a:t>  </a:t>
            </a:r>
            <a:r>
              <a:rPr lang="en-US" sz="3200" baseline="30000" dirty="0">
                <a:solidFill>
                  <a:schemeClr val="bg1"/>
                </a:solidFill>
              </a:rPr>
              <a:t> </a:t>
            </a:r>
            <a:r>
              <a:rPr lang="en-US" sz="3200" dirty="0">
                <a:solidFill>
                  <a:schemeClr val="bg1"/>
                </a:solidFill>
              </a:rPr>
              <a:t>+  S  +  I</a:t>
            </a:r>
            <a:r>
              <a:rPr lang="en-US" sz="3200" baseline="30000" dirty="0">
                <a:solidFill>
                  <a:schemeClr val="bg1"/>
                </a:solidFill>
              </a:rPr>
              <a:t>2</a:t>
            </a:r>
            <a:r>
              <a:rPr lang="en-US" sz="3200" dirty="0">
                <a:solidFill>
                  <a:schemeClr val="bg1"/>
                </a:solidFill>
              </a:rPr>
              <a:t>  =   F</a:t>
            </a:r>
            <a:r>
              <a:rPr lang="en-US" sz="3200" baseline="30000" dirty="0">
                <a:solidFill>
                  <a:schemeClr val="bg1"/>
                </a:solidFill>
              </a:rPr>
              <a:t>2</a:t>
            </a:r>
            <a:endParaRPr lang="en-US" sz="3200" dirty="0">
              <a:solidFill>
                <a:schemeClr val="bg1"/>
              </a:solidFill>
            </a:endParaRPr>
          </a:p>
        </p:txBody>
      </p:sp>
      <p:sp>
        <p:nvSpPr>
          <p:cNvPr id="5" name="Rectangle 2">
            <a:extLst>
              <a:ext uri="{FF2B5EF4-FFF2-40B4-BE49-F238E27FC236}">
                <a16:creationId xmlns:a16="http://schemas.microsoft.com/office/drawing/2014/main" id="{B9446D03-581E-D949-9380-AAD438A10014}"/>
              </a:ext>
            </a:extLst>
          </p:cNvPr>
          <p:cNvSpPr txBox="1">
            <a:spLocks noChangeArrowheads="1"/>
          </p:cNvSpPr>
          <p:nvPr/>
        </p:nvSpPr>
        <p:spPr>
          <a:xfrm>
            <a:off x="2025265" y="286611"/>
            <a:ext cx="865026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92D050"/>
                </a:solidFill>
                <a:latin typeface="Tw Cen MT" panose="020B0602020104020603" pitchFamily="34" charset="77"/>
              </a:rPr>
              <a:t>Who remembers the formula for Financial Fitness? </a:t>
            </a:r>
            <a:endParaRPr lang="en-US" dirty="0">
              <a:solidFill>
                <a:srgbClr val="92D050"/>
              </a:solidFill>
            </a:endParaRPr>
          </a:p>
        </p:txBody>
      </p:sp>
      <p:pic>
        <p:nvPicPr>
          <p:cNvPr id="6" name="Picture 5">
            <a:extLst>
              <a:ext uri="{FF2B5EF4-FFF2-40B4-BE49-F238E27FC236}">
                <a16:creationId xmlns:a16="http://schemas.microsoft.com/office/drawing/2014/main" id="{9894BFE6-1359-FE4C-8756-B595E73B6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415196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6633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66339">
                                            <p:txEl>
                                              <p:pRg st="0" end="0"/>
                                            </p:txEl>
                                          </p:spTgt>
                                        </p:tgtEl>
                                        <p:attrNameLst>
                                          <p:attrName>style.visibility</p:attrName>
                                        </p:attrNameLst>
                                      </p:cBhvr>
                                      <p:to>
                                        <p:strVal val="visible"/>
                                      </p:to>
                                    </p:set>
                                    <p:animEffect transition="in" filter="wipe(down)">
                                      <p:cBhvr>
                                        <p:cTn id="22" dur="500"/>
                                        <p:tgtEl>
                                          <p:spTgt spid="1166339">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66339">
                                            <p:txEl>
                                              <p:pRg st="2" end="2"/>
                                            </p:txEl>
                                          </p:spTgt>
                                        </p:tgtEl>
                                        <p:attrNameLst>
                                          <p:attrName>style.visibility</p:attrName>
                                        </p:attrNameLst>
                                      </p:cBhvr>
                                      <p:to>
                                        <p:strVal val="visible"/>
                                      </p:to>
                                    </p:set>
                                    <p:animEffect transition="in" filter="wipe(down)">
                                      <p:cBhvr>
                                        <p:cTn id="25" dur="500"/>
                                        <p:tgtEl>
                                          <p:spTgt spid="116633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66339">
                                            <p:txEl>
                                              <p:pRg st="4" end="4"/>
                                            </p:txEl>
                                          </p:spTgt>
                                        </p:tgtEl>
                                        <p:attrNameLst>
                                          <p:attrName>style.visibility</p:attrName>
                                        </p:attrNameLst>
                                      </p:cBhvr>
                                      <p:to>
                                        <p:strVal val="visible"/>
                                      </p:to>
                                    </p:set>
                                    <p:animEffect transition="in" filter="wipe(down)">
                                      <p:cBhvr>
                                        <p:cTn id="30" dur="500"/>
                                        <p:tgtEl>
                                          <p:spTgt spid="1166339">
                                            <p:txEl>
                                              <p:pRg st="4" end="4"/>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66339">
                                            <p:txEl>
                                              <p:pRg st="6" end="6"/>
                                            </p:txEl>
                                          </p:spTgt>
                                        </p:tgtEl>
                                        <p:attrNameLst>
                                          <p:attrName>style.visibility</p:attrName>
                                        </p:attrNameLst>
                                      </p:cBhvr>
                                      <p:to>
                                        <p:strVal val="visible"/>
                                      </p:to>
                                    </p:set>
                                    <p:animEffect transition="in" filter="wipe(down)">
                                      <p:cBhvr>
                                        <p:cTn id="33" dur="500"/>
                                        <p:tgtEl>
                                          <p:spTgt spid="1166339">
                                            <p:txEl>
                                              <p:pRg st="6" end="6"/>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66339">
                                            <p:txEl>
                                              <p:pRg st="7" end="7"/>
                                            </p:txEl>
                                          </p:spTgt>
                                        </p:tgtEl>
                                        <p:attrNameLst>
                                          <p:attrName>style.visibility</p:attrName>
                                        </p:attrNameLst>
                                      </p:cBhvr>
                                      <p:to>
                                        <p:strVal val="visible"/>
                                      </p:to>
                                    </p:set>
                                    <p:animEffect transition="in" filter="wipe(down)">
                                      <p:cBhvr>
                                        <p:cTn id="36" dur="500"/>
                                        <p:tgtEl>
                                          <p:spTgt spid="1166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38" grpId="0"/>
      <p:bldP spid="1166339" grpId="0" build="p"/>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p:txBody>
          <a:bodyPr>
            <a:noAutofit/>
          </a:bodyPr>
          <a:lstStyle/>
          <a:p>
            <a:pPr algn="ctr"/>
            <a:r>
              <a:rPr lang="en-US" i="1" dirty="0">
                <a:solidFill>
                  <a:srgbClr val="92D050"/>
                </a:solidFill>
                <a:latin typeface="Tw Cen MT" panose="020B0602020104020603" pitchFamily="34" charset="77"/>
              </a:rPr>
              <a:t>Productivity</a:t>
            </a:r>
            <a:r>
              <a:rPr lang="en-US" dirty="0">
                <a:solidFill>
                  <a:srgbClr val="92D050"/>
                </a:solidFill>
                <a:latin typeface="Tw Cen MT" panose="020B0602020104020603" pitchFamily="34" charset="77"/>
              </a:rPr>
              <a:t>:  Education &amp; Earnings</a:t>
            </a:r>
            <a:br>
              <a:rPr lang="en-US" dirty="0">
                <a:solidFill>
                  <a:srgbClr val="92D050"/>
                </a:solidFill>
                <a:latin typeface="Tw Cen MT" panose="020B0602020104020603" pitchFamily="34" charset="77"/>
              </a:rPr>
            </a:br>
            <a:r>
              <a:rPr lang="en-US" sz="2800" dirty="0">
                <a:solidFill>
                  <a:srgbClr val="92D050"/>
                </a:solidFill>
                <a:latin typeface="Tw Cen MT" panose="020B0602020104020603" pitchFamily="34" charset="77"/>
              </a:rPr>
              <a:t>(</a:t>
            </a:r>
            <a:r>
              <a:rPr lang="en-US" sz="2800" u="sng" dirty="0">
                <a:solidFill>
                  <a:srgbClr val="92D050"/>
                </a:solidFill>
                <a:latin typeface="Tw Cen MT" panose="020B0602020104020603" pitchFamily="34" charset="77"/>
              </a:rPr>
              <a:t>Median</a:t>
            </a:r>
            <a:r>
              <a:rPr lang="en-US" sz="2800" dirty="0">
                <a:solidFill>
                  <a:srgbClr val="92D050"/>
                </a:solidFill>
                <a:latin typeface="Tw Cen MT" panose="020B0602020104020603" pitchFamily="34" charset="77"/>
              </a:rPr>
              <a:t> by group)</a:t>
            </a:r>
            <a:br>
              <a:rPr lang="en-US" sz="3200" dirty="0">
                <a:solidFill>
                  <a:srgbClr val="92D050"/>
                </a:solidFill>
                <a:latin typeface="Tw Cen MT" panose="020B0602020104020603" pitchFamily="34" charset="77"/>
              </a:rPr>
            </a:br>
            <a:endParaRPr lang="en-US" sz="4000" dirty="0">
              <a:solidFill>
                <a:srgbClr val="92D050"/>
              </a:solidFill>
              <a:latin typeface="Tw Cen MT" panose="020B0602020104020603" pitchFamily="34" charset="77"/>
            </a:endParaRPr>
          </a:p>
        </p:txBody>
      </p:sp>
      <p:sp>
        <p:nvSpPr>
          <p:cNvPr id="1205251" name="Rectangle 3"/>
          <p:cNvSpPr>
            <a:spLocks noGrp="1" noChangeArrowheads="1"/>
          </p:cNvSpPr>
          <p:nvPr>
            <p:ph sz="half" idx="1"/>
          </p:nvPr>
        </p:nvSpPr>
        <p:spPr>
          <a:xfrm>
            <a:off x="2057400" y="1676400"/>
            <a:ext cx="3810000" cy="4114800"/>
          </a:xfrm>
        </p:spPr>
        <p:txBody>
          <a:bodyPr/>
          <a:lstStyle/>
          <a:p>
            <a:pPr>
              <a:lnSpc>
                <a:spcPct val="80000"/>
              </a:lnSpc>
            </a:pPr>
            <a:r>
              <a:rPr lang="en-US" dirty="0">
                <a:solidFill>
                  <a:schemeClr val="bg1"/>
                </a:solidFill>
              </a:rPr>
              <a:t>High school dropout</a:t>
            </a:r>
          </a:p>
          <a:p>
            <a:pPr lvl="1">
              <a:lnSpc>
                <a:spcPct val="80000"/>
              </a:lnSpc>
            </a:pPr>
            <a:r>
              <a:rPr lang="en-US" sz="2800" dirty="0">
                <a:solidFill>
                  <a:schemeClr val="bg1"/>
                </a:solidFill>
              </a:rPr>
              <a:t>$25,376</a:t>
            </a:r>
          </a:p>
          <a:p>
            <a:pPr lvl="1">
              <a:lnSpc>
                <a:spcPct val="80000"/>
              </a:lnSpc>
            </a:pPr>
            <a:endParaRPr lang="en-US" sz="2800" dirty="0"/>
          </a:p>
          <a:p>
            <a:pPr>
              <a:lnSpc>
                <a:spcPct val="80000"/>
              </a:lnSpc>
            </a:pPr>
            <a:endParaRPr lang="en-US" sz="400" dirty="0"/>
          </a:p>
          <a:p>
            <a:pPr>
              <a:lnSpc>
                <a:spcPct val="80000"/>
              </a:lnSpc>
            </a:pPr>
            <a:r>
              <a:rPr lang="en-US" dirty="0">
                <a:solidFill>
                  <a:schemeClr val="bg1"/>
                </a:solidFill>
              </a:rPr>
              <a:t>High school graduate</a:t>
            </a:r>
          </a:p>
          <a:p>
            <a:pPr lvl="1">
              <a:lnSpc>
                <a:spcPct val="80000"/>
              </a:lnSpc>
            </a:pPr>
            <a:r>
              <a:rPr lang="en-US" sz="2800" dirty="0">
                <a:solidFill>
                  <a:schemeClr val="bg1"/>
                </a:solidFill>
              </a:rPr>
              <a:t>$34,736</a:t>
            </a:r>
          </a:p>
          <a:p>
            <a:pPr lvl="1">
              <a:lnSpc>
                <a:spcPct val="80000"/>
              </a:lnSpc>
            </a:pPr>
            <a:endParaRPr lang="en-US" sz="2800" dirty="0"/>
          </a:p>
          <a:p>
            <a:pPr>
              <a:lnSpc>
                <a:spcPct val="80000"/>
              </a:lnSpc>
            </a:pPr>
            <a:endParaRPr lang="en-US" sz="400" dirty="0"/>
          </a:p>
          <a:p>
            <a:pPr>
              <a:lnSpc>
                <a:spcPct val="80000"/>
              </a:lnSpc>
            </a:pPr>
            <a:r>
              <a:rPr lang="en-US" dirty="0">
                <a:solidFill>
                  <a:schemeClr val="bg1"/>
                </a:solidFill>
              </a:rPr>
              <a:t>Some college</a:t>
            </a:r>
          </a:p>
          <a:p>
            <a:pPr lvl="1">
              <a:lnSpc>
                <a:spcPct val="80000"/>
              </a:lnSpc>
            </a:pPr>
            <a:r>
              <a:rPr lang="en-US" sz="2800" dirty="0">
                <a:solidFill>
                  <a:schemeClr val="bg1"/>
                </a:solidFill>
              </a:rPr>
              <a:t>$38,532</a:t>
            </a:r>
          </a:p>
          <a:p>
            <a:pPr>
              <a:lnSpc>
                <a:spcPct val="80000"/>
              </a:lnSpc>
            </a:pPr>
            <a:endParaRPr lang="en-US" sz="400" dirty="0"/>
          </a:p>
          <a:p>
            <a:pPr lvl="1">
              <a:lnSpc>
                <a:spcPct val="80000"/>
              </a:lnSpc>
            </a:pPr>
            <a:endParaRPr lang="en-US" sz="1400" dirty="0"/>
          </a:p>
          <a:p>
            <a:pPr lvl="1">
              <a:lnSpc>
                <a:spcPct val="80000"/>
              </a:lnSpc>
            </a:pPr>
            <a:endParaRPr lang="en-US" sz="1400" dirty="0"/>
          </a:p>
        </p:txBody>
      </p:sp>
      <p:sp>
        <p:nvSpPr>
          <p:cNvPr id="2" name="Content Placeholder 1"/>
          <p:cNvSpPr>
            <a:spLocks noGrp="1"/>
          </p:cNvSpPr>
          <p:nvPr>
            <p:ph sz="half" idx="2"/>
          </p:nvPr>
        </p:nvSpPr>
        <p:spPr>
          <a:xfrm>
            <a:off x="6496050" y="1676400"/>
            <a:ext cx="3733800" cy="4114800"/>
          </a:xfrm>
        </p:spPr>
        <p:txBody>
          <a:bodyPr/>
          <a:lstStyle/>
          <a:p>
            <a:pPr>
              <a:lnSpc>
                <a:spcPct val="80000"/>
              </a:lnSpc>
            </a:pPr>
            <a:r>
              <a:rPr lang="en-US" dirty="0">
                <a:solidFill>
                  <a:schemeClr val="bg1"/>
                </a:solidFill>
              </a:rPr>
              <a:t>College graduate</a:t>
            </a:r>
          </a:p>
          <a:p>
            <a:pPr lvl="1">
              <a:lnSpc>
                <a:spcPct val="80000"/>
              </a:lnSpc>
            </a:pPr>
            <a:r>
              <a:rPr lang="en-US" sz="2800" dirty="0">
                <a:solidFill>
                  <a:schemeClr val="bg1"/>
                </a:solidFill>
              </a:rPr>
              <a:t>$57,252</a:t>
            </a:r>
          </a:p>
          <a:p>
            <a:pPr lvl="1">
              <a:lnSpc>
                <a:spcPct val="80000"/>
              </a:lnSpc>
            </a:pPr>
            <a:endParaRPr lang="en-US" sz="2800" dirty="0"/>
          </a:p>
          <a:p>
            <a:pPr>
              <a:lnSpc>
                <a:spcPct val="80000"/>
              </a:lnSpc>
            </a:pPr>
            <a:endParaRPr lang="en-US" sz="400" dirty="0"/>
          </a:p>
          <a:p>
            <a:pPr>
              <a:lnSpc>
                <a:spcPct val="80000"/>
              </a:lnSpc>
            </a:pPr>
            <a:r>
              <a:rPr lang="en-US" dirty="0">
                <a:solidFill>
                  <a:schemeClr val="bg1"/>
                </a:solidFill>
              </a:rPr>
              <a:t>Master’s degree</a:t>
            </a:r>
          </a:p>
          <a:p>
            <a:pPr lvl="1">
              <a:lnSpc>
                <a:spcPct val="80000"/>
              </a:lnSpc>
            </a:pPr>
            <a:r>
              <a:rPr lang="en-US" sz="2800" dirty="0">
                <a:solidFill>
                  <a:schemeClr val="bg1"/>
                </a:solidFill>
              </a:rPr>
              <a:t>$68,952</a:t>
            </a:r>
          </a:p>
          <a:p>
            <a:pPr lvl="1">
              <a:lnSpc>
                <a:spcPct val="80000"/>
              </a:lnSpc>
            </a:pPr>
            <a:endParaRPr lang="en-US" dirty="0"/>
          </a:p>
          <a:p>
            <a:pPr lvl="1">
              <a:lnSpc>
                <a:spcPct val="80000"/>
              </a:lnSpc>
            </a:pPr>
            <a:endParaRPr lang="en-US" sz="400" dirty="0"/>
          </a:p>
          <a:p>
            <a:pPr>
              <a:lnSpc>
                <a:spcPct val="80000"/>
              </a:lnSpc>
            </a:pPr>
            <a:r>
              <a:rPr lang="en-US" dirty="0">
                <a:solidFill>
                  <a:schemeClr val="bg1"/>
                </a:solidFill>
              </a:rPr>
              <a:t>Professional degree</a:t>
            </a:r>
          </a:p>
          <a:p>
            <a:pPr lvl="1">
              <a:lnSpc>
                <a:spcPct val="80000"/>
              </a:lnSpc>
            </a:pPr>
            <a:r>
              <a:rPr lang="en-US" sz="2800" dirty="0">
                <a:solidFill>
                  <a:schemeClr val="bg1"/>
                </a:solidFill>
              </a:rPr>
              <a:t>$85,228</a:t>
            </a:r>
          </a:p>
          <a:p>
            <a:endParaRPr lang="en-US" dirty="0"/>
          </a:p>
        </p:txBody>
      </p:sp>
      <p:sp>
        <p:nvSpPr>
          <p:cNvPr id="1205252" name="Text Box 4"/>
          <p:cNvSpPr txBox="1">
            <a:spLocks noChangeArrowheads="1"/>
          </p:cNvSpPr>
          <p:nvPr/>
        </p:nvSpPr>
        <p:spPr bwMode="auto">
          <a:xfrm>
            <a:off x="4572000" y="5613749"/>
            <a:ext cx="3048000" cy="1015663"/>
          </a:xfrm>
          <a:prstGeom prst="rect">
            <a:avLst/>
          </a:prstGeom>
          <a:solidFill>
            <a:srgbClr val="C777C7"/>
          </a:solidFill>
          <a:ln w="9525">
            <a:noFill/>
            <a:miter lim="800000"/>
            <a:headEnd/>
            <a:tailEnd/>
          </a:ln>
          <a:effectLst/>
        </p:spPr>
        <p:txBody>
          <a:bodyPr wrap="square">
            <a:spAutoFit/>
          </a:bodyPr>
          <a:lstStyle/>
          <a:p>
            <a:pPr marL="0" lvl="1" algn="ctr"/>
            <a:r>
              <a:rPr lang="en-US" sz="2000" b="1" dirty="0">
                <a:latin typeface="Tekton" charset="0"/>
              </a:rPr>
              <a:t>Source:   </a:t>
            </a:r>
          </a:p>
          <a:p>
            <a:pPr marL="0" lvl="1" algn="ctr"/>
            <a:r>
              <a:rPr lang="en-US" sz="2000" b="1" dirty="0">
                <a:latin typeface="Tekton" charset="0"/>
              </a:rPr>
              <a:t>U.S. Bureau of Labor Statistics</a:t>
            </a:r>
          </a:p>
        </p:txBody>
      </p:sp>
      <p:pic>
        <p:nvPicPr>
          <p:cNvPr id="6" name="Picture 5">
            <a:extLst>
              <a:ext uri="{FF2B5EF4-FFF2-40B4-BE49-F238E27FC236}">
                <a16:creationId xmlns:a16="http://schemas.microsoft.com/office/drawing/2014/main" id="{85141F72-192D-9941-BF03-BC2F75D39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150009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05251">
                                            <p:txEl>
                                              <p:pRg st="0" end="0"/>
                                            </p:txEl>
                                          </p:spTgt>
                                        </p:tgtEl>
                                        <p:attrNameLst>
                                          <p:attrName>style.visibility</p:attrName>
                                        </p:attrNameLst>
                                      </p:cBhvr>
                                      <p:to>
                                        <p:strVal val="visible"/>
                                      </p:to>
                                    </p:set>
                                    <p:animEffect transition="in" filter="wipe(down)">
                                      <p:cBhvr>
                                        <p:cTn id="7" dur="500"/>
                                        <p:tgtEl>
                                          <p:spTgt spid="120525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05251">
                                            <p:txEl>
                                              <p:pRg st="1" end="1"/>
                                            </p:txEl>
                                          </p:spTgt>
                                        </p:tgtEl>
                                        <p:attrNameLst>
                                          <p:attrName>style.visibility</p:attrName>
                                        </p:attrNameLst>
                                      </p:cBhvr>
                                      <p:to>
                                        <p:strVal val="visible"/>
                                      </p:to>
                                    </p:set>
                                    <p:animEffect transition="in" filter="wipe(down)">
                                      <p:cBhvr>
                                        <p:cTn id="10" dur="500"/>
                                        <p:tgtEl>
                                          <p:spTgt spid="12052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05251">
                                            <p:txEl>
                                              <p:pRg st="4" end="4"/>
                                            </p:txEl>
                                          </p:spTgt>
                                        </p:tgtEl>
                                        <p:attrNameLst>
                                          <p:attrName>style.visibility</p:attrName>
                                        </p:attrNameLst>
                                      </p:cBhvr>
                                      <p:to>
                                        <p:strVal val="visible"/>
                                      </p:to>
                                    </p:set>
                                    <p:animEffect transition="in" filter="wipe(down)">
                                      <p:cBhvr>
                                        <p:cTn id="15" dur="500"/>
                                        <p:tgtEl>
                                          <p:spTgt spid="1205251">
                                            <p:txEl>
                                              <p:pRg st="4" end="4"/>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05251">
                                            <p:txEl>
                                              <p:pRg st="5" end="5"/>
                                            </p:txEl>
                                          </p:spTgt>
                                        </p:tgtEl>
                                        <p:attrNameLst>
                                          <p:attrName>style.visibility</p:attrName>
                                        </p:attrNameLst>
                                      </p:cBhvr>
                                      <p:to>
                                        <p:strVal val="visible"/>
                                      </p:to>
                                    </p:set>
                                    <p:animEffect transition="in" filter="wipe(down)">
                                      <p:cBhvr>
                                        <p:cTn id="18" dur="500"/>
                                        <p:tgtEl>
                                          <p:spTgt spid="1205251">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05251">
                                            <p:txEl>
                                              <p:pRg st="8" end="8"/>
                                            </p:txEl>
                                          </p:spTgt>
                                        </p:tgtEl>
                                        <p:attrNameLst>
                                          <p:attrName>style.visibility</p:attrName>
                                        </p:attrNameLst>
                                      </p:cBhvr>
                                      <p:to>
                                        <p:strVal val="visible"/>
                                      </p:to>
                                    </p:set>
                                    <p:animEffect transition="in" filter="wipe(down)">
                                      <p:cBhvr>
                                        <p:cTn id="23" dur="500"/>
                                        <p:tgtEl>
                                          <p:spTgt spid="1205251">
                                            <p:txEl>
                                              <p:pRg st="8" end="8"/>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05251">
                                            <p:txEl>
                                              <p:pRg st="9" end="9"/>
                                            </p:txEl>
                                          </p:spTgt>
                                        </p:tgtEl>
                                        <p:attrNameLst>
                                          <p:attrName>style.visibility</p:attrName>
                                        </p:attrNameLst>
                                      </p:cBhvr>
                                      <p:to>
                                        <p:strVal val="visible"/>
                                      </p:to>
                                    </p:set>
                                    <p:animEffect transition="in" filter="wipe(down)">
                                      <p:cBhvr>
                                        <p:cTn id="26" dur="500"/>
                                        <p:tgtEl>
                                          <p:spTgt spid="1205251">
                                            <p:txEl>
                                              <p:pRg st="9" end="9"/>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down)">
                                      <p:cBhvr>
                                        <p:cTn id="31" dur="500"/>
                                        <p:tgtEl>
                                          <p:spTgt spid="2">
                                            <p:txEl>
                                              <p:pRg st="0" end="0"/>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down)">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down)">
                                      <p:cBhvr>
                                        <p:cTn id="39" dur="500"/>
                                        <p:tgtEl>
                                          <p:spTgt spid="2">
                                            <p:txEl>
                                              <p:pRg st="4" end="4"/>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down)">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Effect transition="in" filter="wipe(down)">
                                      <p:cBhvr>
                                        <p:cTn id="5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251" grpId="0" build="p"/>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57350" y="829850"/>
            <a:ext cx="8934450" cy="5266150"/>
            <a:chOff x="133350" y="906050"/>
            <a:chExt cx="8934450" cy="5266150"/>
          </a:xfrm>
        </p:grpSpPr>
        <p:pic>
          <p:nvPicPr>
            <p:cNvPr id="3026946" name="Picture 2" descr="Chart. Earnings and unemployment rates by educational attai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81" y="906050"/>
              <a:ext cx="8800238" cy="4876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133350" y="5715000"/>
              <a:ext cx="8934450" cy="4572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Arial" pitchFamily="34" charset="0"/>
              </a:endParaRPr>
            </a:p>
          </p:txBody>
        </p:sp>
      </p:grpSp>
      <p:sp>
        <p:nvSpPr>
          <p:cNvPr id="6" name="Title 1"/>
          <p:cNvSpPr>
            <a:spLocks noGrp="1"/>
          </p:cNvSpPr>
          <p:nvPr>
            <p:ph type="title"/>
          </p:nvPr>
        </p:nvSpPr>
        <p:spPr>
          <a:xfrm>
            <a:off x="1695881" y="5361140"/>
            <a:ext cx="8800238" cy="1496860"/>
          </a:xfrm>
          <a:solidFill>
            <a:schemeClr val="tx1"/>
          </a:solidFill>
        </p:spPr>
        <p:txBody>
          <a:bodyPr>
            <a:normAutofit/>
          </a:bodyPr>
          <a:lstStyle/>
          <a:p>
            <a:r>
              <a:rPr lang="en-US" sz="3600" dirty="0">
                <a:solidFill>
                  <a:schemeClr val="bg1"/>
                </a:solidFill>
                <a:latin typeface="+mn-lt"/>
              </a:rPr>
              <a:t>Education Pays!</a:t>
            </a:r>
          </a:p>
        </p:txBody>
      </p:sp>
      <p:sp>
        <p:nvSpPr>
          <p:cNvPr id="10" name="Title 1">
            <a:extLst>
              <a:ext uri="{FF2B5EF4-FFF2-40B4-BE49-F238E27FC236}">
                <a16:creationId xmlns:a16="http://schemas.microsoft.com/office/drawing/2014/main" id="{A5398E5A-C62B-9E48-9DD0-12F510BDC796}"/>
              </a:ext>
            </a:extLst>
          </p:cNvPr>
          <p:cNvSpPr txBox="1">
            <a:spLocks/>
          </p:cNvSpPr>
          <p:nvPr/>
        </p:nvSpPr>
        <p:spPr>
          <a:xfrm>
            <a:off x="1657350" y="220249"/>
            <a:ext cx="8934450" cy="1320451"/>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92D050"/>
                </a:solidFill>
                <a:latin typeface="Tw Cen MT" panose="020B0602020104020603" pitchFamily="34" charset="77"/>
              </a:rPr>
              <a:t>Effect of Education on Employment and Earnings</a:t>
            </a:r>
          </a:p>
        </p:txBody>
      </p:sp>
      <p:sp>
        <p:nvSpPr>
          <p:cNvPr id="11" name="Content Placeholder 2">
            <a:extLst>
              <a:ext uri="{FF2B5EF4-FFF2-40B4-BE49-F238E27FC236}">
                <a16:creationId xmlns:a16="http://schemas.microsoft.com/office/drawing/2014/main" id="{489A08C6-E1A8-B045-A783-907DD8CC3A47}"/>
              </a:ext>
            </a:extLst>
          </p:cNvPr>
          <p:cNvSpPr txBox="1">
            <a:spLocks/>
          </p:cNvSpPr>
          <p:nvPr/>
        </p:nvSpPr>
        <p:spPr bwMode="auto">
          <a:xfrm>
            <a:off x="5512847" y="5549030"/>
            <a:ext cx="5221958" cy="11158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lgn="ctr">
              <a:buFontTx/>
              <a:buNone/>
            </a:pPr>
            <a:r>
              <a:rPr lang="en-US" sz="2000" kern="0" dirty="0">
                <a:solidFill>
                  <a:schemeClr val="bg1"/>
                </a:solidFill>
              </a:rPr>
              <a:t>Weekly earnings x 52  =  annual earnings</a:t>
            </a:r>
          </a:p>
        </p:txBody>
      </p:sp>
      <p:pic>
        <p:nvPicPr>
          <p:cNvPr id="12" name="Picture 11">
            <a:extLst>
              <a:ext uri="{FF2B5EF4-FFF2-40B4-BE49-F238E27FC236}">
                <a16:creationId xmlns:a16="http://schemas.microsoft.com/office/drawing/2014/main" id="{E468D9F4-D615-E04B-B3E9-4B13EFF4C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65887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360"/>
                                          </p:val>
                                        </p:tav>
                                        <p:tav tm="100000">
                                          <p:val>
                                            <p:fltVal val="0"/>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3"/>
          <p:cNvSpPr>
            <a:spLocks noGrp="1" noChangeArrowheads="1"/>
          </p:cNvSpPr>
          <p:nvPr>
            <p:ph type="body" sz="half" idx="1"/>
          </p:nvPr>
        </p:nvSpPr>
        <p:spPr>
          <a:xfrm>
            <a:off x="1981200" y="2057400"/>
            <a:ext cx="8305800" cy="4343400"/>
          </a:xfrm>
        </p:spPr>
        <p:txBody>
          <a:bodyPr/>
          <a:lstStyle/>
          <a:p>
            <a:r>
              <a:rPr lang="en-US" sz="3600" dirty="0">
                <a:solidFill>
                  <a:schemeClr val="bg1"/>
                </a:solidFill>
              </a:rPr>
              <a:t>To </a:t>
            </a:r>
            <a:r>
              <a:rPr lang="en-US" sz="3600" b="1" dirty="0">
                <a:solidFill>
                  <a:srgbClr val="76FAFC"/>
                </a:solidFill>
              </a:rPr>
              <a:t>Save</a:t>
            </a:r>
            <a:r>
              <a:rPr lang="en-US" sz="3600" dirty="0"/>
              <a:t>:</a:t>
            </a:r>
          </a:p>
          <a:p>
            <a:pPr algn="ctr">
              <a:buNone/>
            </a:pPr>
            <a:r>
              <a:rPr lang="en-US" sz="3600" i="1" dirty="0">
                <a:solidFill>
                  <a:schemeClr val="bg1"/>
                </a:solidFill>
              </a:rPr>
              <a:t>spend less than you receive</a:t>
            </a:r>
          </a:p>
          <a:p>
            <a:endParaRPr lang="en-US" dirty="0"/>
          </a:p>
          <a:p>
            <a:r>
              <a:rPr lang="en-US" dirty="0">
                <a:solidFill>
                  <a:schemeClr val="bg1"/>
                </a:solidFill>
              </a:rPr>
              <a:t>Two ways:</a:t>
            </a:r>
          </a:p>
          <a:p>
            <a:pPr marL="0" indent="0">
              <a:buNone/>
            </a:pPr>
            <a:endParaRPr lang="en-US" sz="1000" dirty="0">
              <a:solidFill>
                <a:schemeClr val="bg1"/>
              </a:solidFill>
            </a:endParaRPr>
          </a:p>
          <a:p>
            <a:pPr lvl="2"/>
            <a:r>
              <a:rPr lang="en-US" sz="3200" i="1" dirty="0">
                <a:solidFill>
                  <a:schemeClr val="bg1"/>
                </a:solidFill>
              </a:rPr>
              <a:t>Receive more</a:t>
            </a:r>
            <a:r>
              <a:rPr lang="en-US" sz="3600" i="1" dirty="0">
                <a:solidFill>
                  <a:schemeClr val="bg1"/>
                </a:solidFill>
              </a:rPr>
              <a:t> </a:t>
            </a:r>
            <a:endParaRPr lang="en-US" sz="1000" dirty="0"/>
          </a:p>
          <a:p>
            <a:pPr lvl="2"/>
            <a:r>
              <a:rPr lang="en-US" sz="3200" b="1" i="1" dirty="0">
                <a:solidFill>
                  <a:srgbClr val="66FFFF"/>
                </a:solidFill>
              </a:rPr>
              <a:t>Spend less</a:t>
            </a:r>
            <a:endParaRPr lang="en-US" sz="3200" b="1" dirty="0">
              <a:solidFill>
                <a:srgbClr val="66FFFF"/>
              </a:solidFill>
            </a:endParaRPr>
          </a:p>
        </p:txBody>
      </p:sp>
      <p:graphicFrame>
        <p:nvGraphicFramePr>
          <p:cNvPr id="439300" name="Object 4"/>
          <p:cNvGraphicFramePr>
            <a:graphicFrameLocks noGrp="1" noChangeAspect="1"/>
          </p:cNvGraphicFramePr>
          <p:nvPr>
            <p:ph sz="half" idx="2"/>
            <p:extLst>
              <p:ext uri="{D42A27DB-BD31-4B8C-83A1-F6EECF244321}">
                <p14:modId xmlns:p14="http://schemas.microsoft.com/office/powerpoint/2010/main" val="867726379"/>
              </p:ext>
            </p:extLst>
          </p:nvPr>
        </p:nvGraphicFramePr>
        <p:xfrm>
          <a:off x="7233782" y="3352802"/>
          <a:ext cx="3521900" cy="3788228"/>
        </p:xfrm>
        <a:graphic>
          <a:graphicData uri="http://schemas.openxmlformats.org/presentationml/2006/ole">
            <mc:AlternateContent xmlns:mc="http://schemas.openxmlformats.org/markup-compatibility/2006">
              <mc:Choice xmlns:v="urn:schemas-microsoft-com:vml" Requires="v">
                <p:oleObj spid="_x0000_s7189" name="Clip" r:id="rId4" imgW="1685880" imgH="1812960" progId="">
                  <p:embed/>
                </p:oleObj>
              </mc:Choice>
              <mc:Fallback>
                <p:oleObj name="Clip" r:id="rId4" imgW="1685880" imgH="1812960" progId="">
                  <p:embed/>
                  <p:pic>
                    <p:nvPicPr>
                      <p:cNvPr id="4393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3782" y="3352802"/>
                        <a:ext cx="3521900" cy="3788228"/>
                      </a:xfrm>
                      <a:prstGeom prst="rect">
                        <a:avLst/>
                      </a:prstGeom>
                      <a:noFill/>
                      <a:ln>
                        <a:noFill/>
                      </a:ln>
                      <a:effectLst/>
                      <a:extLst/>
                    </p:spPr>
                  </p:pic>
                </p:oleObj>
              </mc:Fallback>
            </mc:AlternateContent>
          </a:graphicData>
        </a:graphic>
      </p:graphicFrame>
      <p:sp>
        <p:nvSpPr>
          <p:cNvPr id="6" name="Rectangle 2"/>
          <p:cNvSpPr>
            <a:spLocks noGrp="1" noChangeArrowheads="1"/>
          </p:cNvSpPr>
          <p:nvPr>
            <p:ph type="title"/>
          </p:nvPr>
        </p:nvSpPr>
        <p:spPr>
          <a:xfrm>
            <a:off x="1524000" y="990600"/>
            <a:ext cx="8305800" cy="914400"/>
          </a:xfrm>
        </p:spPr>
        <p:txBody>
          <a:bodyPr/>
          <a:lstStyle/>
          <a:p>
            <a:pPr algn="ctr"/>
            <a:r>
              <a:rPr lang="en-US" b="1" dirty="0">
                <a:solidFill>
                  <a:srgbClr val="99FFCC"/>
                </a:solidFill>
              </a:rPr>
              <a:t>S:   Economics of Saving</a:t>
            </a:r>
          </a:p>
        </p:txBody>
      </p:sp>
      <p:sp>
        <p:nvSpPr>
          <p:cNvPr id="7" name="Rectangle 6"/>
          <p:cNvSpPr/>
          <p:nvPr/>
        </p:nvSpPr>
        <p:spPr>
          <a:xfrm>
            <a:off x="3657600" y="381001"/>
            <a:ext cx="4114800" cy="646331"/>
          </a:xfrm>
          <a:prstGeom prst="rect">
            <a:avLst/>
          </a:prstGeom>
          <a:ln>
            <a:solidFill>
              <a:srgbClr val="CCECFF"/>
            </a:solidFill>
          </a:ln>
        </p:spPr>
        <p:txBody>
          <a:bodyPr wrap="square">
            <a:spAutoFit/>
          </a:bodyPr>
          <a:lstStyle/>
          <a:p>
            <a:pPr algn="ctr"/>
            <a:r>
              <a:rPr lang="en-US" sz="3200" dirty="0">
                <a:solidFill>
                  <a:schemeClr val="bg1"/>
                </a:solidFill>
                <a:latin typeface="+mj-lt"/>
              </a:rPr>
              <a:t>E</a:t>
            </a:r>
            <a:r>
              <a:rPr lang="en-US" sz="3200" baseline="30000" dirty="0">
                <a:solidFill>
                  <a:schemeClr val="bg1"/>
                </a:solidFill>
                <a:latin typeface="+mj-lt"/>
              </a:rPr>
              <a:t>2</a:t>
            </a:r>
            <a:r>
              <a:rPr lang="en-US" sz="3200" b="1" baseline="30000" dirty="0">
                <a:solidFill>
                  <a:schemeClr val="bg1"/>
                </a:solidFill>
                <a:latin typeface="+mj-lt"/>
              </a:rPr>
              <a:t>  </a:t>
            </a:r>
            <a:r>
              <a:rPr lang="en-US" sz="3200" baseline="30000" dirty="0">
                <a:solidFill>
                  <a:schemeClr val="bg1"/>
                </a:solidFill>
                <a:latin typeface="+mj-lt"/>
              </a:rPr>
              <a:t> </a:t>
            </a:r>
            <a:r>
              <a:rPr lang="en-US" sz="3200" dirty="0">
                <a:solidFill>
                  <a:schemeClr val="bg1"/>
                </a:solidFill>
                <a:latin typeface="+mj-lt"/>
              </a:rPr>
              <a:t>+  </a:t>
            </a:r>
            <a:r>
              <a:rPr lang="en-US" sz="3600" b="1" dirty="0">
                <a:solidFill>
                  <a:srgbClr val="66FFFF"/>
                </a:solidFill>
                <a:latin typeface="+mj-lt"/>
              </a:rPr>
              <a:t>S</a:t>
            </a:r>
            <a:r>
              <a:rPr lang="en-US" sz="3200" dirty="0">
                <a:solidFill>
                  <a:schemeClr val="bg1"/>
                </a:solidFill>
                <a:latin typeface="+mj-lt"/>
              </a:rPr>
              <a:t>  +  I</a:t>
            </a:r>
            <a:r>
              <a:rPr lang="en-US" sz="3200" baseline="30000" dirty="0">
                <a:solidFill>
                  <a:schemeClr val="bg1"/>
                </a:solidFill>
                <a:latin typeface="+mj-lt"/>
              </a:rPr>
              <a:t>2</a:t>
            </a:r>
            <a:r>
              <a:rPr lang="en-US" sz="3200" dirty="0">
                <a:solidFill>
                  <a:schemeClr val="bg1"/>
                </a:solidFill>
                <a:latin typeface="+mj-lt"/>
              </a:rPr>
              <a:t>  =   F</a:t>
            </a:r>
            <a:r>
              <a:rPr lang="en-US" sz="3200" baseline="30000" dirty="0">
                <a:solidFill>
                  <a:schemeClr val="bg1"/>
                </a:solidFill>
                <a:latin typeface="+mj-lt"/>
              </a:rPr>
              <a:t>2</a:t>
            </a:r>
            <a:endParaRPr lang="en-US" sz="3200" dirty="0">
              <a:solidFill>
                <a:schemeClr val="bg1"/>
              </a:solidFill>
              <a:latin typeface="+mj-lt"/>
            </a:endParaRPr>
          </a:p>
        </p:txBody>
      </p:sp>
      <p:pic>
        <p:nvPicPr>
          <p:cNvPr id="8" name="Picture 7">
            <a:extLst>
              <a:ext uri="{FF2B5EF4-FFF2-40B4-BE49-F238E27FC236}">
                <a16:creationId xmlns:a16="http://schemas.microsoft.com/office/drawing/2014/main" id="{8AF5C190-08E2-0048-B689-9F6DA858B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45626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9299">
                                            <p:txEl>
                                              <p:pRg st="0" end="0"/>
                                            </p:txEl>
                                          </p:spTgt>
                                        </p:tgtEl>
                                        <p:attrNameLst>
                                          <p:attrName>style.visibility</p:attrName>
                                        </p:attrNameLst>
                                      </p:cBhvr>
                                      <p:to>
                                        <p:strVal val="visible"/>
                                      </p:to>
                                    </p:set>
                                    <p:animEffect transition="in" filter="wipe(down)">
                                      <p:cBhvr>
                                        <p:cTn id="7" dur="500"/>
                                        <p:tgtEl>
                                          <p:spTgt spid="439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9299">
                                            <p:txEl>
                                              <p:pRg st="1" end="1"/>
                                            </p:txEl>
                                          </p:spTgt>
                                        </p:tgtEl>
                                        <p:attrNameLst>
                                          <p:attrName>style.visibility</p:attrName>
                                        </p:attrNameLst>
                                      </p:cBhvr>
                                      <p:to>
                                        <p:strVal val="visible"/>
                                      </p:to>
                                    </p:set>
                                    <p:animEffect transition="in" filter="wipe(down)">
                                      <p:cBhvr>
                                        <p:cTn id="12" dur="500"/>
                                        <p:tgtEl>
                                          <p:spTgt spid="439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9299">
                                            <p:txEl>
                                              <p:pRg st="3" end="3"/>
                                            </p:txEl>
                                          </p:spTgt>
                                        </p:tgtEl>
                                        <p:attrNameLst>
                                          <p:attrName>style.visibility</p:attrName>
                                        </p:attrNameLst>
                                      </p:cBhvr>
                                      <p:to>
                                        <p:strVal val="visible"/>
                                      </p:to>
                                    </p:set>
                                    <p:animEffect transition="in" filter="wipe(down)">
                                      <p:cBhvr>
                                        <p:cTn id="17" dur="500"/>
                                        <p:tgtEl>
                                          <p:spTgt spid="439299">
                                            <p:txEl>
                                              <p:pRg st="3" end="3"/>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439300"/>
                                        </p:tgtEl>
                                        <p:attrNameLst>
                                          <p:attrName>style.visibility</p:attrName>
                                        </p:attrNameLst>
                                      </p:cBhvr>
                                      <p:to>
                                        <p:strVal val="visible"/>
                                      </p:to>
                                    </p:set>
                                    <p:animEffect transition="in" filter="checkerboard(across)">
                                      <p:cBhvr>
                                        <p:cTn id="20" dur="500"/>
                                        <p:tgtEl>
                                          <p:spTgt spid="439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2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696200" cy="914400"/>
          </a:xfrm>
        </p:spPr>
        <p:txBody>
          <a:bodyPr/>
          <a:lstStyle/>
          <a:p>
            <a:r>
              <a:rPr lang="en-US" dirty="0">
                <a:solidFill>
                  <a:srgbClr val="92D050"/>
                </a:solidFill>
                <a:latin typeface="Tw Cen MT" panose="020B0602020104020603" pitchFamily="34" charset="77"/>
              </a:rPr>
              <a:t>What Is Saving?</a:t>
            </a:r>
          </a:p>
        </p:txBody>
      </p:sp>
      <p:sp>
        <p:nvSpPr>
          <p:cNvPr id="4" name="Rectangle 3"/>
          <p:cNvSpPr txBox="1">
            <a:spLocks noChangeArrowheads="1"/>
          </p:cNvSpPr>
          <p:nvPr/>
        </p:nvSpPr>
        <p:spPr bwMode="auto">
          <a:xfrm>
            <a:off x="1828800" y="1447800"/>
            <a:ext cx="86106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FontTx/>
              <a:buChar char="•"/>
              <a:defRPr/>
            </a:pPr>
            <a:r>
              <a:rPr lang="en-US" sz="2800" kern="0" dirty="0">
                <a:solidFill>
                  <a:schemeClr val="bg1"/>
                </a:solidFill>
              </a:rPr>
              <a:t>We do 3 things with our income:</a:t>
            </a:r>
          </a:p>
          <a:p>
            <a:pPr marL="742950" lvl="1" indent="-285750" eaLnBrk="0" fontAlgn="base" hangingPunct="0">
              <a:spcBef>
                <a:spcPct val="20000"/>
              </a:spcBef>
              <a:spcAft>
                <a:spcPct val="0"/>
              </a:spcAft>
              <a:buFontTx/>
              <a:buChar char="–"/>
              <a:defRPr/>
            </a:pPr>
            <a:r>
              <a:rPr lang="en-US" sz="2800" kern="0" dirty="0">
                <a:solidFill>
                  <a:srgbClr val="FF99FF"/>
                </a:solidFill>
              </a:rPr>
              <a:t>Pay taxes</a:t>
            </a:r>
          </a:p>
          <a:p>
            <a:pPr marL="742950" lvl="1" indent="-285750" eaLnBrk="0" fontAlgn="base" hangingPunct="0">
              <a:spcBef>
                <a:spcPct val="20000"/>
              </a:spcBef>
              <a:spcAft>
                <a:spcPct val="0"/>
              </a:spcAft>
              <a:buFontTx/>
              <a:buChar char="–"/>
              <a:defRPr/>
            </a:pPr>
            <a:r>
              <a:rPr lang="en-US" sz="2800" kern="0" dirty="0">
                <a:solidFill>
                  <a:srgbClr val="99FFCC"/>
                </a:solidFill>
              </a:rPr>
              <a:t>Spend</a:t>
            </a:r>
          </a:p>
          <a:p>
            <a:pPr marL="742950" lvl="1" indent="-285750" eaLnBrk="0" fontAlgn="base" hangingPunct="0">
              <a:spcBef>
                <a:spcPct val="20000"/>
              </a:spcBef>
              <a:spcAft>
                <a:spcPct val="0"/>
              </a:spcAft>
              <a:buFontTx/>
              <a:buChar char="–"/>
              <a:defRPr/>
            </a:pPr>
            <a:r>
              <a:rPr lang="en-US" sz="2800" kern="0" dirty="0">
                <a:solidFill>
                  <a:srgbClr val="66CCFF"/>
                </a:solidFill>
              </a:rPr>
              <a:t>Save</a:t>
            </a:r>
          </a:p>
          <a:p>
            <a:pPr marL="742950" lvl="1" indent="-285750" eaLnBrk="0" fontAlgn="base" hangingPunct="0">
              <a:spcBef>
                <a:spcPct val="20000"/>
              </a:spcBef>
              <a:spcAft>
                <a:spcPct val="0"/>
              </a:spcAft>
              <a:buFontTx/>
              <a:buChar char="–"/>
              <a:defRPr/>
            </a:pPr>
            <a:endParaRPr lang="en-US" sz="2400" kern="0" dirty="0"/>
          </a:p>
          <a:p>
            <a:pPr marL="285750" indent="-285750">
              <a:spcBef>
                <a:spcPct val="20000"/>
              </a:spcBef>
              <a:buFontTx/>
              <a:buChar char="–"/>
            </a:pPr>
            <a:r>
              <a:rPr lang="en-US" sz="2800" kern="0" dirty="0">
                <a:solidFill>
                  <a:schemeClr val="bg1"/>
                </a:solidFill>
              </a:rPr>
              <a:t>Economists define “saving” as:</a:t>
            </a:r>
          </a:p>
          <a:p>
            <a:pPr marL="342900" indent="-342900" eaLnBrk="0" fontAlgn="base" hangingPunct="0">
              <a:spcBef>
                <a:spcPct val="20000"/>
              </a:spcBef>
              <a:spcAft>
                <a:spcPct val="0"/>
              </a:spcAft>
              <a:buFontTx/>
              <a:buChar char="•"/>
              <a:defRPr/>
            </a:pPr>
            <a:endParaRPr lang="en-US" sz="800" kern="0" dirty="0"/>
          </a:p>
          <a:p>
            <a:pPr lvl="1" eaLnBrk="0" fontAlgn="base" hangingPunct="0">
              <a:spcBef>
                <a:spcPct val="20000"/>
              </a:spcBef>
              <a:spcAft>
                <a:spcPct val="0"/>
              </a:spcAft>
              <a:defRPr/>
            </a:pPr>
            <a:r>
              <a:rPr lang="en-US" sz="2800" kern="0" dirty="0">
                <a:solidFill>
                  <a:srgbClr val="00B0F0"/>
                </a:solidFill>
              </a:rPr>
              <a:t>Saving</a:t>
            </a:r>
            <a:r>
              <a:rPr lang="en-US" sz="2800" kern="0" dirty="0">
                <a:solidFill>
                  <a:schemeClr val="bg1"/>
                </a:solidFill>
              </a:rPr>
              <a:t>   =  [Income  – </a:t>
            </a:r>
            <a:r>
              <a:rPr lang="en-US" sz="2800" kern="0" dirty="0">
                <a:solidFill>
                  <a:srgbClr val="FF99FF"/>
                </a:solidFill>
              </a:rPr>
              <a:t>taxes</a:t>
            </a:r>
            <a:r>
              <a:rPr lang="en-US" sz="2800" kern="0" dirty="0">
                <a:solidFill>
                  <a:schemeClr val="bg1"/>
                </a:solidFill>
              </a:rPr>
              <a:t>]   –   </a:t>
            </a:r>
            <a:r>
              <a:rPr lang="en-US" sz="2800" kern="0" dirty="0">
                <a:solidFill>
                  <a:srgbClr val="66FFCC"/>
                </a:solidFill>
              </a:rPr>
              <a:t>spending </a:t>
            </a:r>
          </a:p>
          <a:p>
            <a:pPr marL="742950" lvl="1" indent="-285750" eaLnBrk="0" fontAlgn="base" hangingPunct="0">
              <a:spcBef>
                <a:spcPct val="20000"/>
              </a:spcBef>
              <a:spcAft>
                <a:spcPct val="0"/>
              </a:spcAft>
              <a:buFontTx/>
              <a:buChar char="–"/>
              <a:defRPr/>
            </a:pPr>
            <a:endParaRPr lang="en-US" sz="2400" kern="0" dirty="0"/>
          </a:p>
          <a:p>
            <a:pPr marL="742950" lvl="1" indent="-285750" eaLnBrk="0" fontAlgn="base" hangingPunct="0">
              <a:spcAft>
                <a:spcPct val="0"/>
              </a:spcAft>
              <a:buFontTx/>
              <a:buChar char="–"/>
              <a:defRPr/>
            </a:pPr>
            <a:r>
              <a:rPr lang="en-US" sz="2800" kern="0" dirty="0">
                <a:solidFill>
                  <a:schemeClr val="bg1"/>
                </a:solidFill>
              </a:rPr>
              <a:t>Thus, </a:t>
            </a:r>
          </a:p>
          <a:p>
            <a:pPr marL="742950" lvl="1" indent="-285750" eaLnBrk="0" fontAlgn="base" hangingPunct="0">
              <a:spcAft>
                <a:spcPct val="0"/>
              </a:spcAft>
              <a:buFontTx/>
              <a:buChar char="–"/>
              <a:defRPr/>
            </a:pPr>
            <a:endParaRPr lang="en-US" sz="800" kern="0" dirty="0"/>
          </a:p>
          <a:p>
            <a:pPr marL="1200150" lvl="2" indent="-285750">
              <a:buFontTx/>
              <a:buChar char="–"/>
              <a:defRPr/>
            </a:pPr>
            <a:r>
              <a:rPr lang="en-US" sz="2800" kern="0" dirty="0">
                <a:solidFill>
                  <a:schemeClr val="bg1"/>
                </a:solidFill>
              </a:rPr>
              <a:t>S</a:t>
            </a:r>
            <a:r>
              <a:rPr lang="en-US" sz="2800" kern="0" dirty="0" err="1">
                <a:solidFill>
                  <a:schemeClr val="bg1"/>
                </a:solidFill>
              </a:rPr>
              <a:t>aving</a:t>
            </a:r>
            <a:r>
              <a:rPr lang="en-US" sz="2800" kern="0" dirty="0">
                <a:solidFill>
                  <a:schemeClr val="bg1"/>
                </a:solidFill>
              </a:rPr>
              <a:t>   =   after tax income that is NOT spent</a:t>
            </a:r>
          </a:p>
          <a:p>
            <a:pPr marL="342900" indent="-342900" eaLnBrk="0" fontAlgn="base" hangingPunct="0">
              <a:spcBef>
                <a:spcPct val="20000"/>
              </a:spcBef>
              <a:spcAft>
                <a:spcPct val="0"/>
              </a:spcAft>
              <a:buFontTx/>
              <a:buChar char="•"/>
              <a:defRPr/>
            </a:pPr>
            <a:endParaRPr lang="en-US" sz="2800" kern="0" dirty="0"/>
          </a:p>
          <a:p>
            <a:pPr marL="342900" indent="-342900" eaLnBrk="0" fontAlgn="base" hangingPunct="0">
              <a:spcBef>
                <a:spcPct val="20000"/>
              </a:spcBef>
              <a:spcAft>
                <a:spcPct val="0"/>
              </a:spcAft>
              <a:buFontTx/>
              <a:buChar char="•"/>
              <a:defRPr/>
            </a:pPr>
            <a:endParaRPr lang="en-US" sz="2800" kern="0" dirty="0"/>
          </a:p>
        </p:txBody>
      </p:sp>
      <p:sp>
        <p:nvSpPr>
          <p:cNvPr id="5" name="TextBox 4"/>
          <p:cNvSpPr txBox="1"/>
          <p:nvPr/>
        </p:nvSpPr>
        <p:spPr>
          <a:xfrm>
            <a:off x="4114800" y="1981200"/>
            <a:ext cx="6324600" cy="523220"/>
          </a:xfrm>
          <a:prstGeom prst="rect">
            <a:avLst/>
          </a:prstGeom>
          <a:noFill/>
        </p:spPr>
        <p:txBody>
          <a:bodyPr wrap="square" rtlCol="0">
            <a:spAutoFit/>
          </a:bodyPr>
          <a:lstStyle/>
          <a:p>
            <a:r>
              <a:rPr lang="en-US" sz="2800" dirty="0">
                <a:solidFill>
                  <a:srgbClr val="FF99FF"/>
                </a:solidFill>
                <a:latin typeface="+mj-lt"/>
                <a:sym typeface="Symbol"/>
              </a:rPr>
              <a:t>  </a:t>
            </a:r>
            <a:r>
              <a:rPr lang="en-US" sz="2800" dirty="0">
                <a:solidFill>
                  <a:srgbClr val="FF99FF"/>
                </a:solidFill>
                <a:latin typeface="+mj-lt"/>
              </a:rPr>
              <a:t>Purchase goods &amp; services from gov’t </a:t>
            </a:r>
          </a:p>
        </p:txBody>
      </p:sp>
      <p:sp>
        <p:nvSpPr>
          <p:cNvPr id="6" name="TextBox 5"/>
          <p:cNvSpPr txBox="1"/>
          <p:nvPr/>
        </p:nvSpPr>
        <p:spPr>
          <a:xfrm>
            <a:off x="4114800" y="2514600"/>
            <a:ext cx="5562600" cy="523220"/>
          </a:xfrm>
          <a:prstGeom prst="rect">
            <a:avLst/>
          </a:prstGeom>
          <a:noFill/>
        </p:spPr>
        <p:txBody>
          <a:bodyPr wrap="square" rtlCol="0">
            <a:spAutoFit/>
          </a:bodyPr>
          <a:lstStyle/>
          <a:p>
            <a:r>
              <a:rPr lang="en-US" sz="2800" dirty="0">
                <a:solidFill>
                  <a:srgbClr val="99FFCC"/>
                </a:solidFill>
                <a:latin typeface="+mj-lt"/>
                <a:sym typeface="Symbol"/>
              </a:rPr>
              <a:t>  </a:t>
            </a:r>
            <a:r>
              <a:rPr lang="en-US" sz="2800" dirty="0">
                <a:solidFill>
                  <a:srgbClr val="99FFCC"/>
                </a:solidFill>
                <a:latin typeface="+mj-lt"/>
              </a:rPr>
              <a:t>Purchase goods &amp; services today</a:t>
            </a:r>
          </a:p>
        </p:txBody>
      </p:sp>
      <p:sp>
        <p:nvSpPr>
          <p:cNvPr id="7" name="TextBox 6"/>
          <p:cNvSpPr txBox="1"/>
          <p:nvPr/>
        </p:nvSpPr>
        <p:spPr>
          <a:xfrm>
            <a:off x="4114800" y="3048000"/>
            <a:ext cx="6248400" cy="523220"/>
          </a:xfrm>
          <a:prstGeom prst="rect">
            <a:avLst/>
          </a:prstGeom>
          <a:noFill/>
        </p:spPr>
        <p:txBody>
          <a:bodyPr wrap="square" rtlCol="0">
            <a:spAutoFit/>
          </a:bodyPr>
          <a:lstStyle/>
          <a:p>
            <a:r>
              <a:rPr lang="en-US" sz="2800" dirty="0">
                <a:solidFill>
                  <a:srgbClr val="66CCFF"/>
                </a:solidFill>
                <a:latin typeface="+mj-lt"/>
                <a:sym typeface="Symbol"/>
              </a:rPr>
              <a:t>  </a:t>
            </a:r>
            <a:r>
              <a:rPr lang="en-US" sz="2800" dirty="0">
                <a:solidFill>
                  <a:srgbClr val="66CCFF"/>
                </a:solidFill>
                <a:latin typeface="+mj-lt"/>
              </a:rPr>
              <a:t>Purchase goods &amp; services in future</a:t>
            </a:r>
          </a:p>
        </p:txBody>
      </p:sp>
      <p:pic>
        <p:nvPicPr>
          <p:cNvPr id="8" name="Picture 7">
            <a:extLst>
              <a:ext uri="{FF2B5EF4-FFF2-40B4-BE49-F238E27FC236}">
                <a16:creationId xmlns:a16="http://schemas.microsoft.com/office/drawing/2014/main" id="{6C01FB45-254E-514A-BA21-1E9ADE58F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3117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down)">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wipe(down)">
                                      <p:cBhvr>
                                        <p:cTn id="36" dur="500"/>
                                        <p:tgtEl>
                                          <p:spTgt spid="4">
                                            <p:txEl>
                                              <p:pRg st="5" end="5"/>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wipe(down)">
                                      <p:cBhvr>
                                        <p:cTn id="39" dur="500"/>
                                        <p:tgtEl>
                                          <p:spTgt spid="4">
                                            <p:txEl>
                                              <p:pRg st="7" end="7"/>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wipe(down)">
                                      <p:cBhvr>
                                        <p:cTn id="42" dur="500"/>
                                        <p:tgtEl>
                                          <p:spTgt spid="4">
                                            <p:txEl>
                                              <p:pRg st="9" end="9"/>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
                                            <p:txEl>
                                              <p:pRg st="11" end="11"/>
                                            </p:txEl>
                                          </p:spTgt>
                                        </p:tgtEl>
                                        <p:attrNameLst>
                                          <p:attrName>style.visibility</p:attrName>
                                        </p:attrNameLst>
                                      </p:cBhvr>
                                      <p:to>
                                        <p:strVal val="visible"/>
                                      </p:to>
                                    </p:set>
                                    <p:animEffect transition="in" filter="wipe(down)">
                                      <p:cBhvr>
                                        <p:cTn id="45"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a:xfrm>
            <a:off x="1981200" y="381000"/>
            <a:ext cx="7772400" cy="1143000"/>
          </a:xfrm>
        </p:spPr>
        <p:txBody>
          <a:bodyPr/>
          <a:lstStyle/>
          <a:p>
            <a:pPr algn="ctr"/>
            <a:br>
              <a:rPr lang="en-US" sz="1000" dirty="0">
                <a:solidFill>
                  <a:srgbClr val="92D050"/>
                </a:solidFill>
                <a:latin typeface="Tw Cen MT" panose="020B0602020104020603" pitchFamily="34" charset="77"/>
              </a:rPr>
            </a:br>
            <a:r>
              <a:rPr lang="en-US" sz="1000" dirty="0">
                <a:solidFill>
                  <a:srgbClr val="92D050"/>
                </a:solidFill>
                <a:latin typeface="Tw Cen MT" panose="020B0602020104020603" pitchFamily="34" charset="77"/>
              </a:rPr>
              <a:t> </a:t>
            </a:r>
            <a:br>
              <a:rPr lang="en-US" sz="1000" dirty="0">
                <a:solidFill>
                  <a:srgbClr val="92D050"/>
                </a:solidFill>
                <a:latin typeface="Tw Cen MT" panose="020B0602020104020603" pitchFamily="34" charset="77"/>
              </a:rPr>
            </a:br>
            <a:r>
              <a:rPr lang="en-US" dirty="0">
                <a:solidFill>
                  <a:srgbClr val="92D050"/>
                </a:solidFill>
                <a:latin typeface="Tw Cen MT" panose="020B0602020104020603" pitchFamily="34" charset="77"/>
              </a:rPr>
              <a:t>Why Do People </a:t>
            </a:r>
            <a:r>
              <a:rPr lang="en-US" b="1" dirty="0">
                <a:solidFill>
                  <a:srgbClr val="92D050"/>
                </a:solidFill>
                <a:latin typeface="Tw Cen MT" panose="020B0602020104020603" pitchFamily="34" charset="77"/>
              </a:rPr>
              <a:t>Save</a:t>
            </a:r>
            <a:r>
              <a:rPr lang="en-US" dirty="0">
                <a:solidFill>
                  <a:srgbClr val="92D050"/>
                </a:solidFill>
                <a:latin typeface="Tw Cen MT" panose="020B0602020104020603" pitchFamily="34" charset="77"/>
              </a:rPr>
              <a:t>?</a:t>
            </a:r>
          </a:p>
        </p:txBody>
      </p:sp>
      <p:sp>
        <p:nvSpPr>
          <p:cNvPr id="545795" name="Rectangle 3"/>
          <p:cNvSpPr>
            <a:spLocks noGrp="1" noChangeArrowheads="1"/>
          </p:cNvSpPr>
          <p:nvPr>
            <p:ph type="body" idx="1"/>
          </p:nvPr>
        </p:nvSpPr>
        <p:spPr>
          <a:xfrm>
            <a:off x="2218151" y="2438400"/>
            <a:ext cx="6248400" cy="2057400"/>
          </a:xfrm>
        </p:spPr>
        <p:txBody>
          <a:bodyPr>
            <a:normAutofit lnSpcReduction="10000"/>
          </a:bodyPr>
          <a:lstStyle/>
          <a:p>
            <a:r>
              <a:rPr lang="en-US" b="1" dirty="0">
                <a:solidFill>
                  <a:schemeClr val="bg1"/>
                </a:solidFill>
              </a:rPr>
              <a:t>To provide for future wants</a:t>
            </a:r>
          </a:p>
          <a:p>
            <a:endParaRPr lang="en-US" sz="800" b="1" dirty="0"/>
          </a:p>
          <a:p>
            <a:pPr lvl="1"/>
            <a:r>
              <a:rPr lang="en-US" b="1" dirty="0">
                <a:solidFill>
                  <a:schemeClr val="bg1"/>
                </a:solidFill>
              </a:rPr>
              <a:t>Intermediate &amp; long-term goals</a:t>
            </a:r>
          </a:p>
          <a:p>
            <a:endParaRPr lang="en-US" sz="3600" b="1" dirty="0"/>
          </a:p>
          <a:p>
            <a:r>
              <a:rPr lang="en-US" b="1" dirty="0">
                <a:solidFill>
                  <a:schemeClr val="bg1"/>
                </a:solidFill>
              </a:rPr>
              <a:t>This is the BENEFIT of saving</a:t>
            </a:r>
          </a:p>
        </p:txBody>
      </p:sp>
      <p:sp>
        <p:nvSpPr>
          <p:cNvPr id="2" name="TextBox 1">
            <a:extLst>
              <a:ext uri="{FF2B5EF4-FFF2-40B4-BE49-F238E27FC236}">
                <a16:creationId xmlns:a16="http://schemas.microsoft.com/office/drawing/2014/main" id="{6367A399-3806-7A4E-B7D5-8D80CE555C61}"/>
              </a:ext>
            </a:extLst>
          </p:cNvPr>
          <p:cNvSpPr txBox="1"/>
          <p:nvPr/>
        </p:nvSpPr>
        <p:spPr>
          <a:xfrm>
            <a:off x="7956115" y="2559159"/>
            <a:ext cx="3594970" cy="1815882"/>
          </a:xfrm>
          <a:prstGeom prst="rect">
            <a:avLst/>
          </a:prstGeom>
          <a:noFill/>
          <a:ln>
            <a:solidFill>
              <a:schemeClr val="bg1"/>
            </a:solidFill>
          </a:ln>
        </p:spPr>
        <p:txBody>
          <a:bodyPr wrap="square" rtlCol="0">
            <a:spAutoFit/>
          </a:bodyPr>
          <a:lstStyle/>
          <a:p>
            <a:pPr algn="ctr"/>
            <a:r>
              <a:rPr lang="en-US" sz="2800" dirty="0">
                <a:solidFill>
                  <a:schemeClr val="bg1"/>
                </a:solidFill>
              </a:rPr>
              <a:t>“Don’t sacrifice what you want most, for what you think you want right now”</a:t>
            </a:r>
          </a:p>
        </p:txBody>
      </p:sp>
      <p:pic>
        <p:nvPicPr>
          <p:cNvPr id="5" name="Picture 4">
            <a:extLst>
              <a:ext uri="{FF2B5EF4-FFF2-40B4-BE49-F238E27FC236}">
                <a16:creationId xmlns:a16="http://schemas.microsoft.com/office/drawing/2014/main" id="{3E00DD5B-4B55-F949-9A99-11A2F8044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56732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5795">
                                            <p:txEl>
                                              <p:pRg st="0" end="0"/>
                                            </p:txEl>
                                          </p:spTgt>
                                        </p:tgtEl>
                                        <p:attrNameLst>
                                          <p:attrName>style.visibility</p:attrName>
                                        </p:attrNameLst>
                                      </p:cBhvr>
                                      <p:to>
                                        <p:strVal val="visible"/>
                                      </p:to>
                                    </p:set>
                                    <p:animEffect transition="in" filter="wipe(down)">
                                      <p:cBhvr>
                                        <p:cTn id="7" dur="500"/>
                                        <p:tgtEl>
                                          <p:spTgt spid="54579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5795">
                                            <p:txEl>
                                              <p:pRg st="2" end="2"/>
                                            </p:txEl>
                                          </p:spTgt>
                                        </p:tgtEl>
                                        <p:attrNameLst>
                                          <p:attrName>style.visibility</p:attrName>
                                        </p:attrNameLst>
                                      </p:cBhvr>
                                      <p:to>
                                        <p:strVal val="visible"/>
                                      </p:to>
                                    </p:set>
                                    <p:animEffect transition="in" filter="wipe(down)">
                                      <p:cBhvr>
                                        <p:cTn id="10" dur="500"/>
                                        <p:tgtEl>
                                          <p:spTgt spid="54579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45795">
                                            <p:txEl>
                                              <p:pRg st="4" end="4"/>
                                            </p:txEl>
                                          </p:spTgt>
                                        </p:tgtEl>
                                        <p:attrNameLst>
                                          <p:attrName>style.visibility</p:attrName>
                                        </p:attrNameLst>
                                      </p:cBhvr>
                                      <p:to>
                                        <p:strVal val="visible"/>
                                      </p:to>
                                    </p:set>
                                    <p:animEffect transition="in" filter="wipe(down)">
                                      <p:cBhvr>
                                        <p:cTn id="15" dur="500"/>
                                        <p:tgtEl>
                                          <p:spTgt spid="54579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5" grpId="0" build="p"/>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dirty="0">
                <a:solidFill>
                  <a:srgbClr val="92D050"/>
                </a:solidFill>
                <a:latin typeface="Tw Cen MT" panose="020B0602020104020603" pitchFamily="34" charset="77"/>
              </a:rPr>
              <a:t>What Is </a:t>
            </a:r>
            <a:r>
              <a:rPr lang="en-US" i="1" dirty="0">
                <a:solidFill>
                  <a:srgbClr val="92D050"/>
                </a:solidFill>
                <a:latin typeface="Tw Cen MT" panose="020B0602020104020603" pitchFamily="34" charset="77"/>
              </a:rPr>
              <a:t>Wealth</a:t>
            </a:r>
            <a:r>
              <a:rPr lang="en-US" dirty="0">
                <a:solidFill>
                  <a:srgbClr val="92D050"/>
                </a:solidFill>
                <a:latin typeface="Tw Cen MT" panose="020B0602020104020603" pitchFamily="34" charset="77"/>
              </a:rPr>
              <a:t>?</a:t>
            </a:r>
            <a:endParaRPr lang="en-US" dirty="0">
              <a:solidFill>
                <a:srgbClr val="92D050"/>
              </a:solidFill>
            </a:endParaRPr>
          </a:p>
        </p:txBody>
      </p:sp>
      <p:sp>
        <p:nvSpPr>
          <p:cNvPr id="413701" name="Text Box 5"/>
          <p:cNvSpPr txBox="1">
            <a:spLocks noChangeArrowheads="1"/>
          </p:cNvSpPr>
          <p:nvPr/>
        </p:nvSpPr>
        <p:spPr bwMode="auto">
          <a:xfrm>
            <a:off x="1942578" y="1771335"/>
            <a:ext cx="4876800" cy="461665"/>
          </a:xfrm>
          <a:prstGeom prst="rect">
            <a:avLst/>
          </a:prstGeom>
          <a:noFill/>
          <a:ln w="9525">
            <a:noFill/>
            <a:miter lim="800000"/>
            <a:headEnd/>
            <a:tailEnd/>
          </a:ln>
          <a:effectLst/>
        </p:spPr>
        <p:txBody>
          <a:bodyPr wrap="square">
            <a:spAutoFit/>
          </a:bodyPr>
          <a:lstStyle/>
          <a:p>
            <a:pPr lvl="1" eaLnBrk="1" hangingPunct="1"/>
            <a:r>
              <a:rPr lang="en-US" sz="2400" b="1" dirty="0">
                <a:solidFill>
                  <a:schemeClr val="bg1"/>
                </a:solidFill>
              </a:rPr>
              <a:t>Wealth  =  (What you</a:t>
            </a:r>
            <a:r>
              <a:rPr lang="en-US" sz="2400" b="1" dirty="0"/>
              <a:t> </a:t>
            </a:r>
            <a:r>
              <a:rPr lang="en-US" sz="2400" b="1" i="1" dirty="0">
                <a:solidFill>
                  <a:srgbClr val="66FF99"/>
                </a:solidFill>
              </a:rPr>
              <a:t>own</a:t>
            </a:r>
            <a:r>
              <a:rPr lang="en-US" sz="2400" b="1" dirty="0">
                <a:solidFill>
                  <a:schemeClr val="bg1"/>
                </a:solidFill>
              </a:rPr>
              <a:t>)</a:t>
            </a:r>
          </a:p>
        </p:txBody>
      </p:sp>
      <p:grpSp>
        <p:nvGrpSpPr>
          <p:cNvPr id="413702" name="Group 6"/>
          <p:cNvGrpSpPr>
            <a:grpSpLocks/>
          </p:cNvGrpSpPr>
          <p:nvPr/>
        </p:nvGrpSpPr>
        <p:grpSpPr bwMode="auto">
          <a:xfrm>
            <a:off x="3735947" y="2180484"/>
            <a:ext cx="2209745" cy="936941"/>
            <a:chOff x="1830" y="3261"/>
            <a:chExt cx="1091" cy="638"/>
          </a:xfrm>
        </p:grpSpPr>
        <p:sp>
          <p:nvSpPr>
            <p:cNvPr id="413703" name="AutoShape 7"/>
            <p:cNvSpPr>
              <a:spLocks/>
            </p:cNvSpPr>
            <p:nvPr/>
          </p:nvSpPr>
          <p:spPr bwMode="auto">
            <a:xfrm rot="16200000">
              <a:off x="2206" y="2885"/>
              <a:ext cx="340" cy="1091"/>
            </a:xfrm>
            <a:prstGeom prst="leftBrace">
              <a:avLst>
                <a:gd name="adj1" fmla="val 40278"/>
                <a:gd name="adj2" fmla="val 50000"/>
              </a:avLst>
            </a:prstGeom>
            <a:noFill/>
            <a:ln w="38100">
              <a:solidFill>
                <a:srgbClr val="99FF99"/>
              </a:solidFill>
              <a:round/>
              <a:headEnd/>
              <a:tailEnd/>
            </a:ln>
            <a:effectLst/>
          </p:spPr>
          <p:txBody>
            <a:bodyPr vert="eaVert" wrap="none" anchor="ctr"/>
            <a:lstStyle/>
            <a:p>
              <a:pPr algn="ctr"/>
              <a:endParaRPr lang="en-US">
                <a:solidFill>
                  <a:srgbClr val="99FF99"/>
                </a:solidFill>
              </a:endParaRPr>
            </a:p>
          </p:txBody>
        </p:sp>
        <p:sp>
          <p:nvSpPr>
            <p:cNvPr id="413704" name="Text Box 8"/>
            <p:cNvSpPr txBox="1">
              <a:spLocks noChangeArrowheads="1"/>
            </p:cNvSpPr>
            <p:nvPr/>
          </p:nvSpPr>
          <p:spPr bwMode="auto">
            <a:xfrm>
              <a:off x="1968" y="3648"/>
              <a:ext cx="816" cy="251"/>
            </a:xfrm>
            <a:prstGeom prst="rect">
              <a:avLst/>
            </a:prstGeom>
            <a:noFill/>
            <a:ln w="9525">
              <a:solidFill>
                <a:srgbClr val="99FF99"/>
              </a:solidFill>
              <a:miter lim="800000"/>
              <a:headEnd/>
              <a:tailEnd/>
            </a:ln>
            <a:effectLst/>
          </p:spPr>
          <p:txBody>
            <a:bodyPr>
              <a:spAutoFit/>
            </a:bodyPr>
            <a:lstStyle/>
            <a:p>
              <a:pPr algn="ctr">
                <a:spcBef>
                  <a:spcPct val="50000"/>
                </a:spcBef>
              </a:pPr>
              <a:r>
                <a:rPr lang="en-US" b="1" dirty="0">
                  <a:solidFill>
                    <a:srgbClr val="99FF99"/>
                  </a:solidFill>
                </a:rPr>
                <a:t> “Assets”</a:t>
              </a:r>
            </a:p>
          </p:txBody>
        </p:sp>
      </p:grpSp>
      <p:grpSp>
        <p:nvGrpSpPr>
          <p:cNvPr id="413705" name="Group 9"/>
          <p:cNvGrpSpPr>
            <a:grpSpLocks/>
          </p:cNvGrpSpPr>
          <p:nvPr/>
        </p:nvGrpSpPr>
        <p:grpSpPr bwMode="auto">
          <a:xfrm>
            <a:off x="6884350" y="2196080"/>
            <a:ext cx="2170167" cy="943373"/>
            <a:chOff x="3826" y="3198"/>
            <a:chExt cx="1166" cy="710"/>
          </a:xfrm>
        </p:grpSpPr>
        <p:sp>
          <p:nvSpPr>
            <p:cNvPr id="413706" name="Text Box 10"/>
            <p:cNvSpPr txBox="1">
              <a:spLocks noChangeArrowheads="1"/>
            </p:cNvSpPr>
            <p:nvPr/>
          </p:nvSpPr>
          <p:spPr bwMode="auto">
            <a:xfrm>
              <a:off x="3894" y="3630"/>
              <a:ext cx="1056" cy="278"/>
            </a:xfrm>
            <a:prstGeom prst="rect">
              <a:avLst/>
            </a:prstGeom>
            <a:noFill/>
            <a:ln w="9525">
              <a:solidFill>
                <a:srgbClr val="99CCFF"/>
              </a:solidFill>
              <a:miter lim="800000"/>
              <a:headEnd/>
              <a:tailEnd/>
            </a:ln>
            <a:effectLst/>
          </p:spPr>
          <p:txBody>
            <a:bodyPr>
              <a:spAutoFit/>
            </a:bodyPr>
            <a:lstStyle/>
            <a:p>
              <a:pPr algn="ctr">
                <a:spcBef>
                  <a:spcPct val="50000"/>
                </a:spcBef>
              </a:pPr>
              <a:r>
                <a:rPr lang="en-US" b="1" dirty="0">
                  <a:solidFill>
                    <a:srgbClr val="99CCFF"/>
                  </a:solidFill>
                </a:rPr>
                <a:t>“Liabilities”</a:t>
              </a:r>
            </a:p>
          </p:txBody>
        </p:sp>
        <p:sp>
          <p:nvSpPr>
            <p:cNvPr id="413707" name="AutoShape 11"/>
            <p:cNvSpPr>
              <a:spLocks/>
            </p:cNvSpPr>
            <p:nvPr/>
          </p:nvSpPr>
          <p:spPr bwMode="auto">
            <a:xfrm rot="16200000">
              <a:off x="4227" y="2797"/>
              <a:ext cx="364" cy="1166"/>
            </a:xfrm>
            <a:prstGeom prst="leftBrace">
              <a:avLst>
                <a:gd name="adj1" fmla="val 40278"/>
                <a:gd name="adj2" fmla="val 50000"/>
              </a:avLst>
            </a:prstGeom>
            <a:noFill/>
            <a:ln w="38100">
              <a:solidFill>
                <a:srgbClr val="99CCFF"/>
              </a:solidFill>
              <a:round/>
              <a:headEnd/>
              <a:tailEnd/>
            </a:ln>
            <a:effectLst/>
          </p:spPr>
          <p:txBody>
            <a:bodyPr vert="eaVert" wrap="none" anchor="ctr"/>
            <a:lstStyle/>
            <a:p>
              <a:pPr algn="ctr"/>
              <a:endParaRPr lang="en-US" dirty="0">
                <a:solidFill>
                  <a:srgbClr val="99CCFF"/>
                </a:solidFill>
              </a:endParaRPr>
            </a:p>
          </p:txBody>
        </p:sp>
      </p:grpSp>
      <p:sp>
        <p:nvSpPr>
          <p:cNvPr id="413708" name="Text Box 12"/>
          <p:cNvSpPr txBox="1">
            <a:spLocks noChangeArrowheads="1"/>
          </p:cNvSpPr>
          <p:nvPr/>
        </p:nvSpPr>
        <p:spPr bwMode="auto">
          <a:xfrm>
            <a:off x="5988486" y="1766128"/>
            <a:ext cx="3505200" cy="461665"/>
          </a:xfrm>
          <a:prstGeom prst="rect">
            <a:avLst/>
          </a:prstGeom>
          <a:noFill/>
          <a:ln w="9525">
            <a:noFill/>
            <a:miter lim="800000"/>
            <a:headEnd/>
            <a:tailEnd/>
          </a:ln>
          <a:effectLst/>
        </p:spPr>
        <p:txBody>
          <a:bodyPr>
            <a:spAutoFit/>
          </a:bodyPr>
          <a:lstStyle/>
          <a:p>
            <a:pPr>
              <a:spcBef>
                <a:spcPct val="50000"/>
              </a:spcBef>
            </a:pPr>
            <a:r>
              <a:rPr lang="en-US" sz="2400" b="1" dirty="0">
                <a:solidFill>
                  <a:schemeClr val="bg1"/>
                </a:solidFill>
              </a:rPr>
              <a:t>minus  (What you </a:t>
            </a:r>
            <a:r>
              <a:rPr lang="en-US" sz="2400" b="1" i="1" dirty="0">
                <a:solidFill>
                  <a:srgbClr val="99CCFF"/>
                </a:solidFill>
              </a:rPr>
              <a:t>owe</a:t>
            </a:r>
            <a:r>
              <a:rPr lang="en-US" sz="2400" b="1" dirty="0">
                <a:solidFill>
                  <a:schemeClr val="bg1"/>
                </a:solidFill>
              </a:rPr>
              <a:t>)</a:t>
            </a:r>
          </a:p>
        </p:txBody>
      </p:sp>
      <p:pic>
        <p:nvPicPr>
          <p:cNvPr id="8194" name="Picture 2" descr="Cash"/>
          <p:cNvPicPr>
            <a:picLocks noChangeAspect="1" noChangeArrowheads="1"/>
          </p:cNvPicPr>
          <p:nvPr/>
        </p:nvPicPr>
        <p:blipFill>
          <a:blip r:embed="rId2" cstate="print"/>
          <a:srcRect/>
          <a:stretch>
            <a:fillRect/>
          </a:stretch>
        </p:blipFill>
        <p:spPr bwMode="auto">
          <a:xfrm>
            <a:off x="3774537" y="3326705"/>
            <a:ext cx="5410200" cy="3295651"/>
          </a:xfrm>
          <a:prstGeom prst="rect">
            <a:avLst/>
          </a:prstGeom>
          <a:noFill/>
        </p:spPr>
      </p:pic>
      <p:pic>
        <p:nvPicPr>
          <p:cNvPr id="22" name="Picture 21">
            <a:extLst>
              <a:ext uri="{FF2B5EF4-FFF2-40B4-BE49-F238E27FC236}">
                <a16:creationId xmlns:a16="http://schemas.microsoft.com/office/drawing/2014/main" id="{FE7A6150-C6C4-DF45-8C6B-6FC3F63E3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259" y="6333067"/>
            <a:ext cx="1725875" cy="406088"/>
          </a:xfrm>
          <a:prstGeom prst="rect">
            <a:avLst/>
          </a:prstGeom>
        </p:spPr>
      </p:pic>
    </p:spTree>
    <p:extLst>
      <p:ext uri="{BB962C8B-B14F-4D97-AF65-F5344CB8AC3E}">
        <p14:creationId xmlns:p14="http://schemas.microsoft.com/office/powerpoint/2010/main" val="209663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3701"/>
                                        </p:tgtEl>
                                        <p:attrNameLst>
                                          <p:attrName>style.visibility</p:attrName>
                                        </p:attrNameLst>
                                      </p:cBhvr>
                                      <p:to>
                                        <p:strVal val="visible"/>
                                      </p:to>
                                    </p:set>
                                    <p:animEffect transition="in" filter="wipe(left)">
                                      <p:cBhvr>
                                        <p:cTn id="7" dur="500"/>
                                        <p:tgtEl>
                                          <p:spTgt spid="4137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3702"/>
                                        </p:tgtEl>
                                        <p:attrNameLst>
                                          <p:attrName>style.visibility</p:attrName>
                                        </p:attrNameLst>
                                      </p:cBhvr>
                                      <p:to>
                                        <p:strVal val="visible"/>
                                      </p:to>
                                    </p:set>
                                    <p:animEffect transition="in" filter="wipe(down)">
                                      <p:cBhvr>
                                        <p:cTn id="12" dur="500"/>
                                        <p:tgtEl>
                                          <p:spTgt spid="4137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3708"/>
                                        </p:tgtEl>
                                        <p:attrNameLst>
                                          <p:attrName>style.visibility</p:attrName>
                                        </p:attrNameLst>
                                      </p:cBhvr>
                                      <p:to>
                                        <p:strVal val="visible"/>
                                      </p:to>
                                    </p:set>
                                    <p:animEffect transition="in" filter="wipe(down)">
                                      <p:cBhvr>
                                        <p:cTn id="17" dur="500"/>
                                        <p:tgtEl>
                                          <p:spTgt spid="4137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3705"/>
                                        </p:tgtEl>
                                        <p:attrNameLst>
                                          <p:attrName>style.visibility</p:attrName>
                                        </p:attrNameLst>
                                      </p:cBhvr>
                                      <p:to>
                                        <p:strVal val="visible"/>
                                      </p:to>
                                    </p:set>
                                    <p:animEffect transition="in" filter="wipe(down)">
                                      <p:cBhvr>
                                        <p:cTn id="22" dur="500"/>
                                        <p:tgtEl>
                                          <p:spTgt spid="413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2209800" y="457200"/>
            <a:ext cx="7772400" cy="1143000"/>
          </a:xfrm>
        </p:spPr>
        <p:txBody>
          <a:bodyPr>
            <a:normAutofit fontScale="90000"/>
          </a:bodyPr>
          <a:lstStyle/>
          <a:p>
            <a:r>
              <a:rPr lang="en-US" dirty="0">
                <a:solidFill>
                  <a:srgbClr val="92D050"/>
                </a:solidFill>
                <a:latin typeface="Tw Cen MT" panose="020B0602020104020603" pitchFamily="34" charset="77"/>
                <a:cs typeface="Arial" pitchFamily="34" charset="0"/>
              </a:rPr>
              <a:t>Choosing Fruit vs. Chocolate</a:t>
            </a:r>
            <a:br>
              <a:rPr lang="en-US" dirty="0">
                <a:solidFill>
                  <a:srgbClr val="92D050"/>
                </a:solidFill>
                <a:latin typeface="Tw Cen MT" panose="020B0602020104020603" pitchFamily="34" charset="77"/>
                <a:cs typeface="Arial" pitchFamily="34" charset="0"/>
              </a:rPr>
            </a:br>
            <a:endParaRPr lang="en-US" sz="4000" dirty="0">
              <a:solidFill>
                <a:srgbClr val="92D050"/>
              </a:solidFill>
              <a:latin typeface="Tw Cen MT" panose="020B0602020104020603" pitchFamily="34" charset="77"/>
              <a:cs typeface="Arial" pitchFamily="34" charset="0"/>
            </a:endParaRPr>
          </a:p>
        </p:txBody>
      </p:sp>
      <p:pic>
        <p:nvPicPr>
          <p:cNvPr id="429059" name="Picture 3" descr="orange"/>
          <p:cNvPicPr>
            <a:picLocks noChangeAspect="1" noChangeArrowheads="1"/>
          </p:cNvPicPr>
          <p:nvPr/>
        </p:nvPicPr>
        <p:blipFill>
          <a:blip r:embed="rId3" cstate="print"/>
          <a:srcRect/>
          <a:stretch>
            <a:fillRect/>
          </a:stretch>
        </p:blipFill>
        <p:spPr bwMode="auto">
          <a:xfrm>
            <a:off x="6972300" y="2667000"/>
            <a:ext cx="1676400" cy="2133600"/>
          </a:xfrm>
          <a:prstGeom prst="rect">
            <a:avLst/>
          </a:prstGeom>
          <a:noFill/>
          <a:ln w="9525">
            <a:solidFill>
              <a:schemeClr val="tx1"/>
            </a:solidFill>
            <a:miter lim="800000"/>
            <a:headEnd/>
            <a:tailEnd/>
          </a:ln>
        </p:spPr>
      </p:pic>
      <p:sp>
        <p:nvSpPr>
          <p:cNvPr id="429060" name="Line 4"/>
          <p:cNvSpPr>
            <a:spLocks noChangeShapeType="1"/>
          </p:cNvSpPr>
          <p:nvPr/>
        </p:nvSpPr>
        <p:spPr bwMode="auto">
          <a:xfrm>
            <a:off x="1981200" y="2286000"/>
            <a:ext cx="7543800"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429061" name="Text Box 5"/>
          <p:cNvSpPr txBox="1">
            <a:spLocks noChangeArrowheads="1"/>
          </p:cNvSpPr>
          <p:nvPr/>
        </p:nvSpPr>
        <p:spPr bwMode="auto">
          <a:xfrm>
            <a:off x="9448800" y="2033915"/>
            <a:ext cx="1066800" cy="523220"/>
          </a:xfrm>
          <a:prstGeom prst="rect">
            <a:avLst/>
          </a:prstGeom>
          <a:noFill/>
          <a:ln w="9525">
            <a:noFill/>
            <a:miter lim="800000"/>
            <a:headEnd/>
            <a:tailEnd/>
          </a:ln>
          <a:effectLst/>
        </p:spPr>
        <p:txBody>
          <a:bodyPr>
            <a:spAutoFit/>
          </a:bodyPr>
          <a:lstStyle/>
          <a:p>
            <a:pPr eaLnBrk="1" hangingPunct="1">
              <a:spcBef>
                <a:spcPct val="50000"/>
              </a:spcBef>
            </a:pPr>
            <a:r>
              <a:rPr lang="en-US" sz="2800" i="1" dirty="0">
                <a:solidFill>
                  <a:srgbClr val="FFFFFF"/>
                </a:solidFill>
                <a:cs typeface="Times New Roman" pitchFamily="18" charset="0"/>
              </a:rPr>
              <a:t>Time</a:t>
            </a:r>
          </a:p>
        </p:txBody>
      </p:sp>
      <p:sp>
        <p:nvSpPr>
          <p:cNvPr id="429062" name="Text Box 6"/>
          <p:cNvSpPr txBox="1">
            <a:spLocks noChangeArrowheads="1"/>
          </p:cNvSpPr>
          <p:nvPr/>
        </p:nvSpPr>
        <p:spPr bwMode="auto">
          <a:xfrm>
            <a:off x="1981200" y="1762780"/>
            <a:ext cx="2971800" cy="523220"/>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a:solidFill>
                  <a:srgbClr val="FFFFFF"/>
                </a:solidFill>
                <a:cs typeface="Times New Roman" pitchFamily="18" charset="0"/>
              </a:rPr>
              <a:t>Choosing Today</a:t>
            </a:r>
          </a:p>
        </p:txBody>
      </p:sp>
      <p:sp>
        <p:nvSpPr>
          <p:cNvPr id="429063" name="Text Box 7"/>
          <p:cNvSpPr txBox="1">
            <a:spLocks noChangeArrowheads="1"/>
          </p:cNvSpPr>
          <p:nvPr/>
        </p:nvSpPr>
        <p:spPr bwMode="auto">
          <a:xfrm>
            <a:off x="6096000" y="1781830"/>
            <a:ext cx="3124200" cy="523220"/>
          </a:xfrm>
          <a:prstGeom prst="rect">
            <a:avLst/>
          </a:prstGeom>
          <a:noFill/>
          <a:ln w="9525">
            <a:noFill/>
            <a:miter lim="800000"/>
            <a:headEnd/>
            <a:tailEnd/>
          </a:ln>
          <a:effectLst/>
        </p:spPr>
        <p:txBody>
          <a:bodyPr>
            <a:spAutoFit/>
          </a:bodyPr>
          <a:lstStyle/>
          <a:p>
            <a:pPr algn="ctr" eaLnBrk="1" hangingPunct="1">
              <a:spcBef>
                <a:spcPct val="50000"/>
              </a:spcBef>
            </a:pPr>
            <a:r>
              <a:rPr lang="en-US" sz="2800" dirty="0">
                <a:solidFill>
                  <a:srgbClr val="FFFFFF"/>
                </a:solidFill>
                <a:cs typeface="Times New Roman" pitchFamily="18" charset="0"/>
              </a:rPr>
              <a:t>Eating Next Week</a:t>
            </a:r>
          </a:p>
        </p:txBody>
      </p:sp>
      <p:pic>
        <p:nvPicPr>
          <p:cNvPr id="429064" name="Picture 8" descr="lindt swiss premium milk"/>
          <p:cNvPicPr>
            <a:picLocks noChangeAspect="1" noChangeArrowheads="1"/>
          </p:cNvPicPr>
          <p:nvPr/>
        </p:nvPicPr>
        <p:blipFill>
          <a:blip r:embed="rId4" cstate="print"/>
          <a:srcRect/>
          <a:stretch>
            <a:fillRect/>
          </a:stretch>
        </p:blipFill>
        <p:spPr bwMode="auto">
          <a:xfrm>
            <a:off x="6553200" y="4953001"/>
            <a:ext cx="2514600" cy="1514475"/>
          </a:xfrm>
          <a:prstGeom prst="rect">
            <a:avLst/>
          </a:prstGeom>
          <a:noFill/>
        </p:spPr>
      </p:pic>
      <p:sp>
        <p:nvSpPr>
          <p:cNvPr id="429065" name="Text Box 9"/>
          <p:cNvSpPr txBox="1">
            <a:spLocks noChangeArrowheads="1"/>
          </p:cNvSpPr>
          <p:nvPr/>
        </p:nvSpPr>
        <p:spPr bwMode="auto">
          <a:xfrm>
            <a:off x="2286000" y="2809220"/>
            <a:ext cx="3276600" cy="2471738"/>
          </a:xfrm>
          <a:prstGeom prst="rect">
            <a:avLst/>
          </a:prstGeom>
          <a:noFill/>
          <a:ln w="9525">
            <a:noFill/>
            <a:miter lim="800000"/>
            <a:headEnd/>
            <a:tailEnd/>
          </a:ln>
          <a:effectLst/>
        </p:spPr>
        <p:txBody>
          <a:bodyPr>
            <a:spAutoFit/>
          </a:bodyPr>
          <a:lstStyle/>
          <a:p>
            <a:pPr eaLnBrk="1" hangingPunct="1"/>
            <a:r>
              <a:rPr lang="en-US" sz="2800" dirty="0">
                <a:solidFill>
                  <a:srgbClr val="FFFFFF"/>
                </a:solidFill>
                <a:cs typeface="Arial" pitchFamily="34" charset="0"/>
              </a:rPr>
              <a:t>If you were </a:t>
            </a:r>
          </a:p>
          <a:p>
            <a:pPr eaLnBrk="1" hangingPunct="1"/>
            <a:r>
              <a:rPr lang="en-US" sz="2800" dirty="0">
                <a:solidFill>
                  <a:srgbClr val="FF9999"/>
                </a:solidFill>
                <a:cs typeface="Arial" pitchFamily="34" charset="0"/>
              </a:rPr>
              <a:t>deciding </a:t>
            </a:r>
            <a:r>
              <a:rPr lang="en-US" sz="2800" b="1" u="sng" dirty="0">
                <a:solidFill>
                  <a:srgbClr val="FF9999"/>
                </a:solidFill>
                <a:cs typeface="Arial" pitchFamily="34" charset="0"/>
              </a:rPr>
              <a:t>today</a:t>
            </a:r>
            <a:r>
              <a:rPr lang="en-US" sz="2800" dirty="0">
                <a:solidFill>
                  <a:srgbClr val="FFFFFF"/>
                </a:solidFill>
                <a:cs typeface="Arial" pitchFamily="34" charset="0"/>
              </a:rPr>
              <a:t>,</a:t>
            </a:r>
          </a:p>
          <a:p>
            <a:pPr eaLnBrk="1" hangingPunct="1"/>
            <a:endParaRPr lang="en-US" sz="1600" dirty="0">
              <a:solidFill>
                <a:srgbClr val="FFFFFF"/>
              </a:solidFill>
              <a:cs typeface="Arial" pitchFamily="34" charset="0"/>
            </a:endParaRPr>
          </a:p>
          <a:p>
            <a:pPr eaLnBrk="1" hangingPunct="1"/>
            <a:r>
              <a:rPr lang="en-US" sz="2800" dirty="0">
                <a:solidFill>
                  <a:srgbClr val="FFFFFF"/>
                </a:solidFill>
                <a:cs typeface="Arial" pitchFamily="34" charset="0"/>
              </a:rPr>
              <a:t>would you choose</a:t>
            </a:r>
          </a:p>
          <a:p>
            <a:pPr eaLnBrk="1" hangingPunct="1"/>
            <a:r>
              <a:rPr lang="en-US" sz="2800" dirty="0">
                <a:solidFill>
                  <a:srgbClr val="FFFFFF"/>
                </a:solidFill>
                <a:cs typeface="Arial" pitchFamily="34" charset="0"/>
              </a:rPr>
              <a:t>fruit or chocolate</a:t>
            </a:r>
          </a:p>
          <a:p>
            <a:pPr eaLnBrk="1" hangingPunct="1"/>
            <a:r>
              <a:rPr lang="en-US" sz="2800" dirty="0">
                <a:solidFill>
                  <a:srgbClr val="FF9999"/>
                </a:solidFill>
                <a:cs typeface="Arial" pitchFamily="34" charset="0"/>
              </a:rPr>
              <a:t>for </a:t>
            </a:r>
            <a:r>
              <a:rPr lang="en-US" sz="2800" b="1" dirty="0">
                <a:solidFill>
                  <a:srgbClr val="FF9999"/>
                </a:solidFill>
                <a:cs typeface="Arial" pitchFamily="34" charset="0"/>
              </a:rPr>
              <a:t>next week</a:t>
            </a:r>
            <a:r>
              <a:rPr lang="en-US" sz="2800" dirty="0">
                <a:solidFill>
                  <a:srgbClr val="FFFFFF"/>
                </a:solidFill>
                <a:cs typeface="Arial" pitchFamily="34" charset="0"/>
              </a:rPr>
              <a:t>?</a:t>
            </a:r>
          </a:p>
        </p:txBody>
      </p:sp>
      <p:pic>
        <p:nvPicPr>
          <p:cNvPr id="10" name="Picture 9">
            <a:extLst>
              <a:ext uri="{FF2B5EF4-FFF2-40B4-BE49-F238E27FC236}">
                <a16:creationId xmlns:a16="http://schemas.microsoft.com/office/drawing/2014/main" id="{08E1C7F1-AACA-6C42-9CDF-6160C1ABF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698266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2209800" y="304800"/>
            <a:ext cx="7772400" cy="1143000"/>
          </a:xfrm>
        </p:spPr>
        <p:txBody>
          <a:bodyPr>
            <a:normAutofit/>
          </a:bodyPr>
          <a:lstStyle/>
          <a:p>
            <a:r>
              <a:rPr lang="en-US" dirty="0">
                <a:solidFill>
                  <a:srgbClr val="92D050"/>
                </a:solidFill>
                <a:latin typeface="Tw Cen MT" panose="020B0602020104020603" pitchFamily="34" charset="77"/>
                <a:cs typeface="Arial" pitchFamily="34" charset="0"/>
              </a:rPr>
              <a:t>Patient Choices for the Future</a:t>
            </a:r>
            <a:endParaRPr lang="en-US" dirty="0">
              <a:solidFill>
                <a:srgbClr val="92D050"/>
              </a:solidFill>
              <a:latin typeface="Tw Cen MT" panose="020B0602020104020603" pitchFamily="34" charset="77"/>
            </a:endParaRPr>
          </a:p>
        </p:txBody>
      </p:sp>
      <p:pic>
        <p:nvPicPr>
          <p:cNvPr id="431107" name="Picture 3" descr="orange"/>
          <p:cNvPicPr>
            <a:picLocks noChangeAspect="1" noChangeArrowheads="1"/>
          </p:cNvPicPr>
          <p:nvPr/>
        </p:nvPicPr>
        <p:blipFill>
          <a:blip r:embed="rId3" cstate="print"/>
          <a:srcRect/>
          <a:stretch>
            <a:fillRect/>
          </a:stretch>
        </p:blipFill>
        <p:spPr bwMode="auto">
          <a:xfrm>
            <a:off x="6972300" y="2673697"/>
            <a:ext cx="1676400" cy="2133600"/>
          </a:xfrm>
          <a:prstGeom prst="rect">
            <a:avLst/>
          </a:prstGeom>
          <a:noFill/>
          <a:ln w="9525">
            <a:solidFill>
              <a:schemeClr val="tx1"/>
            </a:solidFill>
            <a:miter lim="800000"/>
            <a:headEnd/>
            <a:tailEnd/>
          </a:ln>
        </p:spPr>
      </p:pic>
      <p:sp>
        <p:nvSpPr>
          <p:cNvPr id="431108" name="Line 4"/>
          <p:cNvSpPr>
            <a:spLocks noChangeShapeType="1"/>
          </p:cNvSpPr>
          <p:nvPr/>
        </p:nvSpPr>
        <p:spPr bwMode="auto">
          <a:xfrm>
            <a:off x="1981200" y="2286000"/>
            <a:ext cx="7543800"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pic>
        <p:nvPicPr>
          <p:cNvPr id="431112" name="Picture 8" descr="lindt swiss premium milk"/>
          <p:cNvPicPr>
            <a:picLocks noChangeAspect="1" noChangeArrowheads="1"/>
          </p:cNvPicPr>
          <p:nvPr/>
        </p:nvPicPr>
        <p:blipFill>
          <a:blip r:embed="rId4" cstate="print"/>
          <a:srcRect/>
          <a:stretch>
            <a:fillRect/>
          </a:stretch>
        </p:blipFill>
        <p:spPr bwMode="auto">
          <a:xfrm>
            <a:off x="6553200" y="4953001"/>
            <a:ext cx="2514600" cy="1514475"/>
          </a:xfrm>
          <a:prstGeom prst="rect">
            <a:avLst/>
          </a:prstGeom>
          <a:noFill/>
        </p:spPr>
      </p:pic>
      <p:sp>
        <p:nvSpPr>
          <p:cNvPr id="431113" name="Text Box 9"/>
          <p:cNvSpPr txBox="1">
            <a:spLocks noChangeArrowheads="1"/>
          </p:cNvSpPr>
          <p:nvPr/>
        </p:nvSpPr>
        <p:spPr bwMode="auto">
          <a:xfrm>
            <a:off x="2209800" y="2819401"/>
            <a:ext cx="3002938" cy="1384995"/>
          </a:xfrm>
          <a:prstGeom prst="rect">
            <a:avLst/>
          </a:prstGeom>
          <a:noFill/>
          <a:ln w="9525">
            <a:noFill/>
            <a:miter lim="800000"/>
            <a:headEnd/>
            <a:tailEnd/>
          </a:ln>
          <a:effectLst/>
        </p:spPr>
        <p:txBody>
          <a:bodyPr wrap="none">
            <a:spAutoFit/>
          </a:bodyPr>
          <a:lstStyle/>
          <a:p>
            <a:pPr eaLnBrk="1" hangingPunct="1"/>
            <a:r>
              <a:rPr lang="en-US" sz="2800" dirty="0">
                <a:solidFill>
                  <a:srgbClr val="FF9999"/>
                </a:solidFill>
                <a:cs typeface="Arial" pitchFamily="34" charset="0"/>
              </a:rPr>
              <a:t>Today</a:t>
            </a:r>
            <a:r>
              <a:rPr lang="en-US" sz="2800" dirty="0">
                <a:solidFill>
                  <a:srgbClr val="FFFFFF"/>
                </a:solidFill>
                <a:cs typeface="Arial" pitchFamily="34" charset="0"/>
              </a:rPr>
              <a:t>, subjects</a:t>
            </a:r>
          </a:p>
          <a:p>
            <a:pPr eaLnBrk="1" hangingPunct="1"/>
            <a:r>
              <a:rPr lang="en-US" sz="2800" dirty="0">
                <a:solidFill>
                  <a:srgbClr val="FFFFFF"/>
                </a:solidFill>
                <a:cs typeface="Arial" pitchFamily="34" charset="0"/>
              </a:rPr>
              <a:t>typically choose</a:t>
            </a:r>
          </a:p>
          <a:p>
            <a:pPr eaLnBrk="1" hangingPunct="1"/>
            <a:r>
              <a:rPr lang="en-US" sz="2800" dirty="0">
                <a:solidFill>
                  <a:srgbClr val="FFFFFF"/>
                </a:solidFill>
                <a:cs typeface="Arial" pitchFamily="34" charset="0"/>
              </a:rPr>
              <a:t>fruit for </a:t>
            </a:r>
            <a:r>
              <a:rPr lang="en-US" sz="2800" b="1" i="1" dirty="0">
                <a:solidFill>
                  <a:srgbClr val="FF9999"/>
                </a:solidFill>
                <a:cs typeface="Arial" pitchFamily="34" charset="0"/>
              </a:rPr>
              <a:t>next week</a:t>
            </a:r>
            <a:r>
              <a:rPr lang="en-US" sz="2800" dirty="0">
                <a:solidFill>
                  <a:srgbClr val="FFFFFF"/>
                </a:solidFill>
                <a:cs typeface="Arial" pitchFamily="34" charset="0"/>
              </a:rPr>
              <a:t>.</a:t>
            </a:r>
          </a:p>
        </p:txBody>
      </p:sp>
      <p:sp>
        <p:nvSpPr>
          <p:cNvPr id="431114" name="Text Box 10"/>
          <p:cNvSpPr txBox="1">
            <a:spLocks noChangeArrowheads="1"/>
          </p:cNvSpPr>
          <p:nvPr/>
        </p:nvSpPr>
        <p:spPr bwMode="auto">
          <a:xfrm>
            <a:off x="5687974" y="3048001"/>
            <a:ext cx="1223412" cy="1384995"/>
          </a:xfrm>
          <a:prstGeom prst="rect">
            <a:avLst/>
          </a:prstGeom>
          <a:noFill/>
          <a:ln w="9525">
            <a:noFill/>
            <a:miter lim="800000"/>
            <a:headEnd/>
            <a:tailEnd/>
          </a:ln>
          <a:effectLst/>
        </p:spPr>
        <p:txBody>
          <a:bodyPr wrap="none">
            <a:spAutoFit/>
          </a:bodyPr>
          <a:lstStyle/>
          <a:p>
            <a:pPr algn="ctr" eaLnBrk="1" hangingPunct="1"/>
            <a:r>
              <a:rPr lang="en-US" sz="2800" dirty="0">
                <a:solidFill>
                  <a:srgbClr val="FFFFFF"/>
                </a:solidFill>
                <a:cs typeface="Arial" pitchFamily="34" charset="0"/>
              </a:rPr>
              <a:t>74%</a:t>
            </a:r>
          </a:p>
          <a:p>
            <a:pPr algn="ctr" eaLnBrk="1" hangingPunct="1"/>
            <a:r>
              <a:rPr lang="en-US" sz="2800" dirty="0">
                <a:solidFill>
                  <a:srgbClr val="FFFFFF"/>
                </a:solidFill>
                <a:cs typeface="Arial" pitchFamily="34" charset="0"/>
              </a:rPr>
              <a:t>choose</a:t>
            </a:r>
          </a:p>
          <a:p>
            <a:pPr algn="ctr" eaLnBrk="1" hangingPunct="1"/>
            <a:r>
              <a:rPr lang="en-US" sz="2800" dirty="0">
                <a:solidFill>
                  <a:srgbClr val="FFFFFF"/>
                </a:solidFill>
                <a:cs typeface="Arial" pitchFamily="34" charset="0"/>
              </a:rPr>
              <a:t>fruit</a:t>
            </a:r>
          </a:p>
        </p:txBody>
      </p:sp>
      <p:sp>
        <p:nvSpPr>
          <p:cNvPr id="11" name="Text Box 5"/>
          <p:cNvSpPr txBox="1">
            <a:spLocks noChangeArrowheads="1"/>
          </p:cNvSpPr>
          <p:nvPr/>
        </p:nvSpPr>
        <p:spPr bwMode="auto">
          <a:xfrm>
            <a:off x="9448800" y="2033915"/>
            <a:ext cx="1066800" cy="523220"/>
          </a:xfrm>
          <a:prstGeom prst="rect">
            <a:avLst/>
          </a:prstGeom>
          <a:noFill/>
          <a:ln w="9525">
            <a:noFill/>
            <a:miter lim="800000"/>
            <a:headEnd/>
            <a:tailEnd/>
          </a:ln>
          <a:effectLst/>
        </p:spPr>
        <p:txBody>
          <a:bodyPr>
            <a:spAutoFit/>
          </a:bodyPr>
          <a:lstStyle/>
          <a:p>
            <a:pPr eaLnBrk="1" hangingPunct="1">
              <a:spcBef>
                <a:spcPct val="50000"/>
              </a:spcBef>
            </a:pPr>
            <a:r>
              <a:rPr lang="en-US" sz="2800" i="1" dirty="0">
                <a:solidFill>
                  <a:srgbClr val="FFFFFF"/>
                </a:solidFill>
                <a:cs typeface="Times New Roman" pitchFamily="18" charset="0"/>
              </a:rPr>
              <a:t>Time</a:t>
            </a:r>
          </a:p>
        </p:txBody>
      </p:sp>
      <p:sp>
        <p:nvSpPr>
          <p:cNvPr id="12" name="Text Box 6"/>
          <p:cNvSpPr txBox="1">
            <a:spLocks noChangeArrowheads="1"/>
          </p:cNvSpPr>
          <p:nvPr/>
        </p:nvSpPr>
        <p:spPr bwMode="auto">
          <a:xfrm>
            <a:off x="1981200" y="1762780"/>
            <a:ext cx="2971800" cy="523220"/>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dirty="0">
                <a:solidFill>
                  <a:srgbClr val="FFFFFF"/>
                </a:solidFill>
                <a:cs typeface="Times New Roman" pitchFamily="18" charset="0"/>
              </a:rPr>
              <a:t>Choosing Today</a:t>
            </a:r>
          </a:p>
        </p:txBody>
      </p:sp>
      <p:sp>
        <p:nvSpPr>
          <p:cNvPr id="13" name="Text Box 7"/>
          <p:cNvSpPr txBox="1">
            <a:spLocks noChangeArrowheads="1"/>
          </p:cNvSpPr>
          <p:nvPr/>
        </p:nvSpPr>
        <p:spPr bwMode="auto">
          <a:xfrm>
            <a:off x="6096000" y="1781830"/>
            <a:ext cx="3124200" cy="523220"/>
          </a:xfrm>
          <a:prstGeom prst="rect">
            <a:avLst/>
          </a:prstGeom>
          <a:noFill/>
          <a:ln w="9525">
            <a:noFill/>
            <a:miter lim="800000"/>
            <a:headEnd/>
            <a:tailEnd/>
          </a:ln>
          <a:effectLst/>
        </p:spPr>
        <p:txBody>
          <a:bodyPr>
            <a:spAutoFit/>
          </a:bodyPr>
          <a:lstStyle/>
          <a:p>
            <a:pPr algn="ctr" eaLnBrk="1" hangingPunct="1">
              <a:spcBef>
                <a:spcPct val="50000"/>
              </a:spcBef>
            </a:pPr>
            <a:r>
              <a:rPr lang="en-US" sz="2800" dirty="0">
                <a:solidFill>
                  <a:srgbClr val="FFFFFF"/>
                </a:solidFill>
                <a:cs typeface="Times New Roman" pitchFamily="18" charset="0"/>
              </a:rPr>
              <a:t>Eating Next Week</a:t>
            </a:r>
          </a:p>
        </p:txBody>
      </p:sp>
      <p:pic>
        <p:nvPicPr>
          <p:cNvPr id="14" name="Picture 13">
            <a:extLst>
              <a:ext uri="{FF2B5EF4-FFF2-40B4-BE49-F238E27FC236}">
                <a16:creationId xmlns:a16="http://schemas.microsoft.com/office/drawing/2014/main" id="{DF5D8B5F-C919-2541-8AA3-0967B049A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9488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2000"/>
                                        <p:tgtEl>
                                          <p:spTgt spid="431112"/>
                                        </p:tgtEl>
                                        <p:attrNameLst>
                                          <p:attrName>ppt_x</p:attrName>
                                        </p:attrNameLst>
                                      </p:cBhvr>
                                      <p:tavLst>
                                        <p:tav tm="0">
                                          <p:val>
                                            <p:strVal val="ppt_x"/>
                                          </p:val>
                                        </p:tav>
                                        <p:tav tm="100000">
                                          <p:val>
                                            <p:strVal val="ppt_x"/>
                                          </p:val>
                                        </p:tav>
                                      </p:tavLst>
                                    </p:anim>
                                    <p:anim calcmode="lin" valueType="num">
                                      <p:cBhvr additive="base">
                                        <p:cTn id="7" dur="2000"/>
                                        <p:tgtEl>
                                          <p:spTgt spid="431112"/>
                                        </p:tgtEl>
                                        <p:attrNameLst>
                                          <p:attrName>ppt_y</p:attrName>
                                        </p:attrNameLst>
                                      </p:cBhvr>
                                      <p:tavLst>
                                        <p:tav tm="0">
                                          <p:val>
                                            <p:strVal val="ppt_y"/>
                                          </p:val>
                                        </p:tav>
                                        <p:tav tm="100000">
                                          <p:val>
                                            <p:strVal val="1+ppt_h/2"/>
                                          </p:val>
                                        </p:tav>
                                      </p:tavLst>
                                    </p:anim>
                                    <p:set>
                                      <p:cBhvr>
                                        <p:cTn id="8" dur="1" fill="hold">
                                          <p:stCondLst>
                                            <p:cond delay="1999"/>
                                          </p:stCondLst>
                                        </p:cTn>
                                        <p:tgtEl>
                                          <p:spTgt spid="431112"/>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31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2209800" y="0"/>
            <a:ext cx="7772400" cy="1143000"/>
          </a:xfrm>
        </p:spPr>
        <p:txBody>
          <a:bodyPr>
            <a:normAutofit/>
          </a:bodyPr>
          <a:lstStyle/>
          <a:p>
            <a:r>
              <a:rPr lang="en-US" dirty="0">
                <a:solidFill>
                  <a:srgbClr val="92D050"/>
                </a:solidFill>
                <a:latin typeface="Tw Cen MT" panose="020B0602020104020603" pitchFamily="34" charset="77"/>
                <a:cs typeface="Arial" pitchFamily="34" charset="0"/>
              </a:rPr>
              <a:t>Instant Gratification</a:t>
            </a:r>
            <a:endParaRPr lang="en-US" dirty="0">
              <a:solidFill>
                <a:srgbClr val="92D050"/>
              </a:solidFill>
              <a:latin typeface="Tw Cen MT" panose="020B0602020104020603" pitchFamily="34" charset="77"/>
            </a:endParaRPr>
          </a:p>
        </p:txBody>
      </p:sp>
      <p:pic>
        <p:nvPicPr>
          <p:cNvPr id="433155" name="Picture 3" descr="orange"/>
          <p:cNvPicPr>
            <a:picLocks noChangeAspect="1" noChangeArrowheads="1"/>
          </p:cNvPicPr>
          <p:nvPr/>
        </p:nvPicPr>
        <p:blipFill>
          <a:blip r:embed="rId3" cstate="print"/>
          <a:srcRect/>
          <a:stretch>
            <a:fillRect/>
          </a:stretch>
        </p:blipFill>
        <p:spPr bwMode="auto">
          <a:xfrm>
            <a:off x="5181600" y="2590800"/>
            <a:ext cx="1676400" cy="2133600"/>
          </a:xfrm>
          <a:prstGeom prst="rect">
            <a:avLst/>
          </a:prstGeom>
          <a:noFill/>
          <a:ln w="9525">
            <a:solidFill>
              <a:schemeClr val="tx1"/>
            </a:solidFill>
            <a:miter lim="800000"/>
            <a:headEnd/>
            <a:tailEnd/>
          </a:ln>
        </p:spPr>
      </p:pic>
      <p:sp>
        <p:nvSpPr>
          <p:cNvPr id="433156" name="Line 4"/>
          <p:cNvSpPr>
            <a:spLocks noChangeShapeType="1"/>
          </p:cNvSpPr>
          <p:nvPr/>
        </p:nvSpPr>
        <p:spPr bwMode="auto">
          <a:xfrm>
            <a:off x="1981200" y="2286000"/>
            <a:ext cx="7543800"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433157" name="Text Box 5"/>
          <p:cNvSpPr txBox="1">
            <a:spLocks noChangeArrowheads="1"/>
          </p:cNvSpPr>
          <p:nvPr/>
        </p:nvSpPr>
        <p:spPr bwMode="auto">
          <a:xfrm>
            <a:off x="9496425" y="2067580"/>
            <a:ext cx="1066800" cy="523220"/>
          </a:xfrm>
          <a:prstGeom prst="rect">
            <a:avLst/>
          </a:prstGeom>
          <a:noFill/>
          <a:ln w="9525">
            <a:noFill/>
            <a:miter lim="800000"/>
            <a:headEnd/>
            <a:tailEnd/>
          </a:ln>
          <a:effectLst/>
        </p:spPr>
        <p:txBody>
          <a:bodyPr>
            <a:spAutoFit/>
          </a:bodyPr>
          <a:lstStyle/>
          <a:p>
            <a:pPr eaLnBrk="1" hangingPunct="1">
              <a:spcBef>
                <a:spcPct val="50000"/>
              </a:spcBef>
            </a:pPr>
            <a:r>
              <a:rPr lang="en-US" sz="2800" i="1" dirty="0">
                <a:solidFill>
                  <a:srgbClr val="FFFFFF"/>
                </a:solidFill>
                <a:cs typeface="Times New Roman" pitchFamily="18" charset="0"/>
              </a:rPr>
              <a:t>Time</a:t>
            </a:r>
          </a:p>
        </p:txBody>
      </p:sp>
      <p:sp>
        <p:nvSpPr>
          <p:cNvPr id="433158" name="Text Box 6"/>
          <p:cNvSpPr txBox="1">
            <a:spLocks noChangeArrowheads="1"/>
          </p:cNvSpPr>
          <p:nvPr/>
        </p:nvSpPr>
        <p:spPr bwMode="auto">
          <a:xfrm>
            <a:off x="4076700" y="1343025"/>
            <a:ext cx="4038600" cy="867930"/>
          </a:xfrm>
          <a:prstGeom prst="rect">
            <a:avLst/>
          </a:prstGeom>
          <a:noFill/>
          <a:ln w="9525">
            <a:noFill/>
            <a:miter lim="800000"/>
            <a:headEnd/>
            <a:tailEnd/>
          </a:ln>
          <a:effectLst/>
        </p:spPr>
        <p:txBody>
          <a:bodyPr wrap="square">
            <a:spAutoFit/>
          </a:bodyPr>
          <a:lstStyle/>
          <a:p>
            <a:pPr algn="ctr" eaLnBrk="1" hangingPunct="1">
              <a:lnSpc>
                <a:spcPct val="80000"/>
              </a:lnSpc>
              <a:spcBef>
                <a:spcPct val="50000"/>
              </a:spcBef>
            </a:pPr>
            <a:r>
              <a:rPr lang="en-US" sz="2800" b="1" dirty="0">
                <a:solidFill>
                  <a:srgbClr val="FFFFFF"/>
                </a:solidFill>
                <a:cs typeface="Times New Roman" pitchFamily="18" charset="0"/>
              </a:rPr>
              <a:t>Choosing and Eating</a:t>
            </a:r>
          </a:p>
          <a:p>
            <a:pPr algn="ctr"/>
            <a:r>
              <a:rPr lang="en-US" sz="2800" b="1" dirty="0">
                <a:solidFill>
                  <a:srgbClr val="FFFFFF"/>
                </a:solidFill>
                <a:cs typeface="Times New Roman" pitchFamily="18" charset="0"/>
              </a:rPr>
              <a:t>Simultaneously</a:t>
            </a:r>
          </a:p>
        </p:txBody>
      </p:sp>
      <p:pic>
        <p:nvPicPr>
          <p:cNvPr id="433159" name="Picture 7" descr="lindt swiss premium milk"/>
          <p:cNvPicPr>
            <a:picLocks noChangeAspect="1" noChangeArrowheads="1"/>
          </p:cNvPicPr>
          <p:nvPr/>
        </p:nvPicPr>
        <p:blipFill>
          <a:blip r:embed="rId4" cstate="print"/>
          <a:srcRect/>
          <a:stretch>
            <a:fillRect/>
          </a:stretch>
        </p:blipFill>
        <p:spPr bwMode="auto">
          <a:xfrm>
            <a:off x="4724400" y="4953001"/>
            <a:ext cx="2514600" cy="1514475"/>
          </a:xfrm>
          <a:prstGeom prst="rect">
            <a:avLst/>
          </a:prstGeom>
          <a:noFill/>
        </p:spPr>
      </p:pic>
      <p:sp>
        <p:nvSpPr>
          <p:cNvPr id="433160" name="Text Box 8"/>
          <p:cNvSpPr txBox="1">
            <a:spLocks noChangeArrowheads="1"/>
          </p:cNvSpPr>
          <p:nvPr/>
        </p:nvSpPr>
        <p:spPr bwMode="auto">
          <a:xfrm>
            <a:off x="2133600" y="2590800"/>
            <a:ext cx="3048000" cy="2677656"/>
          </a:xfrm>
          <a:prstGeom prst="rect">
            <a:avLst/>
          </a:prstGeom>
          <a:noFill/>
          <a:ln w="9525">
            <a:noFill/>
            <a:miter lim="800000"/>
            <a:headEnd/>
            <a:tailEnd/>
          </a:ln>
          <a:effectLst/>
        </p:spPr>
        <p:txBody>
          <a:bodyPr>
            <a:spAutoFit/>
          </a:bodyPr>
          <a:lstStyle/>
          <a:p>
            <a:pPr eaLnBrk="1" hangingPunct="1"/>
            <a:r>
              <a:rPr lang="en-US" sz="2800" dirty="0">
                <a:solidFill>
                  <a:srgbClr val="FFFFFF"/>
                </a:solidFill>
                <a:cs typeface="Arial" pitchFamily="34" charset="0"/>
              </a:rPr>
              <a:t>If you were </a:t>
            </a:r>
          </a:p>
          <a:p>
            <a:pPr eaLnBrk="1" hangingPunct="1"/>
            <a:r>
              <a:rPr lang="en-US" sz="2800" b="1" dirty="0">
                <a:solidFill>
                  <a:srgbClr val="FF9999"/>
                </a:solidFill>
                <a:cs typeface="Arial" pitchFamily="34" charset="0"/>
              </a:rPr>
              <a:t>deciding </a:t>
            </a:r>
            <a:r>
              <a:rPr lang="en-US" sz="2800" b="1" u="sng" dirty="0">
                <a:solidFill>
                  <a:srgbClr val="FF9999"/>
                </a:solidFill>
                <a:cs typeface="Arial" pitchFamily="34" charset="0"/>
              </a:rPr>
              <a:t>today</a:t>
            </a:r>
            <a:r>
              <a:rPr lang="en-US" sz="2800" dirty="0">
                <a:solidFill>
                  <a:srgbClr val="FFFFFF"/>
                </a:solidFill>
                <a:cs typeface="Arial" pitchFamily="34" charset="0"/>
              </a:rPr>
              <a:t>,</a:t>
            </a:r>
          </a:p>
          <a:p>
            <a:pPr eaLnBrk="1" hangingPunct="1"/>
            <a:endParaRPr lang="en-US" sz="2800" dirty="0">
              <a:solidFill>
                <a:srgbClr val="FFFFFF"/>
              </a:solidFill>
              <a:cs typeface="Arial" pitchFamily="34" charset="0"/>
            </a:endParaRPr>
          </a:p>
          <a:p>
            <a:pPr eaLnBrk="1" hangingPunct="1"/>
            <a:r>
              <a:rPr lang="en-US" sz="2800" dirty="0">
                <a:solidFill>
                  <a:srgbClr val="FFFFFF"/>
                </a:solidFill>
                <a:cs typeface="Arial" pitchFamily="34" charset="0"/>
              </a:rPr>
              <a:t>would you choose</a:t>
            </a:r>
          </a:p>
          <a:p>
            <a:pPr eaLnBrk="1" hangingPunct="1"/>
            <a:r>
              <a:rPr lang="en-US" sz="2800" dirty="0">
                <a:solidFill>
                  <a:srgbClr val="FFFFFF"/>
                </a:solidFill>
                <a:cs typeface="Arial" pitchFamily="34" charset="0"/>
              </a:rPr>
              <a:t>fruit or chocolate</a:t>
            </a:r>
          </a:p>
          <a:p>
            <a:pPr eaLnBrk="1" hangingPunct="1"/>
            <a:r>
              <a:rPr lang="en-US" sz="2800" b="1" dirty="0">
                <a:solidFill>
                  <a:srgbClr val="FF9999"/>
                </a:solidFill>
                <a:cs typeface="Arial" pitchFamily="34" charset="0"/>
              </a:rPr>
              <a:t>for</a:t>
            </a:r>
            <a:r>
              <a:rPr lang="en-US" sz="2800" dirty="0">
                <a:solidFill>
                  <a:srgbClr val="FF9999"/>
                </a:solidFill>
                <a:cs typeface="Arial" pitchFamily="34" charset="0"/>
              </a:rPr>
              <a:t> </a:t>
            </a:r>
            <a:r>
              <a:rPr lang="en-US" sz="2800" b="1" dirty="0">
                <a:solidFill>
                  <a:srgbClr val="FF9999"/>
                </a:solidFill>
                <a:cs typeface="Arial" pitchFamily="34" charset="0"/>
              </a:rPr>
              <a:t>today</a:t>
            </a:r>
            <a:r>
              <a:rPr lang="en-US" sz="2800" dirty="0">
                <a:solidFill>
                  <a:srgbClr val="FFFFFF"/>
                </a:solidFill>
                <a:cs typeface="Arial" pitchFamily="34" charset="0"/>
              </a:rPr>
              <a:t>?</a:t>
            </a:r>
          </a:p>
        </p:txBody>
      </p:sp>
      <p:pic>
        <p:nvPicPr>
          <p:cNvPr id="10" name="Picture 9">
            <a:extLst>
              <a:ext uri="{FF2B5EF4-FFF2-40B4-BE49-F238E27FC236}">
                <a16:creationId xmlns:a16="http://schemas.microsoft.com/office/drawing/2014/main" id="{00930504-A775-CA40-BDE1-EFFDBB86C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3887047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2133600" y="0"/>
            <a:ext cx="7772400" cy="1143000"/>
          </a:xfrm>
        </p:spPr>
        <p:txBody>
          <a:bodyPr>
            <a:normAutofit/>
          </a:bodyPr>
          <a:lstStyle/>
          <a:p>
            <a:r>
              <a:rPr lang="en-US" i="1" dirty="0">
                <a:solidFill>
                  <a:srgbClr val="92D050"/>
                </a:solidFill>
                <a:latin typeface="Tw Cen MT" panose="020B0602020104020603" pitchFamily="34" charset="77"/>
                <a:cs typeface="Arial" pitchFamily="34" charset="0"/>
              </a:rPr>
              <a:t>Time Inconsistent</a:t>
            </a:r>
            <a:r>
              <a:rPr lang="en-US" dirty="0">
                <a:solidFill>
                  <a:srgbClr val="92D050"/>
                </a:solidFill>
                <a:latin typeface="Tw Cen MT" panose="020B0602020104020603" pitchFamily="34" charset="77"/>
                <a:cs typeface="Arial" pitchFamily="34" charset="0"/>
              </a:rPr>
              <a:t> Preferences</a:t>
            </a:r>
            <a:endParaRPr lang="en-US" dirty="0">
              <a:solidFill>
                <a:srgbClr val="92D050"/>
              </a:solidFill>
              <a:latin typeface="Tw Cen MT" panose="020B0602020104020603" pitchFamily="34" charset="77"/>
            </a:endParaRPr>
          </a:p>
        </p:txBody>
      </p:sp>
      <p:pic>
        <p:nvPicPr>
          <p:cNvPr id="435203" name="Picture 3" descr="orange"/>
          <p:cNvPicPr>
            <a:picLocks noChangeAspect="1" noChangeArrowheads="1"/>
          </p:cNvPicPr>
          <p:nvPr/>
        </p:nvPicPr>
        <p:blipFill>
          <a:blip r:embed="rId3" cstate="print"/>
          <a:srcRect/>
          <a:stretch>
            <a:fillRect/>
          </a:stretch>
        </p:blipFill>
        <p:spPr bwMode="auto">
          <a:xfrm>
            <a:off x="5562600" y="2581275"/>
            <a:ext cx="1676400" cy="2133600"/>
          </a:xfrm>
          <a:prstGeom prst="rect">
            <a:avLst/>
          </a:prstGeom>
          <a:noFill/>
          <a:ln w="9525">
            <a:solidFill>
              <a:schemeClr val="tx1"/>
            </a:solidFill>
            <a:miter lim="800000"/>
            <a:headEnd/>
            <a:tailEnd/>
          </a:ln>
        </p:spPr>
      </p:pic>
      <p:sp>
        <p:nvSpPr>
          <p:cNvPr id="435204" name="Line 4"/>
          <p:cNvSpPr>
            <a:spLocks noChangeShapeType="1"/>
          </p:cNvSpPr>
          <p:nvPr/>
        </p:nvSpPr>
        <p:spPr bwMode="auto">
          <a:xfrm>
            <a:off x="1981200" y="2286000"/>
            <a:ext cx="7543800" cy="0"/>
          </a:xfrm>
          <a:prstGeom prst="line">
            <a:avLst/>
          </a:prstGeom>
          <a:noFill/>
          <a:ln w="38100">
            <a:solidFill>
              <a:schemeClr val="bg1"/>
            </a:solidFill>
            <a:round/>
            <a:headEnd/>
            <a:tailEnd type="triangle" w="med" len="med"/>
          </a:ln>
          <a:effectLst/>
        </p:spPr>
        <p:txBody>
          <a:bodyPr/>
          <a:lstStyle/>
          <a:p>
            <a:endParaRPr lang="en-US">
              <a:solidFill>
                <a:srgbClr val="FFFFFF"/>
              </a:solidFill>
            </a:endParaRPr>
          </a:p>
        </p:txBody>
      </p:sp>
      <p:sp>
        <p:nvSpPr>
          <p:cNvPr id="435205" name="Text Box 5"/>
          <p:cNvSpPr txBox="1">
            <a:spLocks noChangeArrowheads="1"/>
          </p:cNvSpPr>
          <p:nvPr/>
        </p:nvSpPr>
        <p:spPr bwMode="auto">
          <a:xfrm>
            <a:off x="9525000" y="2067580"/>
            <a:ext cx="1066800" cy="523220"/>
          </a:xfrm>
          <a:prstGeom prst="rect">
            <a:avLst/>
          </a:prstGeom>
          <a:noFill/>
          <a:ln w="9525">
            <a:noFill/>
            <a:miter lim="800000"/>
            <a:headEnd/>
            <a:tailEnd/>
          </a:ln>
          <a:effectLst/>
        </p:spPr>
        <p:txBody>
          <a:bodyPr>
            <a:spAutoFit/>
          </a:bodyPr>
          <a:lstStyle/>
          <a:p>
            <a:pPr eaLnBrk="1" hangingPunct="1">
              <a:spcBef>
                <a:spcPct val="50000"/>
              </a:spcBef>
            </a:pPr>
            <a:r>
              <a:rPr lang="en-US" sz="2800" i="1" dirty="0">
                <a:solidFill>
                  <a:srgbClr val="FFFFFF"/>
                </a:solidFill>
                <a:cs typeface="Times New Roman" pitchFamily="18" charset="0"/>
              </a:rPr>
              <a:t>Time</a:t>
            </a:r>
          </a:p>
        </p:txBody>
      </p:sp>
      <p:sp>
        <p:nvSpPr>
          <p:cNvPr id="435206" name="Text Box 6"/>
          <p:cNvSpPr txBox="1">
            <a:spLocks noChangeArrowheads="1"/>
          </p:cNvSpPr>
          <p:nvPr/>
        </p:nvSpPr>
        <p:spPr bwMode="auto">
          <a:xfrm>
            <a:off x="3733800" y="1324621"/>
            <a:ext cx="4114800" cy="867930"/>
          </a:xfrm>
          <a:prstGeom prst="rect">
            <a:avLst/>
          </a:prstGeom>
          <a:noFill/>
          <a:ln w="9525">
            <a:noFill/>
            <a:miter lim="800000"/>
            <a:headEnd/>
            <a:tailEnd/>
          </a:ln>
          <a:effectLst/>
        </p:spPr>
        <p:txBody>
          <a:bodyPr wrap="square">
            <a:spAutoFit/>
          </a:bodyPr>
          <a:lstStyle/>
          <a:p>
            <a:pPr algn="ctr" eaLnBrk="1" hangingPunct="1">
              <a:lnSpc>
                <a:spcPct val="80000"/>
              </a:lnSpc>
              <a:spcBef>
                <a:spcPct val="50000"/>
              </a:spcBef>
            </a:pPr>
            <a:r>
              <a:rPr lang="en-US" sz="2800" b="1" dirty="0">
                <a:solidFill>
                  <a:srgbClr val="FFFFFF"/>
                </a:solidFill>
                <a:cs typeface="Times New Roman" pitchFamily="18" charset="0"/>
              </a:rPr>
              <a:t>Choosing and Eating</a:t>
            </a:r>
          </a:p>
          <a:p>
            <a:pPr algn="ctr"/>
            <a:r>
              <a:rPr lang="en-US" sz="2800" b="1" dirty="0">
                <a:solidFill>
                  <a:srgbClr val="FFFFFF"/>
                </a:solidFill>
                <a:cs typeface="Times New Roman" pitchFamily="18" charset="0"/>
              </a:rPr>
              <a:t>Simultaneously</a:t>
            </a:r>
          </a:p>
        </p:txBody>
      </p:sp>
      <p:pic>
        <p:nvPicPr>
          <p:cNvPr id="435207" name="Picture 7" descr="lindt swiss premium milk"/>
          <p:cNvPicPr>
            <a:picLocks noChangeAspect="1" noChangeArrowheads="1"/>
          </p:cNvPicPr>
          <p:nvPr/>
        </p:nvPicPr>
        <p:blipFill>
          <a:blip r:embed="rId4" cstate="print"/>
          <a:srcRect/>
          <a:stretch>
            <a:fillRect/>
          </a:stretch>
        </p:blipFill>
        <p:spPr bwMode="auto">
          <a:xfrm>
            <a:off x="5105400" y="4974334"/>
            <a:ext cx="2514600" cy="1514475"/>
          </a:xfrm>
          <a:prstGeom prst="rect">
            <a:avLst/>
          </a:prstGeom>
          <a:noFill/>
        </p:spPr>
      </p:pic>
      <p:sp>
        <p:nvSpPr>
          <p:cNvPr id="435208" name="Text Box 8"/>
          <p:cNvSpPr txBox="1">
            <a:spLocks noChangeArrowheads="1"/>
          </p:cNvSpPr>
          <p:nvPr/>
        </p:nvSpPr>
        <p:spPr bwMode="auto">
          <a:xfrm>
            <a:off x="3263975" y="5103814"/>
            <a:ext cx="1598002" cy="1384995"/>
          </a:xfrm>
          <a:prstGeom prst="rect">
            <a:avLst/>
          </a:prstGeom>
          <a:noFill/>
          <a:ln w="9525">
            <a:noFill/>
            <a:miter lim="800000"/>
            <a:headEnd/>
            <a:tailEnd/>
          </a:ln>
          <a:effectLst/>
        </p:spPr>
        <p:txBody>
          <a:bodyPr wrap="none">
            <a:spAutoFit/>
          </a:bodyPr>
          <a:lstStyle/>
          <a:p>
            <a:pPr algn="ctr" eaLnBrk="1" hangingPunct="1"/>
            <a:r>
              <a:rPr lang="en-US" sz="2800" dirty="0">
                <a:solidFill>
                  <a:srgbClr val="FFFFFF"/>
                </a:solidFill>
                <a:cs typeface="Arial" pitchFamily="34" charset="0"/>
              </a:rPr>
              <a:t>70%</a:t>
            </a:r>
          </a:p>
          <a:p>
            <a:pPr algn="ctr" eaLnBrk="1" hangingPunct="1"/>
            <a:r>
              <a:rPr lang="en-US" sz="2800" dirty="0">
                <a:solidFill>
                  <a:srgbClr val="FFFFFF"/>
                </a:solidFill>
                <a:cs typeface="Arial" pitchFamily="34" charset="0"/>
              </a:rPr>
              <a:t>choose </a:t>
            </a:r>
          </a:p>
          <a:p>
            <a:pPr algn="ctr" eaLnBrk="1" hangingPunct="1"/>
            <a:r>
              <a:rPr lang="en-US" sz="2800" dirty="0">
                <a:solidFill>
                  <a:srgbClr val="FFFFFF"/>
                </a:solidFill>
                <a:cs typeface="Arial" pitchFamily="34" charset="0"/>
              </a:rPr>
              <a:t>chocolate</a:t>
            </a:r>
          </a:p>
        </p:txBody>
      </p:sp>
      <p:sp>
        <p:nvSpPr>
          <p:cNvPr id="435209" name="Text Box 9"/>
          <p:cNvSpPr txBox="1">
            <a:spLocks noChangeArrowheads="1"/>
          </p:cNvSpPr>
          <p:nvPr/>
        </p:nvSpPr>
        <p:spPr bwMode="auto">
          <a:xfrm>
            <a:off x="1781175" y="2895601"/>
            <a:ext cx="3429000" cy="1384995"/>
          </a:xfrm>
          <a:prstGeom prst="rect">
            <a:avLst/>
          </a:prstGeom>
          <a:noFill/>
          <a:ln w="9525">
            <a:noFill/>
            <a:miter lim="800000"/>
            <a:headEnd/>
            <a:tailEnd/>
          </a:ln>
          <a:effectLst/>
        </p:spPr>
        <p:txBody>
          <a:bodyPr wrap="square">
            <a:spAutoFit/>
          </a:bodyPr>
          <a:lstStyle/>
          <a:p>
            <a:pPr eaLnBrk="1" hangingPunct="1"/>
            <a:r>
              <a:rPr lang="en-US" sz="2800" b="1" dirty="0">
                <a:solidFill>
                  <a:srgbClr val="FF9999"/>
                </a:solidFill>
                <a:cs typeface="Arial" pitchFamily="34" charset="0"/>
              </a:rPr>
              <a:t>Today</a:t>
            </a:r>
            <a:r>
              <a:rPr lang="en-US" sz="2800" dirty="0">
                <a:solidFill>
                  <a:srgbClr val="FFFFFF"/>
                </a:solidFill>
                <a:cs typeface="Arial" pitchFamily="34" charset="0"/>
              </a:rPr>
              <a:t>, subjects</a:t>
            </a:r>
          </a:p>
          <a:p>
            <a:pPr eaLnBrk="1" hangingPunct="1"/>
            <a:r>
              <a:rPr lang="en-US" sz="2800" dirty="0">
                <a:solidFill>
                  <a:srgbClr val="FFFFFF"/>
                </a:solidFill>
                <a:cs typeface="Arial" pitchFamily="34" charset="0"/>
              </a:rPr>
              <a:t>typically choose</a:t>
            </a:r>
          </a:p>
          <a:p>
            <a:pPr eaLnBrk="1" hangingPunct="1"/>
            <a:r>
              <a:rPr lang="en-US" sz="2800" dirty="0">
                <a:solidFill>
                  <a:srgbClr val="FFFFFF"/>
                </a:solidFill>
                <a:cs typeface="Arial" pitchFamily="34" charset="0"/>
              </a:rPr>
              <a:t>chocolate for </a:t>
            </a:r>
            <a:r>
              <a:rPr lang="en-US" sz="2800" b="1" i="1" dirty="0">
                <a:solidFill>
                  <a:srgbClr val="FF9999"/>
                </a:solidFill>
                <a:cs typeface="Arial" pitchFamily="34" charset="0"/>
              </a:rPr>
              <a:t>today</a:t>
            </a:r>
            <a:r>
              <a:rPr lang="en-US" sz="2800" dirty="0">
                <a:solidFill>
                  <a:srgbClr val="FFFFFF"/>
                </a:solidFill>
                <a:cs typeface="Arial" pitchFamily="34" charset="0"/>
              </a:rPr>
              <a:t>.</a:t>
            </a:r>
          </a:p>
        </p:txBody>
      </p:sp>
      <p:pic>
        <p:nvPicPr>
          <p:cNvPr id="10" name="Picture 9">
            <a:extLst>
              <a:ext uri="{FF2B5EF4-FFF2-40B4-BE49-F238E27FC236}">
                <a16:creationId xmlns:a16="http://schemas.microsoft.com/office/drawing/2014/main" id="{86764A97-020D-8C47-9224-74654AE03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0702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2000"/>
                                        <p:tgtEl>
                                          <p:spTgt spid="435203"/>
                                        </p:tgtEl>
                                        <p:attrNameLst>
                                          <p:attrName>ppt_x</p:attrName>
                                        </p:attrNameLst>
                                      </p:cBhvr>
                                      <p:tavLst>
                                        <p:tav tm="0">
                                          <p:val>
                                            <p:strVal val="ppt_x"/>
                                          </p:val>
                                        </p:tav>
                                        <p:tav tm="100000">
                                          <p:val>
                                            <p:strVal val="1+ppt_w/2"/>
                                          </p:val>
                                        </p:tav>
                                      </p:tavLst>
                                    </p:anim>
                                    <p:anim calcmode="lin" valueType="num">
                                      <p:cBhvr additive="base">
                                        <p:cTn id="7" dur="2000"/>
                                        <p:tgtEl>
                                          <p:spTgt spid="435203"/>
                                        </p:tgtEl>
                                        <p:attrNameLst>
                                          <p:attrName>ppt_y</p:attrName>
                                        </p:attrNameLst>
                                      </p:cBhvr>
                                      <p:tavLst>
                                        <p:tav tm="0">
                                          <p:val>
                                            <p:strVal val="ppt_y"/>
                                          </p:val>
                                        </p:tav>
                                        <p:tav tm="100000">
                                          <p:val>
                                            <p:strVal val="ppt_y"/>
                                          </p:val>
                                        </p:tav>
                                      </p:tavLst>
                                    </p:anim>
                                    <p:set>
                                      <p:cBhvr>
                                        <p:cTn id="8" dur="1" fill="hold">
                                          <p:stCondLst>
                                            <p:cond delay="1999"/>
                                          </p:stCondLst>
                                        </p:cTn>
                                        <p:tgtEl>
                                          <p:spTgt spid="435203"/>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35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38800" y="495822"/>
            <a:ext cx="4572000" cy="1249362"/>
          </a:xfrm>
        </p:spPr>
        <p:txBody>
          <a:bodyPr>
            <a:noAutofit/>
          </a:bodyPr>
          <a:lstStyle/>
          <a:p>
            <a:pPr algn="ctr"/>
            <a:r>
              <a:rPr lang="en-US" dirty="0">
                <a:solidFill>
                  <a:srgbClr val="92D050"/>
                </a:solidFill>
                <a:latin typeface="Tw Cen MT" panose="020B0602020104020603" pitchFamily="34" charset="77"/>
              </a:rPr>
              <a:t>Retirement Savings Assessment</a:t>
            </a:r>
          </a:p>
        </p:txBody>
      </p:sp>
      <p:sp>
        <p:nvSpPr>
          <p:cNvPr id="6" name="Content Placeholder 5"/>
          <p:cNvSpPr>
            <a:spLocks noGrp="1"/>
          </p:cNvSpPr>
          <p:nvPr>
            <p:ph idx="1"/>
          </p:nvPr>
        </p:nvSpPr>
        <p:spPr>
          <a:xfrm>
            <a:off x="5849654" y="2057400"/>
            <a:ext cx="4800600" cy="4572000"/>
          </a:xfrm>
        </p:spPr>
        <p:txBody>
          <a:bodyPr/>
          <a:lstStyle/>
          <a:p>
            <a:r>
              <a:rPr lang="en-US" dirty="0">
                <a:solidFill>
                  <a:schemeClr val="bg1"/>
                </a:solidFill>
              </a:rPr>
              <a:t>10% save too much</a:t>
            </a:r>
          </a:p>
          <a:p>
            <a:r>
              <a:rPr lang="en-US" dirty="0">
                <a:solidFill>
                  <a:srgbClr val="76FAFC"/>
                </a:solidFill>
              </a:rPr>
              <a:t>30% save about </a:t>
            </a:r>
            <a:r>
              <a:rPr lang="en-US" i="1" dirty="0">
                <a:solidFill>
                  <a:srgbClr val="76FAFC"/>
                </a:solidFill>
              </a:rPr>
              <a:t>right amount</a:t>
            </a:r>
          </a:p>
          <a:p>
            <a:r>
              <a:rPr lang="en-US" sz="2400" dirty="0">
                <a:solidFill>
                  <a:schemeClr val="bg1"/>
                </a:solidFill>
              </a:rPr>
              <a:t>60% save too little</a:t>
            </a:r>
          </a:p>
          <a:p>
            <a:endParaRPr lang="en-US" sz="800" dirty="0">
              <a:solidFill>
                <a:schemeClr val="bg1"/>
              </a:solidFill>
            </a:endParaRPr>
          </a:p>
          <a:p>
            <a:pPr lvl="2">
              <a:spcBef>
                <a:spcPts val="0"/>
              </a:spcBef>
            </a:pPr>
            <a:r>
              <a:rPr lang="en-US" dirty="0">
                <a:solidFill>
                  <a:schemeClr val="bg1"/>
                </a:solidFill>
              </a:rPr>
              <a:t>David </a:t>
            </a:r>
            <a:r>
              <a:rPr lang="en-US" dirty="0" err="1">
                <a:solidFill>
                  <a:schemeClr val="bg1"/>
                </a:solidFill>
              </a:rPr>
              <a:t>Laibson</a:t>
            </a:r>
            <a:r>
              <a:rPr lang="en-US" dirty="0">
                <a:solidFill>
                  <a:schemeClr val="bg1"/>
                </a:solidFill>
              </a:rPr>
              <a:t> </a:t>
            </a:r>
          </a:p>
          <a:p>
            <a:pPr lvl="2">
              <a:spcBef>
                <a:spcPts val="0"/>
              </a:spcBef>
              <a:buNone/>
            </a:pPr>
            <a:r>
              <a:rPr lang="en-US" dirty="0">
                <a:solidFill>
                  <a:schemeClr val="bg1"/>
                </a:solidFill>
              </a:rPr>
              <a:t>   Harvard University</a:t>
            </a:r>
          </a:p>
          <a:p>
            <a:pPr lvl="2"/>
            <a:endParaRPr lang="en-US" sz="1800" dirty="0"/>
          </a:p>
          <a:p>
            <a:pPr lvl="2"/>
            <a:endParaRPr lang="en-US" sz="1000" dirty="0"/>
          </a:p>
          <a:p>
            <a:r>
              <a:rPr lang="en-US" sz="2600" dirty="0">
                <a:solidFill>
                  <a:schemeClr val="bg1"/>
                </a:solidFill>
              </a:rPr>
              <a:t>Right amount?</a:t>
            </a:r>
          </a:p>
          <a:p>
            <a:pPr lvl="1"/>
            <a:r>
              <a:rPr lang="en-US" sz="2200" dirty="0">
                <a:solidFill>
                  <a:schemeClr val="bg1"/>
                </a:solidFill>
              </a:rPr>
              <a:t>10 – 15% of gross income</a:t>
            </a:r>
          </a:p>
          <a:p>
            <a:pPr lvl="2"/>
            <a:r>
              <a:rPr lang="en-US" dirty="0">
                <a:solidFill>
                  <a:schemeClr val="bg1"/>
                </a:solidFill>
              </a:rPr>
              <a:t>Varies by circumstances</a:t>
            </a:r>
          </a:p>
          <a:p>
            <a:pPr lvl="2"/>
            <a:r>
              <a:rPr lang="en-US" dirty="0">
                <a:solidFill>
                  <a:schemeClr val="bg1"/>
                </a:solidFill>
              </a:rPr>
              <a:t>Consistency is key</a:t>
            </a:r>
          </a:p>
          <a:p>
            <a:pPr lvl="1"/>
            <a:endParaRPr lang="en-US" sz="2000" dirty="0"/>
          </a:p>
          <a:p>
            <a:endParaRPr lang="en-US" dirty="0"/>
          </a:p>
        </p:txBody>
      </p:sp>
      <p:pic>
        <p:nvPicPr>
          <p:cNvPr id="1026" name="Picture 2" descr="[piggybank0922]"/>
          <p:cNvPicPr>
            <a:picLocks noChangeAspect="1" noChangeArrowheads="1"/>
          </p:cNvPicPr>
          <p:nvPr/>
        </p:nvPicPr>
        <p:blipFill>
          <a:blip r:embed="rId2" cstate="print"/>
          <a:srcRect/>
          <a:stretch>
            <a:fillRect/>
          </a:stretch>
        </p:blipFill>
        <p:spPr bwMode="auto">
          <a:xfrm>
            <a:off x="1298531" y="747365"/>
            <a:ext cx="3733800" cy="5634646"/>
          </a:xfrm>
          <a:prstGeom prst="rect">
            <a:avLst/>
          </a:prstGeom>
          <a:noFill/>
        </p:spPr>
      </p:pic>
      <p:pic>
        <p:nvPicPr>
          <p:cNvPr id="7" name="Picture 6">
            <a:extLst>
              <a:ext uri="{FF2B5EF4-FFF2-40B4-BE49-F238E27FC236}">
                <a16:creationId xmlns:a16="http://schemas.microsoft.com/office/drawing/2014/main" id="{DDBB8B42-3086-9447-8995-BF9675A5E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170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ipe(down)">
                                      <p:cBhvr>
                                        <p:cTn id="20" dur="500"/>
                                        <p:tgtEl>
                                          <p:spTgt spid="6">
                                            <p:txEl>
                                              <p:pRg st="4" end="4"/>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wipe(down)">
                                      <p:cBhvr>
                                        <p:cTn id="23" dur="5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wipe(down)">
                                      <p:cBhvr>
                                        <p:cTn id="28" dur="500"/>
                                        <p:tgtEl>
                                          <p:spTgt spid="6">
                                            <p:txEl>
                                              <p:pRg st="8" end="8"/>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wipe(down)">
                                      <p:cBhvr>
                                        <p:cTn id="31" dur="500"/>
                                        <p:tgtEl>
                                          <p:spTgt spid="6">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wipe(down)">
                                      <p:cBhvr>
                                        <p:cTn id="34" dur="500"/>
                                        <p:tgtEl>
                                          <p:spTgt spid="6">
                                            <p:txEl>
                                              <p:pRg st="10" end="10"/>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wipe(down)">
                                      <p:cBhvr>
                                        <p:cTn id="3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r>
              <a:rPr lang="en-US" dirty="0">
                <a:solidFill>
                  <a:srgbClr val="92D050"/>
                </a:solidFill>
                <a:latin typeface="Tw Cen MT" panose="020B0602020104020603" pitchFamily="34" charset="77"/>
              </a:rPr>
              <a:t>So what does Saving Require . . . ? </a:t>
            </a:r>
          </a:p>
        </p:txBody>
      </p:sp>
      <p:sp>
        <p:nvSpPr>
          <p:cNvPr id="1295363" name="Rectangle 3"/>
          <p:cNvSpPr>
            <a:spLocks noGrp="1" noChangeArrowheads="1"/>
          </p:cNvSpPr>
          <p:nvPr>
            <p:ph type="body" idx="1"/>
          </p:nvPr>
        </p:nvSpPr>
        <p:spPr>
          <a:xfrm>
            <a:off x="2133600" y="1752600"/>
            <a:ext cx="7924800" cy="4495800"/>
          </a:xfrm>
        </p:spPr>
        <p:txBody>
          <a:bodyPr>
            <a:normAutofit/>
          </a:bodyPr>
          <a:lstStyle/>
          <a:p>
            <a:r>
              <a:rPr lang="en-US" dirty="0">
                <a:solidFill>
                  <a:schemeClr val="bg1"/>
                </a:solidFill>
              </a:rPr>
              <a:t>…that people control their spending</a:t>
            </a:r>
          </a:p>
          <a:p>
            <a:endParaRPr lang="en-US" sz="800" dirty="0"/>
          </a:p>
          <a:p>
            <a:endParaRPr lang="en-US" sz="400" dirty="0"/>
          </a:p>
          <a:p>
            <a:pPr marL="971550" lvl="1" indent="-514350">
              <a:buAutoNum type="arabicPeriod"/>
            </a:pPr>
            <a:r>
              <a:rPr lang="en-US" dirty="0">
                <a:solidFill>
                  <a:schemeClr val="bg1"/>
                </a:solidFill>
              </a:rPr>
              <a:t>control emotions</a:t>
            </a:r>
          </a:p>
          <a:p>
            <a:pPr marL="971550" lvl="1" indent="-514350">
              <a:buAutoNum type="arabicPeriod"/>
            </a:pPr>
            <a:endParaRPr lang="en-US" sz="800" dirty="0"/>
          </a:p>
          <a:p>
            <a:pPr lvl="1"/>
            <a:endParaRPr lang="en-US" sz="400" dirty="0"/>
          </a:p>
          <a:p>
            <a:pPr lvl="2"/>
            <a:r>
              <a:rPr lang="en-US" sz="2800" dirty="0">
                <a:solidFill>
                  <a:schemeClr val="bg1"/>
                </a:solidFill>
              </a:rPr>
              <a:t>For example:  use </a:t>
            </a:r>
            <a:r>
              <a:rPr lang="en-US" sz="2800" i="1" dirty="0">
                <a:solidFill>
                  <a:schemeClr val="bg1"/>
                </a:solidFill>
              </a:rPr>
              <a:t>Nudges</a:t>
            </a:r>
            <a:r>
              <a:rPr lang="en-US" sz="2800" dirty="0">
                <a:solidFill>
                  <a:schemeClr val="bg1"/>
                </a:solidFill>
              </a:rPr>
              <a:t> referred to as </a:t>
            </a:r>
            <a:r>
              <a:rPr lang="en-US" sz="2800" dirty="0">
                <a:solidFill>
                  <a:srgbClr val="76FAFC"/>
                </a:solidFill>
              </a:rPr>
              <a:t>“</a:t>
            </a:r>
            <a:r>
              <a:rPr lang="en-US" sz="2800" i="1" dirty="0">
                <a:solidFill>
                  <a:srgbClr val="76FAFC"/>
                </a:solidFill>
              </a:rPr>
              <a:t>commitment devices</a:t>
            </a:r>
            <a:r>
              <a:rPr lang="en-US" sz="2800" dirty="0">
                <a:solidFill>
                  <a:srgbClr val="76FAFC"/>
                </a:solidFill>
              </a:rPr>
              <a:t>”</a:t>
            </a:r>
            <a:endParaRPr lang="en-US" sz="2800" dirty="0">
              <a:solidFill>
                <a:schemeClr val="bg1"/>
              </a:solidFill>
            </a:endParaRPr>
          </a:p>
          <a:p>
            <a:pPr lvl="2"/>
            <a:endParaRPr lang="en-US" sz="400" dirty="0"/>
          </a:p>
          <a:p>
            <a:pPr lvl="3"/>
            <a:r>
              <a:rPr lang="en-US" sz="2800" i="1" dirty="0">
                <a:solidFill>
                  <a:schemeClr val="bg1"/>
                </a:solidFill>
              </a:rPr>
              <a:t>Opt-out </a:t>
            </a:r>
            <a:r>
              <a:rPr lang="en-US" sz="2800" dirty="0">
                <a:solidFill>
                  <a:schemeClr val="bg1"/>
                </a:solidFill>
              </a:rPr>
              <a:t>instead of </a:t>
            </a:r>
            <a:r>
              <a:rPr lang="en-US" sz="2800" i="1" dirty="0">
                <a:solidFill>
                  <a:schemeClr val="bg1"/>
                </a:solidFill>
              </a:rPr>
              <a:t>opt-in</a:t>
            </a:r>
          </a:p>
          <a:p>
            <a:pPr lvl="3"/>
            <a:endParaRPr lang="en-US" sz="400" dirty="0"/>
          </a:p>
          <a:p>
            <a:pPr lvl="3"/>
            <a:r>
              <a:rPr lang="en-US" sz="2800" dirty="0">
                <a:solidFill>
                  <a:schemeClr val="bg1"/>
                </a:solidFill>
              </a:rPr>
              <a:t>“</a:t>
            </a:r>
            <a:r>
              <a:rPr lang="en-US" sz="2800" i="1" dirty="0">
                <a:solidFill>
                  <a:schemeClr val="bg1"/>
                </a:solidFill>
              </a:rPr>
              <a:t>Save More Tomorrow</a:t>
            </a:r>
            <a:r>
              <a:rPr lang="en-US" sz="2800" dirty="0">
                <a:solidFill>
                  <a:schemeClr val="bg1"/>
                </a:solidFill>
              </a:rPr>
              <a:t>” - </a:t>
            </a:r>
            <a:r>
              <a:rPr lang="en-US" sz="2800" dirty="0">
                <a:solidFill>
                  <a:schemeClr val="bg1"/>
                </a:solidFill>
                <a:hlinkClick r:id="rId2">
                  <a:extLst>
                    <a:ext uri="{A12FA001-AC4F-418D-AE19-62706E023703}">
                      <ahyp:hlinkClr xmlns:ahyp="http://schemas.microsoft.com/office/drawing/2018/hyperlinkcolor" val="tx"/>
                    </a:ext>
                  </a:extLst>
                </a:hlinkClick>
              </a:rPr>
              <a:t>The SMarT plan</a:t>
            </a:r>
            <a:endParaRPr lang="en-US" sz="2800" dirty="0">
              <a:solidFill>
                <a:schemeClr val="bg1"/>
              </a:solidFill>
            </a:endParaRPr>
          </a:p>
          <a:p>
            <a:pPr marL="1371600" lvl="3" indent="0">
              <a:buNone/>
            </a:pPr>
            <a:endParaRPr lang="en-US" sz="400" dirty="0">
              <a:solidFill>
                <a:schemeClr val="bg1"/>
              </a:solidFill>
            </a:endParaRPr>
          </a:p>
          <a:p>
            <a:pPr lvl="3"/>
            <a:r>
              <a:rPr lang="en-US" sz="2800" i="1" dirty="0">
                <a:solidFill>
                  <a:schemeClr val="bg1"/>
                </a:solidFill>
              </a:rPr>
              <a:t>Step-down principle</a:t>
            </a:r>
          </a:p>
          <a:p>
            <a:pPr lvl="3"/>
            <a:endParaRPr lang="en-US" dirty="0"/>
          </a:p>
        </p:txBody>
      </p:sp>
      <p:pic>
        <p:nvPicPr>
          <p:cNvPr id="5" name="Picture 4">
            <a:extLst>
              <a:ext uri="{FF2B5EF4-FFF2-40B4-BE49-F238E27FC236}">
                <a16:creationId xmlns:a16="http://schemas.microsoft.com/office/drawing/2014/main" id="{301E9DF8-EA3B-AA44-B7A2-1B68BD6F1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07816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95363">
                                            <p:txEl>
                                              <p:pRg st="0" end="0"/>
                                            </p:txEl>
                                          </p:spTgt>
                                        </p:tgtEl>
                                        <p:attrNameLst>
                                          <p:attrName>style.visibility</p:attrName>
                                        </p:attrNameLst>
                                      </p:cBhvr>
                                      <p:to>
                                        <p:strVal val="visible"/>
                                      </p:to>
                                    </p:set>
                                    <p:animEffect transition="in" filter="wipe(down)">
                                      <p:cBhvr>
                                        <p:cTn id="7" dur="500"/>
                                        <p:tgtEl>
                                          <p:spTgt spid="129536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95363">
                                            <p:txEl>
                                              <p:pRg st="3" end="3"/>
                                            </p:txEl>
                                          </p:spTgt>
                                        </p:tgtEl>
                                        <p:attrNameLst>
                                          <p:attrName>style.visibility</p:attrName>
                                        </p:attrNameLst>
                                      </p:cBhvr>
                                      <p:to>
                                        <p:strVal val="visible"/>
                                      </p:to>
                                    </p:set>
                                    <p:animEffect transition="in" filter="wipe(down)">
                                      <p:cBhvr>
                                        <p:cTn id="10" dur="500"/>
                                        <p:tgtEl>
                                          <p:spTgt spid="129536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95363">
                                            <p:txEl>
                                              <p:pRg st="6" end="6"/>
                                            </p:txEl>
                                          </p:spTgt>
                                        </p:tgtEl>
                                        <p:attrNameLst>
                                          <p:attrName>style.visibility</p:attrName>
                                        </p:attrNameLst>
                                      </p:cBhvr>
                                      <p:to>
                                        <p:strVal val="visible"/>
                                      </p:to>
                                    </p:set>
                                    <p:animEffect transition="in" filter="wipe(down)">
                                      <p:cBhvr>
                                        <p:cTn id="15" dur="500"/>
                                        <p:tgtEl>
                                          <p:spTgt spid="129536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95363">
                                            <p:txEl>
                                              <p:pRg st="8" end="8"/>
                                            </p:txEl>
                                          </p:spTgt>
                                        </p:tgtEl>
                                        <p:attrNameLst>
                                          <p:attrName>style.visibility</p:attrName>
                                        </p:attrNameLst>
                                      </p:cBhvr>
                                      <p:to>
                                        <p:strVal val="visible"/>
                                      </p:to>
                                    </p:set>
                                    <p:animEffect transition="in" filter="wipe(down)">
                                      <p:cBhvr>
                                        <p:cTn id="20" dur="500"/>
                                        <p:tgtEl>
                                          <p:spTgt spid="1295363">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95363">
                                            <p:txEl>
                                              <p:pRg st="10" end="10"/>
                                            </p:txEl>
                                          </p:spTgt>
                                        </p:tgtEl>
                                        <p:attrNameLst>
                                          <p:attrName>style.visibility</p:attrName>
                                        </p:attrNameLst>
                                      </p:cBhvr>
                                      <p:to>
                                        <p:strVal val="visible"/>
                                      </p:to>
                                    </p:set>
                                    <p:animEffect transition="in" filter="wipe(down)">
                                      <p:cBhvr>
                                        <p:cTn id="25" dur="500"/>
                                        <p:tgtEl>
                                          <p:spTgt spid="1295363">
                                            <p:txEl>
                                              <p:pRg st="10" end="10"/>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95363">
                                            <p:txEl>
                                              <p:pRg st="12" end="12"/>
                                            </p:txEl>
                                          </p:spTgt>
                                        </p:tgtEl>
                                        <p:attrNameLst>
                                          <p:attrName>style.visibility</p:attrName>
                                        </p:attrNameLst>
                                      </p:cBhvr>
                                      <p:to>
                                        <p:strVal val="visible"/>
                                      </p:to>
                                    </p:set>
                                    <p:animEffect transition="in" filter="wipe(down)">
                                      <p:cBhvr>
                                        <p:cTn id="28" dur="500"/>
                                        <p:tgtEl>
                                          <p:spTgt spid="129536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smith"/>
          <p:cNvPicPr>
            <a:picLocks noChangeAspect="1" noChangeArrowheads="1"/>
          </p:cNvPicPr>
          <p:nvPr/>
        </p:nvPicPr>
        <p:blipFill>
          <a:blip r:embed="rId3" cstate="print"/>
          <a:srcRect/>
          <a:stretch>
            <a:fillRect/>
          </a:stretch>
        </p:blipFill>
        <p:spPr bwMode="auto">
          <a:xfrm>
            <a:off x="1524000" y="0"/>
            <a:ext cx="2522538" cy="3200400"/>
          </a:xfrm>
          <a:prstGeom prst="rect">
            <a:avLst/>
          </a:prstGeom>
          <a:noFill/>
        </p:spPr>
      </p:pic>
      <p:sp>
        <p:nvSpPr>
          <p:cNvPr id="572419" name="Rectangle 3"/>
          <p:cNvSpPr>
            <a:spLocks noGrp="1" noChangeArrowheads="1"/>
          </p:cNvSpPr>
          <p:nvPr>
            <p:ph type="title"/>
          </p:nvPr>
        </p:nvSpPr>
        <p:spPr>
          <a:xfrm>
            <a:off x="4648200" y="533400"/>
            <a:ext cx="4953000" cy="2209800"/>
          </a:xfrm>
        </p:spPr>
        <p:txBody>
          <a:bodyPr/>
          <a:lstStyle/>
          <a:p>
            <a:pPr algn="ctr"/>
            <a:r>
              <a:rPr lang="en-US" i="1" dirty="0">
                <a:solidFill>
                  <a:srgbClr val="92D050"/>
                </a:solidFill>
                <a:latin typeface="Tw Cen MT" panose="020B0602020104020603" pitchFamily="34" charset="77"/>
              </a:rPr>
              <a:t>Theory of Moral Sentiments</a:t>
            </a:r>
            <a:br>
              <a:rPr lang="en-US" i="1" dirty="0">
                <a:solidFill>
                  <a:srgbClr val="92D050"/>
                </a:solidFill>
                <a:latin typeface="Tw Cen MT" panose="020B0602020104020603" pitchFamily="34" charset="77"/>
              </a:rPr>
            </a:br>
            <a:br>
              <a:rPr lang="en-US" sz="1600" i="1" dirty="0">
                <a:solidFill>
                  <a:srgbClr val="92D050"/>
                </a:solidFill>
                <a:latin typeface="Tw Cen MT" panose="020B0602020104020603" pitchFamily="34" charset="77"/>
              </a:rPr>
            </a:br>
            <a:r>
              <a:rPr lang="en-US" sz="2400" dirty="0">
                <a:solidFill>
                  <a:srgbClr val="92D050"/>
                </a:solidFill>
                <a:latin typeface="Tw Cen MT" panose="020B0602020104020603" pitchFamily="34" charset="77"/>
              </a:rPr>
              <a:t>(Adam Smith, 1759)</a:t>
            </a:r>
          </a:p>
        </p:txBody>
      </p:sp>
      <p:sp>
        <p:nvSpPr>
          <p:cNvPr id="572420" name="Rectangle 4"/>
          <p:cNvSpPr>
            <a:spLocks noGrp="1" noChangeArrowheads="1"/>
          </p:cNvSpPr>
          <p:nvPr>
            <p:ph type="body" idx="1"/>
          </p:nvPr>
        </p:nvSpPr>
        <p:spPr>
          <a:xfrm>
            <a:off x="1981200" y="3352800"/>
            <a:ext cx="8077200" cy="3352800"/>
          </a:xfrm>
        </p:spPr>
        <p:txBody>
          <a:bodyPr>
            <a:normAutofit lnSpcReduction="10000"/>
          </a:bodyPr>
          <a:lstStyle/>
          <a:p>
            <a:pPr>
              <a:lnSpc>
                <a:spcPct val="80000"/>
              </a:lnSpc>
            </a:pPr>
            <a:r>
              <a:rPr lang="en-US" i="1" dirty="0">
                <a:solidFill>
                  <a:schemeClr val="bg1"/>
                </a:solidFill>
              </a:rPr>
              <a:t>“The pleasure which we are to enjoy ten years hence, interests us so little in comparison with that which we are to enjoy today…</a:t>
            </a:r>
          </a:p>
          <a:p>
            <a:pPr>
              <a:lnSpc>
                <a:spcPct val="80000"/>
              </a:lnSpc>
            </a:pPr>
            <a:endParaRPr lang="en-US" sz="500" i="1" dirty="0"/>
          </a:p>
          <a:p>
            <a:pPr>
              <a:lnSpc>
                <a:spcPct val="80000"/>
              </a:lnSpc>
            </a:pPr>
            <a:r>
              <a:rPr lang="en-US" dirty="0">
                <a:solidFill>
                  <a:schemeClr val="bg1"/>
                </a:solidFill>
              </a:rPr>
              <a:t>[However,] </a:t>
            </a:r>
            <a:r>
              <a:rPr lang="en-US" i="1" dirty="0">
                <a:solidFill>
                  <a:schemeClr val="bg1"/>
                </a:solidFill>
              </a:rPr>
              <a:t>the spectator </a:t>
            </a:r>
            <a:r>
              <a:rPr lang="en-US" dirty="0">
                <a:solidFill>
                  <a:schemeClr val="bg1"/>
                </a:solidFill>
              </a:rPr>
              <a:t>[cognitive self] </a:t>
            </a:r>
            <a:r>
              <a:rPr lang="en-US" i="1" dirty="0">
                <a:solidFill>
                  <a:schemeClr val="bg1"/>
                </a:solidFill>
              </a:rPr>
              <a:t>does not feel the solicitations of our present appetites.  </a:t>
            </a:r>
          </a:p>
          <a:p>
            <a:pPr>
              <a:lnSpc>
                <a:spcPct val="80000"/>
              </a:lnSpc>
            </a:pPr>
            <a:endParaRPr lang="en-US" sz="500" i="1" dirty="0"/>
          </a:p>
          <a:p>
            <a:pPr>
              <a:lnSpc>
                <a:spcPct val="80000"/>
              </a:lnSpc>
            </a:pPr>
            <a:r>
              <a:rPr lang="en-US" i="1" dirty="0">
                <a:solidFill>
                  <a:schemeClr val="bg1"/>
                </a:solidFill>
              </a:rPr>
              <a:t>To him </a:t>
            </a:r>
            <a:r>
              <a:rPr lang="en-US" b="1" i="1" dirty="0">
                <a:solidFill>
                  <a:srgbClr val="00FFFF"/>
                </a:solidFill>
              </a:rPr>
              <a:t>the pleasure which we are to enjoy a week hence, or a year hence, is just as interesting as that which we are to enjoy this moment</a:t>
            </a:r>
            <a:r>
              <a:rPr lang="en-US" i="1" dirty="0">
                <a:solidFill>
                  <a:schemeClr val="bg1"/>
                </a:solidFill>
              </a:rPr>
              <a:t>.”</a:t>
            </a:r>
          </a:p>
        </p:txBody>
      </p:sp>
      <p:pic>
        <p:nvPicPr>
          <p:cNvPr id="5" name="Picture 4">
            <a:extLst>
              <a:ext uri="{FF2B5EF4-FFF2-40B4-BE49-F238E27FC236}">
                <a16:creationId xmlns:a16="http://schemas.microsoft.com/office/drawing/2014/main" id="{6336DA9C-7E83-0642-959B-2E9E63F65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6081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72420">
                                            <p:txEl>
                                              <p:pRg st="0" end="0"/>
                                            </p:txEl>
                                          </p:spTgt>
                                        </p:tgtEl>
                                        <p:attrNameLst>
                                          <p:attrName>style.visibility</p:attrName>
                                        </p:attrNameLst>
                                      </p:cBhvr>
                                      <p:to>
                                        <p:strVal val="visible"/>
                                      </p:to>
                                    </p:set>
                                    <p:animEffect transition="in" filter="wipe(down)">
                                      <p:cBhvr>
                                        <p:cTn id="7" dur="500"/>
                                        <p:tgtEl>
                                          <p:spTgt spid="572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72420">
                                            <p:txEl>
                                              <p:pRg st="2" end="2"/>
                                            </p:txEl>
                                          </p:spTgt>
                                        </p:tgtEl>
                                        <p:attrNameLst>
                                          <p:attrName>style.visibility</p:attrName>
                                        </p:attrNameLst>
                                      </p:cBhvr>
                                      <p:to>
                                        <p:strVal val="visible"/>
                                      </p:to>
                                    </p:set>
                                    <p:animEffect transition="in" filter="wipe(down)">
                                      <p:cBhvr>
                                        <p:cTn id="12" dur="500"/>
                                        <p:tgtEl>
                                          <p:spTgt spid="5724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72420">
                                            <p:txEl>
                                              <p:pRg st="4" end="4"/>
                                            </p:txEl>
                                          </p:spTgt>
                                        </p:tgtEl>
                                        <p:attrNameLst>
                                          <p:attrName>style.visibility</p:attrName>
                                        </p:attrNameLst>
                                      </p:cBhvr>
                                      <p:to>
                                        <p:strVal val="visible"/>
                                      </p:to>
                                    </p:set>
                                    <p:animEffect transition="in" filter="wipe(down)">
                                      <p:cBhvr>
                                        <p:cTn id="17" dur="500"/>
                                        <p:tgtEl>
                                          <p:spTgt spid="5724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2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pPr algn="ctr"/>
            <a:r>
              <a:rPr lang="en-US" dirty="0">
                <a:solidFill>
                  <a:srgbClr val="92D050"/>
                </a:solidFill>
                <a:latin typeface="Tw Cen MT" panose="020B0602020104020603" pitchFamily="34" charset="77"/>
              </a:rPr>
              <a:t>Saving Requires . . .  </a:t>
            </a:r>
          </a:p>
        </p:txBody>
      </p:sp>
      <p:sp>
        <p:nvSpPr>
          <p:cNvPr id="1295363" name="Rectangle 3"/>
          <p:cNvSpPr>
            <a:spLocks noGrp="1" noChangeArrowheads="1"/>
          </p:cNvSpPr>
          <p:nvPr>
            <p:ph type="body" idx="1"/>
          </p:nvPr>
        </p:nvSpPr>
        <p:spPr>
          <a:xfrm>
            <a:off x="2133600" y="1676400"/>
            <a:ext cx="7924800" cy="4572000"/>
          </a:xfrm>
        </p:spPr>
        <p:txBody>
          <a:bodyPr/>
          <a:lstStyle/>
          <a:p>
            <a:r>
              <a:rPr lang="en-US" dirty="0">
                <a:solidFill>
                  <a:schemeClr val="bg1"/>
                </a:solidFill>
              </a:rPr>
              <a:t>…that people control their spending</a:t>
            </a:r>
          </a:p>
          <a:p>
            <a:endParaRPr lang="en-US" sz="2000" dirty="0"/>
          </a:p>
          <a:p>
            <a:pPr marL="971550" lvl="1" indent="-514350">
              <a:buAutoNum type="arabicPeriod"/>
            </a:pPr>
            <a:r>
              <a:rPr lang="en-US" dirty="0">
                <a:solidFill>
                  <a:schemeClr val="tx1">
                    <a:lumMod val="65000"/>
                    <a:lumOff val="35000"/>
                  </a:schemeClr>
                </a:solidFill>
              </a:rPr>
              <a:t>control emotions with </a:t>
            </a:r>
            <a:r>
              <a:rPr lang="en-US" i="1" dirty="0">
                <a:solidFill>
                  <a:schemeClr val="tx1">
                    <a:lumMod val="65000"/>
                    <a:lumOff val="35000"/>
                  </a:schemeClr>
                </a:solidFill>
              </a:rPr>
              <a:t>commitment devices</a:t>
            </a:r>
          </a:p>
          <a:p>
            <a:pPr marL="971550" lvl="1" indent="-514350">
              <a:buAutoNum type="arabicPeriod"/>
            </a:pPr>
            <a:endParaRPr lang="en-US" sz="1000" i="1" dirty="0">
              <a:solidFill>
                <a:schemeClr val="bg1">
                  <a:lumMod val="85000"/>
                  <a:lumOff val="15000"/>
                </a:schemeClr>
              </a:solidFill>
            </a:endParaRPr>
          </a:p>
          <a:p>
            <a:endParaRPr lang="en-US" sz="1400" dirty="0">
              <a:solidFill>
                <a:schemeClr val="bg1">
                  <a:lumMod val="65000"/>
                  <a:lumOff val="35000"/>
                </a:schemeClr>
              </a:solidFill>
            </a:endParaRPr>
          </a:p>
          <a:p>
            <a:pPr marL="971550" lvl="1" indent="-514350">
              <a:buAutoNum type="arabicPeriod" startAt="2"/>
            </a:pPr>
            <a:r>
              <a:rPr lang="en-US" dirty="0">
                <a:solidFill>
                  <a:schemeClr val="bg1">
                    <a:lumMod val="65000"/>
                    <a:lumOff val="35000"/>
                  </a:schemeClr>
                </a:solidFill>
              </a:rPr>
              <a:t>create and use a budget </a:t>
            </a:r>
          </a:p>
          <a:p>
            <a:pPr marL="1371600" lvl="2" indent="-514350">
              <a:buNone/>
            </a:pPr>
            <a:r>
              <a:rPr lang="en-US" dirty="0">
                <a:solidFill>
                  <a:schemeClr val="bg1">
                    <a:lumMod val="65000"/>
                    <a:lumOff val="35000"/>
                  </a:schemeClr>
                </a:solidFill>
              </a:rPr>
              <a:t>  (income/cash flow statement)</a:t>
            </a:r>
          </a:p>
          <a:p>
            <a:pPr marL="1371600" lvl="2" indent="-514350">
              <a:buNone/>
            </a:pPr>
            <a:endParaRPr lang="en-US" dirty="0"/>
          </a:p>
          <a:p>
            <a:pPr marL="1371600" lvl="2" indent="-514350">
              <a:buNone/>
            </a:pPr>
            <a:endParaRPr lang="en-US" dirty="0"/>
          </a:p>
          <a:p>
            <a:pPr lvl="1"/>
            <a:endParaRPr lang="en-US" sz="800" dirty="0"/>
          </a:p>
        </p:txBody>
      </p:sp>
      <p:pic>
        <p:nvPicPr>
          <p:cNvPr id="5" name="Picture 4">
            <a:extLst>
              <a:ext uri="{FF2B5EF4-FFF2-40B4-BE49-F238E27FC236}">
                <a16:creationId xmlns:a16="http://schemas.microsoft.com/office/drawing/2014/main" id="{A9441CD2-487E-1A49-9336-CD6B939ED2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9672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95363">
                                            <p:txEl>
                                              <p:pRg st="0" end="0"/>
                                            </p:txEl>
                                          </p:spTgt>
                                        </p:tgtEl>
                                        <p:attrNameLst>
                                          <p:attrName>style.visibility</p:attrName>
                                        </p:attrNameLst>
                                      </p:cBhvr>
                                      <p:to>
                                        <p:strVal val="visible"/>
                                      </p:to>
                                    </p:set>
                                    <p:animEffect transition="in" filter="wipe(down)">
                                      <p:cBhvr>
                                        <p:cTn id="7" dur="500"/>
                                        <p:tgtEl>
                                          <p:spTgt spid="129536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95363">
                                            <p:txEl>
                                              <p:pRg st="2" end="2"/>
                                            </p:txEl>
                                          </p:spTgt>
                                        </p:tgtEl>
                                        <p:attrNameLst>
                                          <p:attrName>style.visibility</p:attrName>
                                        </p:attrNameLst>
                                      </p:cBhvr>
                                      <p:to>
                                        <p:strVal val="visible"/>
                                      </p:to>
                                    </p:set>
                                    <p:animEffect transition="in" filter="wipe(down)">
                                      <p:cBhvr>
                                        <p:cTn id="10" dur="500"/>
                                        <p:tgtEl>
                                          <p:spTgt spid="129536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95363">
                                            <p:txEl>
                                              <p:pRg st="5" end="5"/>
                                            </p:txEl>
                                          </p:spTgt>
                                        </p:tgtEl>
                                        <p:attrNameLst>
                                          <p:attrName>style.visibility</p:attrName>
                                        </p:attrNameLst>
                                      </p:cBhvr>
                                      <p:to>
                                        <p:strVal val="visible"/>
                                      </p:to>
                                    </p:set>
                                    <p:animEffect transition="in" filter="wipe(down)">
                                      <p:cBhvr>
                                        <p:cTn id="13" dur="500"/>
                                        <p:tgtEl>
                                          <p:spTgt spid="1295363">
                                            <p:txEl>
                                              <p:pRg st="5" end="5"/>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95363">
                                            <p:txEl>
                                              <p:pRg st="6" end="6"/>
                                            </p:txEl>
                                          </p:spTgt>
                                        </p:tgtEl>
                                        <p:attrNameLst>
                                          <p:attrName>style.visibility</p:attrName>
                                        </p:attrNameLst>
                                      </p:cBhvr>
                                      <p:to>
                                        <p:strVal val="visible"/>
                                      </p:to>
                                    </p:set>
                                    <p:animEffect transition="in" filter="wipe(down)">
                                      <p:cBhvr>
                                        <p:cTn id="16" dur="500"/>
                                        <p:tgtEl>
                                          <p:spTgt spid="1295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ChangeArrowheads="1"/>
          </p:cNvSpPr>
          <p:nvPr>
            <p:ph type="title"/>
          </p:nvPr>
        </p:nvSpPr>
        <p:spPr/>
        <p:txBody>
          <a:bodyPr/>
          <a:lstStyle/>
          <a:p>
            <a:pPr algn="ctr"/>
            <a:r>
              <a:rPr lang="en-US" dirty="0">
                <a:solidFill>
                  <a:srgbClr val="92D050"/>
                </a:solidFill>
                <a:latin typeface="Tw Cen MT" panose="020B0602020104020603" pitchFamily="34" charset="77"/>
              </a:rPr>
              <a:t>Saving Requires . . .  </a:t>
            </a:r>
          </a:p>
        </p:txBody>
      </p:sp>
      <p:sp>
        <p:nvSpPr>
          <p:cNvPr id="1295363" name="Rectangle 3"/>
          <p:cNvSpPr>
            <a:spLocks noGrp="1" noChangeArrowheads="1"/>
          </p:cNvSpPr>
          <p:nvPr>
            <p:ph type="body" idx="1"/>
          </p:nvPr>
        </p:nvSpPr>
        <p:spPr>
          <a:xfrm>
            <a:off x="2133600" y="1676400"/>
            <a:ext cx="7924800" cy="4572000"/>
          </a:xfrm>
        </p:spPr>
        <p:txBody>
          <a:bodyPr/>
          <a:lstStyle/>
          <a:p>
            <a:r>
              <a:rPr lang="en-US" dirty="0">
                <a:solidFill>
                  <a:schemeClr val="bg1"/>
                </a:solidFill>
              </a:rPr>
              <a:t>…that people control their spending</a:t>
            </a:r>
          </a:p>
          <a:p>
            <a:endParaRPr lang="en-US" sz="2000" dirty="0"/>
          </a:p>
          <a:p>
            <a:pPr marL="971550" lvl="1" indent="-514350">
              <a:buAutoNum type="arabicPeriod"/>
            </a:pPr>
            <a:r>
              <a:rPr lang="en-US" dirty="0">
                <a:solidFill>
                  <a:schemeClr val="tx1">
                    <a:lumMod val="65000"/>
                    <a:lumOff val="35000"/>
                  </a:schemeClr>
                </a:solidFill>
              </a:rPr>
              <a:t>control emotions with </a:t>
            </a:r>
            <a:r>
              <a:rPr lang="en-US" i="1" dirty="0">
                <a:solidFill>
                  <a:schemeClr val="tx1">
                    <a:lumMod val="65000"/>
                    <a:lumOff val="35000"/>
                  </a:schemeClr>
                </a:solidFill>
              </a:rPr>
              <a:t>commitment devices</a:t>
            </a:r>
          </a:p>
          <a:p>
            <a:pPr marL="971550" lvl="1" indent="-514350">
              <a:buAutoNum type="arabicPeriod"/>
            </a:pPr>
            <a:endParaRPr lang="en-US" sz="1000" i="1" dirty="0">
              <a:solidFill>
                <a:schemeClr val="bg1">
                  <a:lumMod val="85000"/>
                  <a:lumOff val="15000"/>
                </a:schemeClr>
              </a:solidFill>
            </a:endParaRPr>
          </a:p>
          <a:p>
            <a:endParaRPr lang="en-US" sz="1400" dirty="0">
              <a:solidFill>
                <a:schemeClr val="bg1">
                  <a:lumMod val="65000"/>
                  <a:lumOff val="35000"/>
                </a:schemeClr>
              </a:solidFill>
            </a:endParaRPr>
          </a:p>
          <a:p>
            <a:pPr marL="971550" lvl="1" indent="-514350">
              <a:buAutoNum type="arabicPeriod" startAt="2"/>
            </a:pPr>
            <a:r>
              <a:rPr lang="en-US" dirty="0">
                <a:solidFill>
                  <a:schemeClr val="tx1">
                    <a:lumMod val="65000"/>
                    <a:lumOff val="35000"/>
                  </a:schemeClr>
                </a:solidFill>
              </a:rPr>
              <a:t>create and use a budget </a:t>
            </a:r>
          </a:p>
          <a:p>
            <a:pPr marL="1371600" lvl="2" indent="-514350">
              <a:buNone/>
            </a:pPr>
            <a:r>
              <a:rPr lang="en-US" dirty="0">
                <a:solidFill>
                  <a:schemeClr val="tx1">
                    <a:lumMod val="65000"/>
                    <a:lumOff val="35000"/>
                  </a:schemeClr>
                </a:solidFill>
              </a:rPr>
              <a:t>  (income/cash flow statement)</a:t>
            </a:r>
          </a:p>
          <a:p>
            <a:pPr marL="1371600" lvl="2" indent="-514350">
              <a:buNone/>
            </a:pPr>
            <a:endParaRPr lang="en-US" dirty="0"/>
          </a:p>
          <a:p>
            <a:pPr marL="971550" lvl="1" indent="-514350">
              <a:buNone/>
            </a:pPr>
            <a:r>
              <a:rPr lang="en-US" dirty="0">
                <a:solidFill>
                  <a:schemeClr val="bg1"/>
                </a:solidFill>
              </a:rPr>
              <a:t>3.	understand credit</a:t>
            </a:r>
          </a:p>
          <a:p>
            <a:pPr marL="1371600" lvl="2" indent="-514350">
              <a:buNone/>
            </a:pPr>
            <a:endParaRPr lang="en-US" dirty="0">
              <a:solidFill>
                <a:schemeClr val="bg1"/>
              </a:solidFill>
            </a:endParaRPr>
          </a:p>
          <a:p>
            <a:pPr lvl="1"/>
            <a:endParaRPr lang="en-US" sz="800" dirty="0"/>
          </a:p>
        </p:txBody>
      </p:sp>
      <p:pic>
        <p:nvPicPr>
          <p:cNvPr id="4" name="Picture 3">
            <a:extLst>
              <a:ext uri="{FF2B5EF4-FFF2-40B4-BE49-F238E27FC236}">
                <a16:creationId xmlns:a16="http://schemas.microsoft.com/office/drawing/2014/main" id="{0E38CC2D-19B1-8B41-B1A7-C78F0815B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2760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95363">
                                            <p:txEl>
                                              <p:pRg st="0" end="0"/>
                                            </p:txEl>
                                          </p:spTgt>
                                        </p:tgtEl>
                                        <p:attrNameLst>
                                          <p:attrName>style.visibility</p:attrName>
                                        </p:attrNameLst>
                                      </p:cBhvr>
                                      <p:to>
                                        <p:strVal val="visible"/>
                                      </p:to>
                                    </p:set>
                                    <p:animEffect transition="in" filter="wipe(down)">
                                      <p:cBhvr>
                                        <p:cTn id="7" dur="500"/>
                                        <p:tgtEl>
                                          <p:spTgt spid="129536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95363">
                                            <p:txEl>
                                              <p:pRg st="2" end="2"/>
                                            </p:txEl>
                                          </p:spTgt>
                                        </p:tgtEl>
                                        <p:attrNameLst>
                                          <p:attrName>style.visibility</p:attrName>
                                        </p:attrNameLst>
                                      </p:cBhvr>
                                      <p:to>
                                        <p:strVal val="visible"/>
                                      </p:to>
                                    </p:set>
                                    <p:animEffect transition="in" filter="wipe(down)">
                                      <p:cBhvr>
                                        <p:cTn id="10" dur="500"/>
                                        <p:tgtEl>
                                          <p:spTgt spid="129536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95363">
                                            <p:txEl>
                                              <p:pRg st="5" end="5"/>
                                            </p:txEl>
                                          </p:spTgt>
                                        </p:tgtEl>
                                        <p:attrNameLst>
                                          <p:attrName>style.visibility</p:attrName>
                                        </p:attrNameLst>
                                      </p:cBhvr>
                                      <p:to>
                                        <p:strVal val="visible"/>
                                      </p:to>
                                    </p:set>
                                    <p:animEffect transition="in" filter="wipe(down)">
                                      <p:cBhvr>
                                        <p:cTn id="13" dur="500"/>
                                        <p:tgtEl>
                                          <p:spTgt spid="1295363">
                                            <p:txEl>
                                              <p:pRg st="5" end="5"/>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95363">
                                            <p:txEl>
                                              <p:pRg st="6" end="6"/>
                                            </p:txEl>
                                          </p:spTgt>
                                        </p:tgtEl>
                                        <p:attrNameLst>
                                          <p:attrName>style.visibility</p:attrName>
                                        </p:attrNameLst>
                                      </p:cBhvr>
                                      <p:to>
                                        <p:strVal val="visible"/>
                                      </p:to>
                                    </p:set>
                                    <p:animEffect transition="in" filter="wipe(down)">
                                      <p:cBhvr>
                                        <p:cTn id="16" dur="500"/>
                                        <p:tgtEl>
                                          <p:spTgt spid="1295363">
                                            <p:txEl>
                                              <p:pRg st="6" end="6"/>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95363">
                                            <p:txEl>
                                              <p:pRg st="8" end="8"/>
                                            </p:txEl>
                                          </p:spTgt>
                                        </p:tgtEl>
                                        <p:attrNameLst>
                                          <p:attrName>style.visibility</p:attrName>
                                        </p:attrNameLst>
                                      </p:cBhvr>
                                      <p:to>
                                        <p:strVal val="visible"/>
                                      </p:to>
                                    </p:set>
                                    <p:animEffect transition="in" filter="wipe(down)">
                                      <p:cBhvr>
                                        <p:cTn id="19" dur="500"/>
                                        <p:tgtEl>
                                          <p:spTgt spid="12953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36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692" name="Rectangle 4"/>
          <p:cNvSpPr>
            <a:spLocks noGrp="1" noChangeArrowheads="1"/>
          </p:cNvSpPr>
          <p:nvPr>
            <p:ph type="title"/>
          </p:nvPr>
        </p:nvSpPr>
        <p:spPr>
          <a:xfrm>
            <a:off x="2095500" y="13717"/>
            <a:ext cx="7772400" cy="1143000"/>
          </a:xfrm>
        </p:spPr>
        <p:txBody>
          <a:bodyPr>
            <a:normAutofit/>
          </a:bodyPr>
          <a:lstStyle/>
          <a:p>
            <a:r>
              <a:rPr lang="en-US" dirty="0">
                <a:solidFill>
                  <a:srgbClr val="92D050"/>
                </a:solidFill>
                <a:latin typeface="Tw Cen MT" panose="020B0602020104020603" pitchFamily="34" charset="77"/>
              </a:rPr>
              <a:t>Credit &amp; Credit Cards</a:t>
            </a:r>
          </a:p>
        </p:txBody>
      </p:sp>
      <p:sp>
        <p:nvSpPr>
          <p:cNvPr id="1266693" name="Rectangle 5"/>
          <p:cNvSpPr>
            <a:spLocks noGrp="1" noChangeArrowheads="1"/>
          </p:cNvSpPr>
          <p:nvPr>
            <p:ph sz="half" idx="1"/>
          </p:nvPr>
        </p:nvSpPr>
        <p:spPr>
          <a:xfrm>
            <a:off x="1737773" y="1413327"/>
            <a:ext cx="4419600" cy="1406649"/>
          </a:xfrm>
        </p:spPr>
        <p:txBody>
          <a:bodyPr/>
          <a:lstStyle/>
          <a:p>
            <a:r>
              <a:rPr lang="en-US" sz="2400" i="1" dirty="0">
                <a:solidFill>
                  <a:schemeClr val="bg1"/>
                </a:solidFill>
              </a:rPr>
              <a:t>Convenience users</a:t>
            </a:r>
          </a:p>
          <a:p>
            <a:pPr lvl="1"/>
            <a:r>
              <a:rPr lang="en-US" dirty="0">
                <a:solidFill>
                  <a:schemeClr val="bg1"/>
                </a:solidFill>
              </a:rPr>
              <a:t>Pay full balance each month</a:t>
            </a:r>
          </a:p>
          <a:p>
            <a:pPr lvl="1"/>
            <a:endParaRPr lang="en-US" dirty="0"/>
          </a:p>
          <a:p>
            <a:endParaRPr lang="en-US" dirty="0"/>
          </a:p>
        </p:txBody>
      </p:sp>
      <p:sp>
        <p:nvSpPr>
          <p:cNvPr id="2" name="Content Placeholder 1"/>
          <p:cNvSpPr>
            <a:spLocks noGrp="1"/>
          </p:cNvSpPr>
          <p:nvPr>
            <p:ph sz="half" idx="2"/>
          </p:nvPr>
        </p:nvSpPr>
        <p:spPr>
          <a:xfrm>
            <a:off x="6349960" y="1420758"/>
            <a:ext cx="3987881" cy="1469494"/>
          </a:xfrm>
        </p:spPr>
        <p:txBody>
          <a:bodyPr/>
          <a:lstStyle/>
          <a:p>
            <a:r>
              <a:rPr lang="en-US" sz="2400" i="1" dirty="0">
                <a:solidFill>
                  <a:schemeClr val="bg1"/>
                </a:solidFill>
              </a:rPr>
              <a:t>Borrowers</a:t>
            </a:r>
          </a:p>
          <a:p>
            <a:pPr lvl="1">
              <a:spcBef>
                <a:spcPts val="0"/>
              </a:spcBef>
            </a:pPr>
            <a:r>
              <a:rPr lang="en-US" dirty="0">
                <a:solidFill>
                  <a:schemeClr val="bg1"/>
                </a:solidFill>
              </a:rPr>
              <a:t>Carry balance and pay finance charges</a:t>
            </a:r>
          </a:p>
          <a:p>
            <a:endParaRPr lang="en-US" dirty="0"/>
          </a:p>
        </p:txBody>
      </p:sp>
      <p:sp>
        <p:nvSpPr>
          <p:cNvPr id="6" name="Oval 5"/>
          <p:cNvSpPr/>
          <p:nvPr/>
        </p:nvSpPr>
        <p:spPr bwMode="auto">
          <a:xfrm>
            <a:off x="7620000" y="5029200"/>
            <a:ext cx="685800" cy="99060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372738" name="Picture 2" descr="http://daily.gazette.com/Olive/ODE/TheGazette/server/GetContent.asp?contentsrc=primitive&amp;dochref=TheGazette%2F2015%2F07%2F12&amp;entityid=Ar04903&amp;pageno=49&amp;chunkid=Ar04903&amp;repformat=1.0&amp;primid=Ar0490300&amp;imgext=png&amp;type=Content&amp;for=primi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715767"/>
            <a:ext cx="9137030" cy="41422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6019800" y="2639566"/>
            <a:ext cx="4648200" cy="231343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 name="Rectangle 7"/>
          <p:cNvSpPr/>
          <p:nvPr/>
        </p:nvSpPr>
        <p:spPr bwMode="auto">
          <a:xfrm>
            <a:off x="1517030" y="4932697"/>
            <a:ext cx="4502771" cy="19253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 name="Rectangle 8"/>
          <p:cNvSpPr/>
          <p:nvPr/>
        </p:nvSpPr>
        <p:spPr bwMode="auto">
          <a:xfrm>
            <a:off x="5975908" y="4932697"/>
            <a:ext cx="4692092" cy="1925304"/>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0" name="Rectangle 9"/>
          <p:cNvSpPr/>
          <p:nvPr/>
        </p:nvSpPr>
        <p:spPr bwMode="auto">
          <a:xfrm>
            <a:off x="1437955" y="2619263"/>
            <a:ext cx="4648200" cy="231343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11" name="Picture 10">
            <a:extLst>
              <a:ext uri="{FF2B5EF4-FFF2-40B4-BE49-F238E27FC236}">
                <a16:creationId xmlns:a16="http://schemas.microsoft.com/office/drawing/2014/main" id="{D17AABA2-2140-074C-83D7-188020775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08678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66693">
                                            <p:txEl>
                                              <p:pRg st="0" end="0"/>
                                            </p:txEl>
                                          </p:spTgt>
                                        </p:tgtEl>
                                        <p:attrNameLst>
                                          <p:attrName>style.visibility</p:attrName>
                                        </p:attrNameLst>
                                      </p:cBhvr>
                                      <p:to>
                                        <p:strVal val="visible"/>
                                      </p:to>
                                    </p:set>
                                    <p:animEffect transition="in" filter="wipe(down)">
                                      <p:cBhvr>
                                        <p:cTn id="7" dur="500"/>
                                        <p:tgtEl>
                                          <p:spTgt spid="126669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66693">
                                            <p:txEl>
                                              <p:pRg st="1" end="1"/>
                                            </p:txEl>
                                          </p:spTgt>
                                        </p:tgtEl>
                                        <p:attrNameLst>
                                          <p:attrName>style.visibility</p:attrName>
                                        </p:attrNameLst>
                                      </p:cBhvr>
                                      <p:to>
                                        <p:strVal val="visible"/>
                                      </p:to>
                                    </p:set>
                                    <p:animEffect transition="in" filter="wipe(down)">
                                      <p:cBhvr>
                                        <p:cTn id="10" dur="500"/>
                                        <p:tgtEl>
                                          <p:spTgt spid="126669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0" nodeType="clickEffect">
                                  <p:stCondLst>
                                    <p:cond delay="0"/>
                                  </p:stCondLst>
                                  <p:childTnLst>
                                    <p:animEffect transition="out" filter="wipe(left)">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0" nodeType="clickEffect">
                                  <p:stCondLst>
                                    <p:cond delay="0"/>
                                  </p:stCondLst>
                                  <p:childTnLst>
                                    <p:animEffect transition="out" filter="wipe(left)">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0" nodeType="clickEffect">
                                  <p:stCondLst>
                                    <p:cond delay="0"/>
                                  </p:stCondLst>
                                  <p:childTnLst>
                                    <p:animEffect transition="out" filter="wipe(left)">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6693" grpId="0" build="p"/>
      <p:bldP spid="2" grpId="0" build="p"/>
      <p:bldP spid="3"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09800" y="304800"/>
            <a:ext cx="3886200" cy="2209800"/>
          </a:xfrm>
        </p:spPr>
        <p:txBody>
          <a:bodyPr>
            <a:normAutofit/>
          </a:bodyPr>
          <a:lstStyle/>
          <a:p>
            <a:r>
              <a:rPr lang="en-US" dirty="0">
                <a:solidFill>
                  <a:srgbClr val="92D050"/>
                </a:solidFill>
                <a:latin typeface="Tw Cen MT" panose="020B0602020104020603" pitchFamily="34" charset="77"/>
              </a:rPr>
              <a:t>What’s a Millionaire?</a:t>
            </a:r>
          </a:p>
        </p:txBody>
      </p:sp>
      <p:sp>
        <p:nvSpPr>
          <p:cNvPr id="160771" name="Rectangle 3"/>
          <p:cNvSpPr>
            <a:spLocks noGrp="1" noChangeArrowheads="1"/>
          </p:cNvSpPr>
          <p:nvPr>
            <p:ph type="body" idx="1"/>
          </p:nvPr>
        </p:nvSpPr>
        <p:spPr>
          <a:xfrm>
            <a:off x="1828800" y="3200400"/>
            <a:ext cx="6934200" cy="2819400"/>
          </a:xfrm>
        </p:spPr>
        <p:txBody>
          <a:bodyPr/>
          <a:lstStyle/>
          <a:p>
            <a:r>
              <a:rPr lang="en-US" dirty="0">
                <a:solidFill>
                  <a:schemeClr val="bg1"/>
                </a:solidFill>
              </a:rPr>
              <a:t>Household with a net worth (or wealth) of:</a:t>
            </a:r>
          </a:p>
          <a:p>
            <a:endParaRPr lang="en-US" sz="500" dirty="0">
              <a:solidFill>
                <a:schemeClr val="bg1"/>
              </a:solidFill>
            </a:endParaRPr>
          </a:p>
          <a:p>
            <a:pPr>
              <a:buFontTx/>
              <a:buNone/>
            </a:pPr>
            <a:endParaRPr lang="en-US" sz="700" dirty="0">
              <a:solidFill>
                <a:schemeClr val="bg1"/>
              </a:solidFill>
            </a:endParaRPr>
          </a:p>
          <a:p>
            <a:pPr lvl="2"/>
            <a:r>
              <a:rPr lang="en-US" sz="2800" dirty="0">
                <a:solidFill>
                  <a:schemeClr val="bg1"/>
                </a:solidFill>
              </a:rPr>
              <a:t>$1,000,000 (or more)</a:t>
            </a:r>
          </a:p>
          <a:p>
            <a:pPr lvl="1"/>
            <a:endParaRPr lang="en-US" sz="1400" dirty="0">
              <a:solidFill>
                <a:schemeClr val="bg1"/>
              </a:solidFill>
            </a:endParaRPr>
          </a:p>
          <a:p>
            <a:pPr lvl="1"/>
            <a:endParaRPr lang="en-US" sz="800" dirty="0">
              <a:solidFill>
                <a:schemeClr val="bg1"/>
              </a:solidFill>
            </a:endParaRPr>
          </a:p>
          <a:p>
            <a:r>
              <a:rPr lang="en-US" dirty="0">
                <a:solidFill>
                  <a:schemeClr val="bg1"/>
                </a:solidFill>
              </a:rPr>
              <a:t>Let’s play a game... </a:t>
            </a:r>
          </a:p>
        </p:txBody>
      </p:sp>
      <p:pic>
        <p:nvPicPr>
          <p:cNvPr id="3" name="Picture 2">
            <a:extLst>
              <a:ext uri="{FF2B5EF4-FFF2-40B4-BE49-F238E27FC236}">
                <a16:creationId xmlns:a16="http://schemas.microsoft.com/office/drawing/2014/main" id="{5A312972-BC8F-704A-8815-9360C8E2D5F7}"/>
              </a:ext>
            </a:extLst>
          </p:cNvPr>
          <p:cNvPicPr>
            <a:picLocks noChangeAspect="1"/>
          </p:cNvPicPr>
          <p:nvPr/>
        </p:nvPicPr>
        <p:blipFill>
          <a:blip r:embed="rId2"/>
          <a:stretch>
            <a:fillRect/>
          </a:stretch>
        </p:blipFill>
        <p:spPr>
          <a:xfrm>
            <a:off x="5532330" y="304800"/>
            <a:ext cx="4663856" cy="2623419"/>
          </a:xfrm>
          <a:prstGeom prst="rect">
            <a:avLst/>
          </a:prstGeom>
        </p:spPr>
      </p:pic>
      <p:pic>
        <p:nvPicPr>
          <p:cNvPr id="7" name="Picture 6">
            <a:extLst>
              <a:ext uri="{FF2B5EF4-FFF2-40B4-BE49-F238E27FC236}">
                <a16:creationId xmlns:a16="http://schemas.microsoft.com/office/drawing/2014/main" id="{1FEC6C40-0C63-D849-87FA-31C9CFC25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2259" y="6333067"/>
            <a:ext cx="1725875" cy="406088"/>
          </a:xfrm>
          <a:prstGeom prst="rect">
            <a:avLst/>
          </a:prstGeom>
        </p:spPr>
      </p:pic>
    </p:spTree>
    <p:extLst>
      <p:ext uri="{BB962C8B-B14F-4D97-AF65-F5344CB8AC3E}">
        <p14:creationId xmlns:p14="http://schemas.microsoft.com/office/powerpoint/2010/main" val="2035893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wipe(down)">
                                      <p:cBhvr>
                                        <p:cTn id="7" dur="500"/>
                                        <p:tgtEl>
                                          <p:spTgt spid="16077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0771">
                                            <p:txEl>
                                              <p:pRg st="3" end="3"/>
                                            </p:txEl>
                                          </p:spTgt>
                                        </p:tgtEl>
                                        <p:attrNameLst>
                                          <p:attrName>style.visibility</p:attrName>
                                        </p:attrNameLst>
                                      </p:cBhvr>
                                      <p:to>
                                        <p:strVal val="visible"/>
                                      </p:to>
                                    </p:set>
                                    <p:animEffect transition="in" filter="wipe(down)">
                                      <p:cBhvr>
                                        <p:cTn id="10" dur="500"/>
                                        <p:tgtEl>
                                          <p:spTgt spid="160771">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0771">
                                            <p:txEl>
                                              <p:pRg st="6" end="6"/>
                                            </p:txEl>
                                          </p:spTgt>
                                        </p:tgtEl>
                                        <p:attrNameLst>
                                          <p:attrName>style.visibility</p:attrName>
                                        </p:attrNameLst>
                                      </p:cBhvr>
                                      <p:to>
                                        <p:strVal val="visible"/>
                                      </p:to>
                                    </p:set>
                                    <p:animEffect transition="in" filter="wipe(down)">
                                      <p:cBhvr>
                                        <p:cTn id="15" dur="500"/>
                                        <p:tgtEl>
                                          <p:spTgt spid="160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2"/>
          <p:cNvSpPr>
            <a:spLocks noGrp="1" noChangeArrowheads="1"/>
          </p:cNvSpPr>
          <p:nvPr>
            <p:ph type="title"/>
          </p:nvPr>
        </p:nvSpPr>
        <p:spPr>
          <a:xfrm>
            <a:off x="4648200" y="0"/>
            <a:ext cx="5105400" cy="1752600"/>
          </a:xfrm>
        </p:spPr>
        <p:txBody>
          <a:bodyPr/>
          <a:lstStyle/>
          <a:p>
            <a:r>
              <a:rPr lang="en-US" dirty="0">
                <a:solidFill>
                  <a:srgbClr val="92D050"/>
                </a:solidFill>
                <a:latin typeface="Tw Cen MT" panose="020B0602020104020603" pitchFamily="34" charset="77"/>
              </a:rPr>
              <a:t>Consumer Protection</a:t>
            </a:r>
          </a:p>
        </p:txBody>
      </p:sp>
      <p:sp>
        <p:nvSpPr>
          <p:cNvPr id="1271811" name="Rectangle 3"/>
          <p:cNvSpPr>
            <a:spLocks noGrp="1" noChangeArrowheads="1"/>
          </p:cNvSpPr>
          <p:nvPr>
            <p:ph type="body" idx="1"/>
          </p:nvPr>
        </p:nvSpPr>
        <p:spPr>
          <a:xfrm>
            <a:off x="4876801" y="1660256"/>
            <a:ext cx="4981575" cy="1159144"/>
          </a:xfrm>
        </p:spPr>
        <p:txBody>
          <a:bodyPr/>
          <a:lstStyle/>
          <a:p>
            <a:r>
              <a:rPr lang="en-US" i="1" dirty="0">
                <a:solidFill>
                  <a:schemeClr val="bg1"/>
                </a:solidFill>
              </a:rPr>
              <a:t>Truth and Lending Act</a:t>
            </a:r>
            <a:r>
              <a:rPr lang="en-US" dirty="0">
                <a:solidFill>
                  <a:schemeClr val="bg1"/>
                </a:solidFill>
              </a:rPr>
              <a:t> (1969) requires creditors:</a:t>
            </a:r>
          </a:p>
          <a:p>
            <a:pPr marL="457200" lvl="1" indent="0">
              <a:buNone/>
            </a:pPr>
            <a:endParaRPr lang="en-US" sz="1200" dirty="0"/>
          </a:p>
        </p:txBody>
      </p:sp>
      <p:pic>
        <p:nvPicPr>
          <p:cNvPr id="3032088" name="Picture 24" descr="&lt;b&gt;annual&lt;/b&gt;-&lt;b&gt;percentage&lt;/b&gt;-&lt;b&gt;rate&lt;/b&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4203527"/>
            <a:ext cx="381000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3032090" name="Picture 26" descr="&lt;b&gt;Annual&lt;/b&gt; &lt;b&gt;Percentage&lt;/b&gt; &lt;b&gt;Rate&lt;/b&gt; Expla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673" y="239038"/>
            <a:ext cx="2590800" cy="26347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bwMode="auto">
          <a:xfrm>
            <a:off x="1676401" y="2971800"/>
            <a:ext cx="855337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lvl="1"/>
            <a:r>
              <a:rPr lang="en-US" kern="0" dirty="0">
                <a:solidFill>
                  <a:schemeClr val="bg1"/>
                </a:solidFill>
              </a:rPr>
              <a:t>to disclose the </a:t>
            </a:r>
            <a:r>
              <a:rPr lang="en-US" b="1" kern="0" dirty="0">
                <a:solidFill>
                  <a:srgbClr val="FF99FF"/>
                </a:solidFill>
              </a:rPr>
              <a:t>annual percentage rate </a:t>
            </a:r>
            <a:r>
              <a:rPr lang="en-US" kern="0" dirty="0">
                <a:solidFill>
                  <a:schemeClr val="bg1"/>
                </a:solidFill>
              </a:rPr>
              <a:t>(APR)</a:t>
            </a:r>
          </a:p>
          <a:p>
            <a:pPr lvl="2"/>
            <a:r>
              <a:rPr lang="en-US" i="1" kern="0" dirty="0">
                <a:solidFill>
                  <a:schemeClr val="bg1"/>
                </a:solidFill>
              </a:rPr>
              <a:t>% </a:t>
            </a:r>
            <a:r>
              <a:rPr lang="en-US" kern="0" dirty="0">
                <a:solidFill>
                  <a:schemeClr val="bg1"/>
                </a:solidFill>
              </a:rPr>
              <a:t>rate of interest you pay in a single year on the money you have borrowed</a:t>
            </a:r>
          </a:p>
          <a:p>
            <a:pPr lvl="3"/>
            <a:r>
              <a:rPr lang="en-US" sz="2400" kern="0" dirty="0">
                <a:solidFill>
                  <a:schemeClr val="bg1"/>
                </a:solidFill>
              </a:rPr>
              <a:t>yields a </a:t>
            </a:r>
            <a:r>
              <a:rPr lang="en-US" sz="2400" u="sng" kern="0" dirty="0">
                <a:solidFill>
                  <a:schemeClr val="bg1"/>
                </a:solidFill>
              </a:rPr>
              <a:t>true rate of interest</a:t>
            </a:r>
            <a:r>
              <a:rPr lang="en-US" sz="2400" kern="0" dirty="0">
                <a:solidFill>
                  <a:schemeClr val="bg1"/>
                </a:solidFill>
              </a:rPr>
              <a:t> </a:t>
            </a:r>
          </a:p>
          <a:p>
            <a:pPr lvl="4"/>
            <a:r>
              <a:rPr lang="en-US" sz="2400" kern="0" dirty="0">
                <a:solidFill>
                  <a:schemeClr val="bg1"/>
                </a:solidFill>
              </a:rPr>
              <a:t>allows comparison </a:t>
            </a:r>
          </a:p>
          <a:p>
            <a:pPr lvl="4">
              <a:buFontTx/>
              <a:buNone/>
            </a:pPr>
            <a:r>
              <a:rPr lang="en-US" sz="2400" kern="0" dirty="0">
                <a:solidFill>
                  <a:schemeClr val="bg1"/>
                </a:solidFill>
              </a:rPr>
              <a:t>   with other credit sources</a:t>
            </a:r>
          </a:p>
          <a:p>
            <a:pPr lvl="4"/>
            <a:r>
              <a:rPr lang="en-US" sz="2400" i="1" kern="0" dirty="0">
                <a:solidFill>
                  <a:schemeClr val="bg1"/>
                </a:solidFill>
              </a:rPr>
              <a:t>“apples with apples” </a:t>
            </a:r>
          </a:p>
          <a:p>
            <a:pPr marL="1828800" lvl="4" indent="0">
              <a:buNone/>
            </a:pPr>
            <a:endParaRPr lang="en-US" sz="1800" kern="0" dirty="0"/>
          </a:p>
          <a:p>
            <a:pPr lvl="1"/>
            <a:endParaRPr lang="en-US" sz="1200" kern="0" dirty="0"/>
          </a:p>
          <a:p>
            <a:endParaRPr lang="en-US" sz="2000" kern="0" dirty="0"/>
          </a:p>
        </p:txBody>
      </p:sp>
      <p:pic>
        <p:nvPicPr>
          <p:cNvPr id="8" name="Picture 7">
            <a:extLst>
              <a:ext uri="{FF2B5EF4-FFF2-40B4-BE49-F238E27FC236}">
                <a16:creationId xmlns:a16="http://schemas.microsoft.com/office/drawing/2014/main" id="{C4C62A17-5CD6-6F48-9F17-7EF7C31DD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92620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71811">
                                            <p:txEl>
                                              <p:pRg st="0" end="0"/>
                                            </p:txEl>
                                          </p:spTgt>
                                        </p:tgtEl>
                                        <p:attrNameLst>
                                          <p:attrName>style.visibility</p:attrName>
                                        </p:attrNameLst>
                                      </p:cBhvr>
                                      <p:to>
                                        <p:strVal val="visible"/>
                                      </p:to>
                                    </p:set>
                                    <p:animEffect transition="in" filter="wipe(down)">
                                      <p:cBhvr>
                                        <p:cTn id="7" dur="500"/>
                                        <p:tgtEl>
                                          <p:spTgt spid="1271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down)">
                                      <p:cBhvr>
                                        <p:cTn id="25" dur="500"/>
                                        <p:tgtEl>
                                          <p:spTgt spid="7">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wipe(down)">
                                      <p:cBhvr>
                                        <p:cTn id="28" dur="500"/>
                                        <p:tgtEl>
                                          <p:spTgt spid="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wipe(down)">
                                      <p:cBhvr>
                                        <p:cTn id="3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1811" grpId="0" build="p"/>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7" name="Rectangle 5"/>
          <p:cNvSpPr>
            <a:spLocks noGrp="1" noChangeArrowheads="1"/>
          </p:cNvSpPr>
          <p:nvPr>
            <p:ph type="title"/>
          </p:nvPr>
        </p:nvSpPr>
        <p:spPr>
          <a:xfrm>
            <a:off x="1714500" y="209193"/>
            <a:ext cx="8686800" cy="1219200"/>
          </a:xfrm>
        </p:spPr>
        <p:txBody>
          <a:bodyPr>
            <a:normAutofit fontScale="90000"/>
          </a:bodyPr>
          <a:lstStyle/>
          <a:p>
            <a:pPr algn="ctr"/>
            <a:r>
              <a:rPr lang="en-US" dirty="0">
                <a:solidFill>
                  <a:srgbClr val="92D050"/>
                </a:solidFill>
                <a:latin typeface="Tw Cen MT" panose="020B0602020104020603" pitchFamily="34" charset="77"/>
              </a:rPr>
              <a:t>Credit Card </a:t>
            </a:r>
            <a:r>
              <a:rPr lang="en-US" b="1" i="1" u="sng" dirty="0">
                <a:solidFill>
                  <a:srgbClr val="FF0000"/>
                </a:solidFill>
                <a:latin typeface="Tw Cen MT" panose="020B0602020104020603" pitchFamily="34" charset="77"/>
              </a:rPr>
              <a:t>Borrowing</a:t>
            </a:r>
            <a:r>
              <a:rPr lang="en-US" dirty="0">
                <a:solidFill>
                  <a:srgbClr val="FF0000"/>
                </a:solidFill>
                <a:latin typeface="Tw Cen MT" panose="020B0602020104020603" pitchFamily="34" charset="77"/>
              </a:rPr>
              <a:t>:</a:t>
            </a:r>
            <a:r>
              <a:rPr lang="en-US" dirty="0">
                <a:latin typeface="Tw Cen MT" panose="020B0602020104020603" pitchFamily="34" charset="77"/>
              </a:rPr>
              <a:t>  </a:t>
            </a:r>
            <a:br>
              <a:rPr lang="en-US" dirty="0">
                <a:latin typeface="Tw Cen MT" panose="020B0602020104020603" pitchFamily="34" charset="77"/>
              </a:rPr>
            </a:br>
            <a:r>
              <a:rPr lang="en-US" dirty="0">
                <a:solidFill>
                  <a:srgbClr val="92D050"/>
                </a:solidFill>
                <a:latin typeface="Tw Cen MT" panose="020B0602020104020603" pitchFamily="34" charset="77"/>
              </a:rPr>
              <a:t>a Cost-Benefit Decision</a:t>
            </a:r>
          </a:p>
        </p:txBody>
      </p:sp>
      <p:graphicFrame>
        <p:nvGraphicFramePr>
          <p:cNvPr id="566276" name="Object 4"/>
          <p:cNvGraphicFramePr>
            <a:graphicFrameLocks noGrp="1" noChangeAspect="1"/>
          </p:cNvGraphicFramePr>
          <p:nvPr>
            <p:ph sz="half" idx="2"/>
            <p:extLst>
              <p:ext uri="{D42A27DB-BD31-4B8C-83A1-F6EECF244321}">
                <p14:modId xmlns:p14="http://schemas.microsoft.com/office/powerpoint/2010/main" val="34833207"/>
              </p:ext>
            </p:extLst>
          </p:nvPr>
        </p:nvGraphicFramePr>
        <p:xfrm>
          <a:off x="4048125" y="1434394"/>
          <a:ext cx="4191000" cy="3081337"/>
        </p:xfrm>
        <a:graphic>
          <a:graphicData uri="http://schemas.openxmlformats.org/presentationml/2006/ole">
            <mc:AlternateContent xmlns:mc="http://schemas.openxmlformats.org/markup-compatibility/2006">
              <mc:Choice xmlns:v="urn:schemas-microsoft-com:vml" Requires="v">
                <p:oleObj spid="_x0000_s14347" name="Clip" r:id="rId3" imgW="3562200" imgH="2619360" progId="">
                  <p:embed/>
                </p:oleObj>
              </mc:Choice>
              <mc:Fallback>
                <p:oleObj name="Clip" r:id="rId3" imgW="3562200" imgH="2619360" progId="">
                  <p:embed/>
                  <p:pic>
                    <p:nvPicPr>
                      <p:cNvPr id="5662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1434394"/>
                        <a:ext cx="4191000" cy="3081337"/>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6279" name="Text Box 7"/>
          <p:cNvSpPr txBox="1">
            <a:spLocks noChangeArrowheads="1"/>
          </p:cNvSpPr>
          <p:nvPr/>
        </p:nvSpPr>
        <p:spPr bwMode="auto">
          <a:xfrm>
            <a:off x="4429125" y="3594318"/>
            <a:ext cx="914400" cy="369332"/>
          </a:xfrm>
          <a:prstGeom prst="rect">
            <a:avLst/>
          </a:prstGeom>
          <a:noFill/>
          <a:ln w="9525">
            <a:noFill/>
            <a:miter lim="800000"/>
            <a:headEnd/>
            <a:tailEnd/>
          </a:ln>
          <a:effectLst/>
        </p:spPr>
        <p:txBody>
          <a:bodyPr wrap="square">
            <a:spAutoFit/>
          </a:bodyPr>
          <a:lstStyle/>
          <a:p>
            <a:pPr algn="ctr">
              <a:spcBef>
                <a:spcPct val="50000"/>
              </a:spcBef>
            </a:pPr>
            <a:r>
              <a:rPr lang="en-US" b="1" dirty="0">
                <a:solidFill>
                  <a:srgbClr val="99FFCC"/>
                </a:solidFill>
              </a:rPr>
              <a:t>B(X)</a:t>
            </a:r>
          </a:p>
        </p:txBody>
      </p:sp>
      <p:sp>
        <p:nvSpPr>
          <p:cNvPr id="566280" name="Text Box 8"/>
          <p:cNvSpPr txBox="1">
            <a:spLocks noChangeArrowheads="1"/>
          </p:cNvSpPr>
          <p:nvPr/>
        </p:nvSpPr>
        <p:spPr bwMode="auto">
          <a:xfrm>
            <a:off x="6943725" y="3594318"/>
            <a:ext cx="914400" cy="369332"/>
          </a:xfrm>
          <a:prstGeom prst="rect">
            <a:avLst/>
          </a:prstGeom>
          <a:noFill/>
          <a:ln w="9525">
            <a:noFill/>
            <a:miter lim="800000"/>
            <a:headEnd/>
            <a:tailEnd/>
          </a:ln>
          <a:effectLst/>
        </p:spPr>
        <p:txBody>
          <a:bodyPr wrap="square">
            <a:spAutoFit/>
          </a:bodyPr>
          <a:lstStyle/>
          <a:p>
            <a:pPr algn="ctr">
              <a:spcBef>
                <a:spcPct val="50000"/>
              </a:spcBef>
            </a:pPr>
            <a:r>
              <a:rPr lang="en-US" b="1" dirty="0">
                <a:solidFill>
                  <a:srgbClr val="FF0000"/>
                </a:solidFill>
              </a:rPr>
              <a:t>C(X)</a:t>
            </a:r>
          </a:p>
        </p:txBody>
      </p:sp>
      <p:sp>
        <p:nvSpPr>
          <p:cNvPr id="7" name="TextBox 6"/>
          <p:cNvSpPr txBox="1"/>
          <p:nvPr/>
        </p:nvSpPr>
        <p:spPr>
          <a:xfrm>
            <a:off x="2019300" y="4626865"/>
            <a:ext cx="4038600" cy="1938992"/>
          </a:xfrm>
          <a:prstGeom prst="rect">
            <a:avLst/>
          </a:prstGeom>
          <a:solidFill>
            <a:schemeClr val="tx1"/>
          </a:solidFill>
          <a:ln w="28575">
            <a:solidFill>
              <a:srgbClr val="99FFCC"/>
            </a:solidFill>
          </a:ln>
        </p:spPr>
        <p:txBody>
          <a:bodyPr wrap="square" rtlCol="0">
            <a:spAutoFit/>
          </a:bodyPr>
          <a:lstStyle/>
          <a:p>
            <a:pPr marL="57150" lvl="3" algn="ctr"/>
            <a:r>
              <a:rPr lang="en-US" sz="2800" b="1" dirty="0">
                <a:solidFill>
                  <a:srgbClr val="99FFCC"/>
                </a:solidFill>
              </a:rPr>
              <a:t>B</a:t>
            </a:r>
            <a:r>
              <a:rPr lang="en-US" sz="2800" dirty="0">
                <a:solidFill>
                  <a:srgbClr val="99FFCC"/>
                </a:solidFill>
              </a:rPr>
              <a:t>ENEFIT</a:t>
            </a:r>
          </a:p>
          <a:p>
            <a:pPr marL="57150" lvl="3" algn="ctr"/>
            <a:r>
              <a:rPr lang="en-US" sz="2800" dirty="0">
                <a:solidFill>
                  <a:schemeClr val="bg1"/>
                </a:solidFill>
              </a:rPr>
              <a:t>= </a:t>
            </a:r>
          </a:p>
          <a:p>
            <a:pPr algn="ctr"/>
            <a:r>
              <a:rPr lang="en-US" sz="2800" dirty="0">
                <a:solidFill>
                  <a:schemeClr val="bg1"/>
                </a:solidFill>
              </a:rPr>
              <a:t>Convenience</a:t>
            </a:r>
          </a:p>
          <a:p>
            <a:pPr algn="ctr"/>
            <a:r>
              <a:rPr lang="en-US" dirty="0">
                <a:solidFill>
                  <a:schemeClr val="bg1"/>
                </a:solidFill>
              </a:rPr>
              <a:t>(e.g., hotel reservations, </a:t>
            </a:r>
          </a:p>
          <a:p>
            <a:pPr algn="ctr"/>
            <a:r>
              <a:rPr lang="en-US" dirty="0">
                <a:solidFill>
                  <a:schemeClr val="bg1"/>
                </a:solidFill>
              </a:rPr>
              <a:t>concert tickets, etc.)</a:t>
            </a:r>
          </a:p>
        </p:txBody>
      </p:sp>
      <p:sp>
        <p:nvSpPr>
          <p:cNvPr id="8" name="TextBox 7"/>
          <p:cNvSpPr txBox="1"/>
          <p:nvPr/>
        </p:nvSpPr>
        <p:spPr>
          <a:xfrm>
            <a:off x="6229350" y="4636391"/>
            <a:ext cx="4000500" cy="1384995"/>
          </a:xfrm>
          <a:prstGeom prst="rect">
            <a:avLst/>
          </a:prstGeom>
          <a:solidFill>
            <a:schemeClr val="tx1"/>
          </a:solidFill>
          <a:ln w="28575">
            <a:solidFill>
              <a:srgbClr val="FF0000"/>
            </a:solidFill>
          </a:ln>
        </p:spPr>
        <p:txBody>
          <a:bodyPr wrap="square" rtlCol="0">
            <a:spAutoFit/>
          </a:bodyPr>
          <a:lstStyle/>
          <a:p>
            <a:pPr marL="0" lvl="3" algn="ctr"/>
            <a:r>
              <a:rPr lang="en-US" sz="2800" b="1" dirty="0">
                <a:solidFill>
                  <a:srgbClr val="FF0000"/>
                </a:solidFill>
              </a:rPr>
              <a:t>C</a:t>
            </a:r>
            <a:r>
              <a:rPr lang="en-US" sz="2800" dirty="0">
                <a:solidFill>
                  <a:srgbClr val="FF0000"/>
                </a:solidFill>
              </a:rPr>
              <a:t>OST</a:t>
            </a:r>
          </a:p>
          <a:p>
            <a:pPr marL="0" lvl="3" algn="ctr"/>
            <a:r>
              <a:rPr lang="en-US" sz="2800" dirty="0">
                <a:solidFill>
                  <a:schemeClr val="bg1"/>
                </a:solidFill>
              </a:rPr>
              <a:t>= </a:t>
            </a:r>
          </a:p>
          <a:p>
            <a:pPr marL="0" lvl="3" algn="ctr"/>
            <a:r>
              <a:rPr lang="en-US" sz="2800" dirty="0">
                <a:solidFill>
                  <a:schemeClr val="bg1"/>
                </a:solidFill>
              </a:rPr>
              <a:t>Debt, at very high APR</a:t>
            </a:r>
          </a:p>
        </p:txBody>
      </p:sp>
      <p:pic>
        <p:nvPicPr>
          <p:cNvPr id="9" name="Picture 8">
            <a:extLst>
              <a:ext uri="{FF2B5EF4-FFF2-40B4-BE49-F238E27FC236}">
                <a16:creationId xmlns:a16="http://schemas.microsoft.com/office/drawing/2014/main" id="{D0CFEF75-774D-0641-8B61-515CD87E6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34758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0" y="152400"/>
            <a:ext cx="7772400" cy="1143000"/>
          </a:xfrm>
        </p:spPr>
        <p:txBody>
          <a:bodyPr/>
          <a:lstStyle/>
          <a:p>
            <a:r>
              <a:rPr lang="en-US" dirty="0">
                <a:solidFill>
                  <a:srgbClr val="92D050"/>
                </a:solidFill>
                <a:latin typeface="Tw Cen MT" panose="020B0602020104020603" pitchFamily="34" charset="77"/>
              </a:rPr>
              <a:t>Some Credit Card Facts</a:t>
            </a:r>
          </a:p>
        </p:txBody>
      </p:sp>
      <p:sp>
        <p:nvSpPr>
          <p:cNvPr id="3" name="Content Placeholder 2"/>
          <p:cNvSpPr>
            <a:spLocks noGrp="1"/>
          </p:cNvSpPr>
          <p:nvPr>
            <p:ph sz="half" idx="1"/>
          </p:nvPr>
        </p:nvSpPr>
        <p:spPr>
          <a:xfrm>
            <a:off x="1905000" y="1905000"/>
            <a:ext cx="8458200" cy="5181600"/>
          </a:xfrm>
        </p:spPr>
        <p:txBody>
          <a:bodyPr/>
          <a:lstStyle/>
          <a:p>
            <a:r>
              <a:rPr lang="en-US" sz="2400" dirty="0">
                <a:solidFill>
                  <a:schemeClr val="bg1"/>
                </a:solidFill>
              </a:rPr>
              <a:t>Americans hold more than 1.5 billion credit cards – </a:t>
            </a:r>
          </a:p>
          <a:p>
            <a:pPr lvl="1"/>
            <a:r>
              <a:rPr lang="en-US" sz="2200" dirty="0">
                <a:solidFill>
                  <a:schemeClr val="bg1"/>
                </a:solidFill>
              </a:rPr>
              <a:t>4.5 cards per capita.</a:t>
            </a:r>
          </a:p>
          <a:p>
            <a:pPr lvl="1"/>
            <a:r>
              <a:rPr lang="en-US" sz="2200" dirty="0">
                <a:solidFill>
                  <a:schemeClr val="bg1"/>
                </a:solidFill>
              </a:rPr>
              <a:t>about 50% of credit cards are </a:t>
            </a:r>
            <a:r>
              <a:rPr lang="en-US" sz="2200" i="1" dirty="0">
                <a:solidFill>
                  <a:schemeClr val="bg1"/>
                </a:solidFill>
              </a:rPr>
              <a:t>Visa</a:t>
            </a:r>
            <a:r>
              <a:rPr lang="en-US" sz="2200" dirty="0">
                <a:solidFill>
                  <a:schemeClr val="bg1"/>
                </a:solidFill>
              </a:rPr>
              <a:t> and </a:t>
            </a:r>
            <a:r>
              <a:rPr lang="en-US" sz="2200" i="1" dirty="0" err="1">
                <a:solidFill>
                  <a:schemeClr val="bg1"/>
                </a:solidFill>
              </a:rPr>
              <a:t>Mastercard</a:t>
            </a:r>
            <a:endParaRPr lang="en-US" sz="2200" i="1" dirty="0">
              <a:solidFill>
                <a:schemeClr val="bg1"/>
              </a:solidFill>
            </a:endParaRPr>
          </a:p>
          <a:p>
            <a:endParaRPr lang="en-US" sz="800" i="1" dirty="0">
              <a:solidFill>
                <a:schemeClr val="bg1"/>
              </a:solidFill>
            </a:endParaRPr>
          </a:p>
          <a:p>
            <a:r>
              <a:rPr lang="en-US" sz="2200" dirty="0">
                <a:solidFill>
                  <a:schemeClr val="bg1"/>
                </a:solidFill>
              </a:rPr>
              <a:t>2016:  </a:t>
            </a:r>
          </a:p>
          <a:p>
            <a:pPr lvl="1"/>
            <a:r>
              <a:rPr lang="en-US" sz="2200" dirty="0">
                <a:solidFill>
                  <a:schemeClr val="bg1"/>
                </a:solidFill>
              </a:rPr>
              <a:t>average U.S. household credit card debt:</a:t>
            </a:r>
          </a:p>
          <a:p>
            <a:pPr lvl="2"/>
            <a:r>
              <a:rPr lang="en-US" dirty="0">
                <a:solidFill>
                  <a:schemeClr val="bg1"/>
                </a:solidFill>
              </a:rPr>
              <a:t>$7,281</a:t>
            </a:r>
          </a:p>
          <a:p>
            <a:pPr lvl="1"/>
            <a:r>
              <a:rPr lang="en-US" sz="2200" dirty="0">
                <a:solidFill>
                  <a:schemeClr val="bg1"/>
                </a:solidFill>
              </a:rPr>
              <a:t>average U.S. indebted households credit card debt:</a:t>
            </a:r>
          </a:p>
          <a:p>
            <a:pPr lvl="2"/>
            <a:r>
              <a:rPr lang="en-US" dirty="0">
                <a:solidFill>
                  <a:schemeClr val="bg1"/>
                </a:solidFill>
              </a:rPr>
              <a:t>$16,061</a:t>
            </a:r>
          </a:p>
          <a:p>
            <a:pPr lvl="1"/>
            <a:r>
              <a:rPr lang="en-US" sz="2200" dirty="0">
                <a:solidFill>
                  <a:schemeClr val="bg1"/>
                </a:solidFill>
              </a:rPr>
              <a:t>average APR on credit cards:  14.95%</a:t>
            </a:r>
          </a:p>
          <a:p>
            <a:pPr lvl="1"/>
            <a:r>
              <a:rPr lang="en-US" sz="2200" dirty="0">
                <a:solidFill>
                  <a:schemeClr val="bg1"/>
                </a:solidFill>
              </a:rPr>
              <a:t>two-thirds of credit card offers sent in mail have </a:t>
            </a:r>
            <a:r>
              <a:rPr lang="en-US" sz="2200" i="1" dirty="0">
                <a:solidFill>
                  <a:schemeClr val="bg1"/>
                </a:solidFill>
              </a:rPr>
              <a:t>teaser rate</a:t>
            </a:r>
          </a:p>
        </p:txBody>
      </p:sp>
      <p:pic>
        <p:nvPicPr>
          <p:cNvPr id="2445314" name="Picture 2" descr="credit card debt photo: credit card debt credit-card-debt-u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29151"/>
            <a:ext cx="6324600" cy="5502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5076AF-A2C7-7044-8DF7-A884A081E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4868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445314"/>
                                        </p:tgtEl>
                                      </p:cBhvr>
                                    </p:animEffect>
                                    <p:set>
                                      <p:cBhvr>
                                        <p:cTn id="7" dur="1" fill="hold">
                                          <p:stCondLst>
                                            <p:cond delay="999"/>
                                          </p:stCondLst>
                                        </p:cTn>
                                        <p:tgtEl>
                                          <p:spTgt spid="2445314"/>
                                        </p:tgtEl>
                                        <p:attrNameLst>
                                          <p:attrName>style.visibility</p:attrName>
                                        </p:attrNameLst>
                                      </p:cBhvr>
                                      <p:to>
                                        <p:strVal val="hidden"/>
                                      </p:to>
                                    </p:se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down)">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wipe(down)">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wipe(down)">
                                      <p:cBhvr>
                                        <p:cTn id="45" dur="500"/>
                                        <p:tgtEl>
                                          <p:spTgt spid="3">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down)">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152400"/>
            <a:ext cx="7772400" cy="1143000"/>
          </a:xfrm>
        </p:spPr>
        <p:txBody>
          <a:bodyPr/>
          <a:lstStyle/>
          <a:p>
            <a:r>
              <a:rPr lang="en-US" dirty="0">
                <a:solidFill>
                  <a:srgbClr val="92D050"/>
                </a:solidFill>
                <a:latin typeface="Tw Cen MT" panose="020B0602020104020603" pitchFamily="34" charset="77"/>
              </a:rPr>
              <a:t>College Students &amp; Credit Cards</a:t>
            </a:r>
          </a:p>
        </p:txBody>
      </p:sp>
      <p:sp>
        <p:nvSpPr>
          <p:cNvPr id="6" name="Content Placeholder 5"/>
          <p:cNvSpPr>
            <a:spLocks noGrp="1"/>
          </p:cNvSpPr>
          <p:nvPr>
            <p:ph idx="1"/>
          </p:nvPr>
        </p:nvSpPr>
        <p:spPr>
          <a:xfrm>
            <a:off x="1752600" y="1524000"/>
            <a:ext cx="5200650" cy="4800600"/>
          </a:xfrm>
        </p:spPr>
        <p:txBody>
          <a:bodyPr/>
          <a:lstStyle/>
          <a:p>
            <a:r>
              <a:rPr lang="en-US" dirty="0">
                <a:solidFill>
                  <a:schemeClr val="bg1"/>
                </a:solidFill>
              </a:rPr>
              <a:t>67% of college freshman have credit cards</a:t>
            </a:r>
          </a:p>
          <a:p>
            <a:pPr lvl="1"/>
            <a:r>
              <a:rPr lang="en-US" dirty="0">
                <a:solidFill>
                  <a:schemeClr val="bg1"/>
                </a:solidFill>
              </a:rPr>
              <a:t>90% of all college seniors have  ≥  1 credit card</a:t>
            </a:r>
          </a:p>
          <a:p>
            <a:pPr lvl="1"/>
            <a:endParaRPr lang="en-US" dirty="0">
              <a:solidFill>
                <a:schemeClr val="bg1"/>
              </a:solidFill>
            </a:endParaRPr>
          </a:p>
          <a:p>
            <a:r>
              <a:rPr lang="en-US" dirty="0">
                <a:solidFill>
                  <a:schemeClr val="bg1"/>
                </a:solidFill>
              </a:rPr>
              <a:t>College student survey:</a:t>
            </a:r>
          </a:p>
          <a:p>
            <a:pPr lvl="1"/>
            <a:r>
              <a:rPr lang="en-US" dirty="0">
                <a:solidFill>
                  <a:schemeClr val="bg1"/>
                </a:solidFill>
              </a:rPr>
              <a:t>40% charged knowing didn’t have money to pay bill</a:t>
            </a:r>
          </a:p>
          <a:p>
            <a:pPr lvl="1"/>
            <a:r>
              <a:rPr lang="en-US" dirty="0">
                <a:solidFill>
                  <a:schemeClr val="bg1"/>
                </a:solidFill>
              </a:rPr>
              <a:t>60% surprised at how high their balance had reached</a:t>
            </a:r>
          </a:p>
          <a:p>
            <a:pPr lvl="1"/>
            <a:endParaRPr lang="en-US" dirty="0">
              <a:solidFill>
                <a:schemeClr val="bg1"/>
              </a:solidFill>
            </a:endParaRPr>
          </a:p>
          <a:p>
            <a:endParaRPr lang="en-US" sz="3000" dirty="0">
              <a:solidFill>
                <a:schemeClr val="bg1"/>
              </a:solidFill>
            </a:endParaRPr>
          </a:p>
          <a:p>
            <a:endParaRPr lang="en-US" sz="800" dirty="0">
              <a:solidFill>
                <a:schemeClr val="bg1"/>
              </a:solidFill>
            </a:endParaRP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endParaRPr lang="en-US" dirty="0">
              <a:solidFill>
                <a:schemeClr val="bg1"/>
              </a:solidFill>
            </a:endParaRPr>
          </a:p>
        </p:txBody>
      </p:sp>
      <p:pic>
        <p:nvPicPr>
          <p:cNvPr id="3034114" name="Picture 2" descr="Tips to Students with Credit Cards | Cheg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1295400"/>
            <a:ext cx="3934917"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FE39A7-EFFF-BE44-AA53-1F601A61C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26003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animEffect transition="in" filter="wipe(down)">
                                      <p:cBhvr>
                                        <p:cTn id="20" dur="500"/>
                                        <p:tgtEl>
                                          <p:spTgt spid="6">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down)">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956" y="228600"/>
            <a:ext cx="2667000" cy="3429000"/>
          </a:xfrm>
        </p:spPr>
        <p:txBody>
          <a:bodyPr/>
          <a:lstStyle/>
          <a:p>
            <a:r>
              <a:rPr lang="en-US" dirty="0">
                <a:solidFill>
                  <a:srgbClr val="92D050"/>
                </a:solidFill>
                <a:latin typeface="Tw Cen MT" panose="020B0602020104020603" pitchFamily="34" charset="77"/>
              </a:rPr>
              <a:t>Students:</a:t>
            </a:r>
            <a:br>
              <a:rPr lang="en-US" i="1" dirty="0">
                <a:solidFill>
                  <a:srgbClr val="92D050"/>
                </a:solidFill>
                <a:latin typeface="Tw Cen MT" panose="020B0602020104020603" pitchFamily="34" charset="77"/>
              </a:rPr>
            </a:br>
            <a:br>
              <a:rPr lang="en-US" sz="2000" i="1" dirty="0">
                <a:solidFill>
                  <a:srgbClr val="92D050"/>
                </a:solidFill>
                <a:latin typeface="Tw Cen MT" panose="020B0602020104020603" pitchFamily="34" charset="77"/>
              </a:rPr>
            </a:br>
            <a:r>
              <a:rPr lang="en-US" i="1" dirty="0">
                <a:solidFill>
                  <a:srgbClr val="92D050"/>
                </a:solidFill>
                <a:latin typeface="Tw Cen MT" panose="020B0602020104020603" pitchFamily="34" charset="77"/>
              </a:rPr>
              <a:t>Be Mindful!</a:t>
            </a:r>
          </a:p>
        </p:txBody>
      </p:sp>
      <p:sp>
        <p:nvSpPr>
          <p:cNvPr id="3" name="Content Placeholder 2"/>
          <p:cNvSpPr>
            <a:spLocks noGrp="1"/>
          </p:cNvSpPr>
          <p:nvPr>
            <p:ph idx="1"/>
          </p:nvPr>
        </p:nvSpPr>
        <p:spPr>
          <a:xfrm>
            <a:off x="1997826" y="4648200"/>
            <a:ext cx="8458200" cy="2209800"/>
          </a:xfrm>
        </p:spPr>
        <p:txBody>
          <a:bodyPr/>
          <a:lstStyle/>
          <a:p>
            <a:pPr marL="342900" lvl="1" indent="-342900">
              <a:buFontTx/>
              <a:buChar char="•"/>
            </a:pPr>
            <a:r>
              <a:rPr lang="en-US" dirty="0">
                <a:solidFill>
                  <a:schemeClr val="bg1"/>
                </a:solidFill>
              </a:rPr>
              <a:t>only 17% of college students pay off all credit card debt each month</a:t>
            </a:r>
          </a:p>
          <a:p>
            <a:pPr lvl="1"/>
            <a:r>
              <a:rPr lang="en-US" dirty="0">
                <a:solidFill>
                  <a:schemeClr val="bg1"/>
                </a:solidFill>
              </a:rPr>
              <a:t>71% of cardholders age 25 – 34 carry a balance on credit card(s)</a:t>
            </a:r>
          </a:p>
        </p:txBody>
      </p:sp>
      <p:pic>
        <p:nvPicPr>
          <p:cNvPr id="3035138" name="Picture 2" descr="The class of 2013 had an average of $3000 in credit card deb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65754"/>
            <a:ext cx="6234542" cy="3886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DF4A4F-BE80-4B44-9B1A-C7487C9A7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606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8425" y="0"/>
            <a:ext cx="3733800" cy="1447800"/>
          </a:xfrm>
        </p:spPr>
        <p:txBody>
          <a:bodyPr/>
          <a:lstStyle/>
          <a:p>
            <a:r>
              <a:rPr lang="en-US" i="1" dirty="0">
                <a:solidFill>
                  <a:srgbClr val="92D050"/>
                </a:solidFill>
                <a:latin typeface="Tw Cen MT" panose="020B0602020104020603" pitchFamily="34" charset="77"/>
              </a:rPr>
              <a:t>Stop &amp; Think!</a:t>
            </a:r>
          </a:p>
        </p:txBody>
      </p:sp>
      <p:sp>
        <p:nvSpPr>
          <p:cNvPr id="3" name="Content Placeholder 2"/>
          <p:cNvSpPr>
            <a:spLocks noGrp="1"/>
          </p:cNvSpPr>
          <p:nvPr>
            <p:ph idx="1"/>
          </p:nvPr>
        </p:nvSpPr>
        <p:spPr>
          <a:xfrm>
            <a:off x="6134100" y="1371601"/>
            <a:ext cx="4362450" cy="2814193"/>
          </a:xfrm>
        </p:spPr>
        <p:txBody>
          <a:bodyPr/>
          <a:lstStyle/>
          <a:p>
            <a:r>
              <a:rPr lang="en-US" dirty="0">
                <a:solidFill>
                  <a:schemeClr val="bg1"/>
                </a:solidFill>
              </a:rPr>
              <a:t>Suppose you have balance of $3,900 on your card</a:t>
            </a:r>
          </a:p>
          <a:p>
            <a:r>
              <a:rPr lang="en-US" dirty="0">
                <a:solidFill>
                  <a:schemeClr val="bg1"/>
                </a:solidFill>
              </a:rPr>
              <a:t>APR = 18%</a:t>
            </a:r>
          </a:p>
          <a:p>
            <a:r>
              <a:rPr lang="en-US" dirty="0">
                <a:solidFill>
                  <a:schemeClr val="bg1"/>
                </a:solidFill>
              </a:rPr>
              <a:t>You pay only the minimum amount each month</a:t>
            </a:r>
          </a:p>
          <a:p>
            <a:endParaRPr lang="en-US" dirty="0">
              <a:solidFill>
                <a:schemeClr val="bg1"/>
              </a:solidFill>
            </a:endParaRPr>
          </a:p>
        </p:txBody>
      </p:sp>
      <p:pic>
        <p:nvPicPr>
          <p:cNvPr id="3036162" name="Picture 2" descr="Best &lt;b&gt;College&lt;/b&gt; &lt;b&gt;Student&lt;/b&gt; &lt;b&gt;Credit&lt;/b&gt; &lt;b&gt;Cards&lt;/b&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419600" cy="439013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1752600" y="4390136"/>
            <a:ext cx="8763000" cy="23916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None/>
            </a:pPr>
            <a:r>
              <a:rPr lang="en-US" sz="2800" kern="0" dirty="0">
                <a:solidFill>
                  <a:schemeClr val="bg1"/>
                </a:solidFill>
                <a:latin typeface="Arial" panose="020B0604020202020204" pitchFamily="34" charset="0"/>
                <a:cs typeface="Arial" panose="020B0604020202020204" pitchFamily="34" charset="0"/>
              </a:rPr>
              <a:t>    → </a:t>
            </a:r>
            <a:r>
              <a:rPr lang="en-US" sz="2800" kern="0" dirty="0">
                <a:solidFill>
                  <a:schemeClr val="bg1"/>
                </a:solidFill>
              </a:rPr>
              <a:t>will take 35 years to pay off your bill</a:t>
            </a:r>
          </a:p>
          <a:p>
            <a:r>
              <a:rPr lang="en-US" sz="2800" kern="0" dirty="0">
                <a:solidFill>
                  <a:schemeClr val="bg1"/>
                </a:solidFill>
              </a:rPr>
              <a:t>End up paying $10,096 in interest + $3,900 principal</a:t>
            </a:r>
          </a:p>
          <a:p>
            <a:endParaRPr lang="en-US" sz="800" kern="0" dirty="0">
              <a:solidFill>
                <a:schemeClr val="bg1"/>
              </a:solidFill>
            </a:endParaRPr>
          </a:p>
          <a:p>
            <a:r>
              <a:rPr lang="en-US" sz="2800" u="sng" kern="0" dirty="0">
                <a:solidFill>
                  <a:schemeClr val="bg1"/>
                </a:solidFill>
              </a:rPr>
              <a:t>Recommendation</a:t>
            </a:r>
            <a:r>
              <a:rPr lang="en-US" sz="2800" kern="0" dirty="0">
                <a:solidFill>
                  <a:schemeClr val="bg1"/>
                </a:solidFill>
              </a:rPr>
              <a:t>:</a:t>
            </a:r>
          </a:p>
          <a:p>
            <a:pPr lvl="1"/>
            <a:r>
              <a:rPr lang="en-US" kern="0" dirty="0">
                <a:solidFill>
                  <a:schemeClr val="bg1"/>
                </a:solidFill>
              </a:rPr>
              <a:t>Be a </a:t>
            </a:r>
            <a:r>
              <a:rPr lang="en-US" b="1" i="1" kern="0" dirty="0">
                <a:solidFill>
                  <a:schemeClr val="bg1"/>
                </a:solidFill>
              </a:rPr>
              <a:t>convenience</a:t>
            </a:r>
            <a:r>
              <a:rPr lang="en-US" kern="0" dirty="0">
                <a:solidFill>
                  <a:schemeClr val="bg1"/>
                </a:solidFill>
              </a:rPr>
              <a:t> user; do </a:t>
            </a:r>
            <a:r>
              <a:rPr lang="en-US" b="1" i="1" kern="0" dirty="0">
                <a:solidFill>
                  <a:schemeClr val="bg1"/>
                </a:solidFill>
              </a:rPr>
              <a:t>NOT</a:t>
            </a:r>
            <a:r>
              <a:rPr lang="en-US" kern="0" dirty="0">
                <a:solidFill>
                  <a:schemeClr val="bg1"/>
                </a:solidFill>
              </a:rPr>
              <a:t> ever carry a balance!</a:t>
            </a:r>
          </a:p>
        </p:txBody>
      </p:sp>
      <p:pic>
        <p:nvPicPr>
          <p:cNvPr id="6" name="Picture 5">
            <a:extLst>
              <a:ext uri="{FF2B5EF4-FFF2-40B4-BE49-F238E27FC236}">
                <a16:creationId xmlns:a16="http://schemas.microsoft.com/office/drawing/2014/main" id="{00AC3D1A-3AF2-1A48-828E-DA84AC4B4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64310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down)">
                                      <p:cBhvr>
                                        <p:cTn id="32" dur="500"/>
                                        <p:tgtEl>
                                          <p:spTgt spid="5">
                                            <p:txEl>
                                              <p:pRg st="3" end="3"/>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2"/>
          <p:cNvSpPr>
            <a:spLocks noGrp="1" noChangeArrowheads="1"/>
          </p:cNvSpPr>
          <p:nvPr>
            <p:ph type="title"/>
          </p:nvPr>
        </p:nvSpPr>
        <p:spPr>
          <a:xfrm>
            <a:off x="2209800" y="1219200"/>
            <a:ext cx="7772400" cy="1143000"/>
          </a:xfrm>
        </p:spPr>
        <p:txBody>
          <a:bodyPr/>
          <a:lstStyle/>
          <a:p>
            <a:r>
              <a:rPr lang="en-US" dirty="0">
                <a:solidFill>
                  <a:srgbClr val="00FFFF"/>
                </a:solidFill>
              </a:rPr>
              <a:t>I</a:t>
            </a:r>
            <a:r>
              <a:rPr lang="en-US" dirty="0">
                <a:solidFill>
                  <a:srgbClr val="CCFFFF"/>
                </a:solidFill>
              </a:rPr>
              <a:t>:</a:t>
            </a:r>
            <a:r>
              <a:rPr lang="en-US" dirty="0">
                <a:solidFill>
                  <a:srgbClr val="92D050"/>
                </a:solidFill>
                <a:latin typeface="Tw Cen MT" panose="020B0602020104020603" pitchFamily="34" charset="77"/>
              </a:rPr>
              <a:t>  Time to Invest Your Money</a:t>
            </a:r>
          </a:p>
        </p:txBody>
      </p:sp>
      <p:sp>
        <p:nvSpPr>
          <p:cNvPr id="1303555" name="Rectangle 3"/>
          <p:cNvSpPr>
            <a:spLocks noGrp="1" noChangeArrowheads="1"/>
          </p:cNvSpPr>
          <p:nvPr>
            <p:ph type="body" idx="1"/>
          </p:nvPr>
        </p:nvSpPr>
        <p:spPr>
          <a:xfrm>
            <a:off x="2438400" y="2590800"/>
            <a:ext cx="7924800" cy="3886200"/>
          </a:xfrm>
        </p:spPr>
        <p:txBody>
          <a:bodyPr/>
          <a:lstStyle/>
          <a:p>
            <a:r>
              <a:rPr lang="en-US" dirty="0">
                <a:solidFill>
                  <a:schemeClr val="bg1"/>
                </a:solidFill>
              </a:rPr>
              <a:t>Suppose you receive a high-school graduation gift from your uncle</a:t>
            </a:r>
          </a:p>
          <a:p>
            <a:pPr lvl="1"/>
            <a:r>
              <a:rPr lang="en-US" dirty="0">
                <a:solidFill>
                  <a:schemeClr val="bg1"/>
                </a:solidFill>
              </a:rPr>
              <a:t>$10,000</a:t>
            </a:r>
          </a:p>
          <a:p>
            <a:pPr lvl="1"/>
            <a:endParaRPr lang="en-US" sz="800" dirty="0">
              <a:solidFill>
                <a:schemeClr val="bg1"/>
              </a:solidFill>
            </a:endParaRPr>
          </a:p>
          <a:p>
            <a:r>
              <a:rPr lang="en-US" dirty="0">
                <a:solidFill>
                  <a:schemeClr val="bg1"/>
                </a:solidFill>
              </a:rPr>
              <a:t>In 10 years you plan to purchase your first home and you need a down-payment</a:t>
            </a:r>
          </a:p>
          <a:p>
            <a:pPr lvl="1"/>
            <a:endParaRPr lang="en-US" sz="800" dirty="0">
              <a:solidFill>
                <a:schemeClr val="bg1"/>
              </a:solidFill>
            </a:endParaRPr>
          </a:p>
          <a:p>
            <a:r>
              <a:rPr lang="en-US" dirty="0">
                <a:solidFill>
                  <a:schemeClr val="bg1"/>
                </a:solidFill>
              </a:rPr>
              <a:t>Where would you invest this money?</a:t>
            </a:r>
          </a:p>
          <a:p>
            <a:pPr lvl="1">
              <a:buNone/>
            </a:pPr>
            <a:endParaRPr lang="en-US" dirty="0">
              <a:solidFill>
                <a:schemeClr val="bg1"/>
              </a:solidFill>
            </a:endParaRPr>
          </a:p>
          <a:p>
            <a:pPr lvl="1"/>
            <a:endParaRPr lang="en-US" dirty="0">
              <a:solidFill>
                <a:schemeClr val="bg1"/>
              </a:solidFill>
            </a:endParaRPr>
          </a:p>
        </p:txBody>
      </p:sp>
      <p:sp>
        <p:nvSpPr>
          <p:cNvPr id="4" name="Rectangle 3"/>
          <p:cNvSpPr/>
          <p:nvPr/>
        </p:nvSpPr>
        <p:spPr>
          <a:xfrm>
            <a:off x="3733799" y="304801"/>
            <a:ext cx="4329545" cy="584775"/>
          </a:xfrm>
          <a:prstGeom prst="rect">
            <a:avLst/>
          </a:prstGeom>
          <a:ln>
            <a:solidFill>
              <a:srgbClr val="CCECFF"/>
            </a:solidFill>
          </a:ln>
        </p:spPr>
        <p:txBody>
          <a:bodyPr wrap="square">
            <a:spAutoFit/>
          </a:bodyPr>
          <a:lstStyle/>
          <a:p>
            <a:pPr algn="ctr"/>
            <a:r>
              <a:rPr lang="en-US" sz="3200" dirty="0">
                <a:solidFill>
                  <a:schemeClr val="bg1"/>
                </a:solidFill>
              </a:rPr>
              <a:t>E</a:t>
            </a:r>
            <a:r>
              <a:rPr lang="en-US" sz="3200" baseline="30000" dirty="0">
                <a:solidFill>
                  <a:schemeClr val="bg1"/>
                </a:solidFill>
              </a:rPr>
              <a:t>2   </a:t>
            </a:r>
            <a:r>
              <a:rPr lang="en-US" sz="3200" dirty="0">
                <a:solidFill>
                  <a:schemeClr val="bg1"/>
                </a:solidFill>
              </a:rPr>
              <a:t>+  S  +  </a:t>
            </a:r>
            <a:r>
              <a:rPr lang="en-US" sz="3200" dirty="0">
                <a:solidFill>
                  <a:srgbClr val="00FFFF"/>
                </a:solidFill>
              </a:rPr>
              <a:t>I</a:t>
            </a:r>
            <a:r>
              <a:rPr lang="en-US" sz="3200" baseline="30000" dirty="0">
                <a:solidFill>
                  <a:schemeClr val="bg1"/>
                </a:solidFill>
              </a:rPr>
              <a:t>2</a:t>
            </a:r>
            <a:r>
              <a:rPr lang="en-US" sz="3200" b="1" dirty="0">
                <a:solidFill>
                  <a:schemeClr val="bg1"/>
                </a:solidFill>
              </a:rPr>
              <a:t>  </a:t>
            </a:r>
            <a:r>
              <a:rPr lang="en-US" sz="3200" dirty="0">
                <a:solidFill>
                  <a:schemeClr val="bg1"/>
                </a:solidFill>
              </a:rPr>
              <a:t> =   F</a:t>
            </a:r>
            <a:r>
              <a:rPr lang="en-US" sz="3200" baseline="30000" dirty="0">
                <a:solidFill>
                  <a:schemeClr val="bg1"/>
                </a:solidFill>
              </a:rPr>
              <a:t>2</a:t>
            </a:r>
            <a:endParaRPr lang="en-US" sz="3200" dirty="0">
              <a:solidFill>
                <a:schemeClr val="bg1"/>
              </a:solidFill>
            </a:endParaRPr>
          </a:p>
        </p:txBody>
      </p:sp>
      <p:pic>
        <p:nvPicPr>
          <p:cNvPr id="5" name="Picture 4">
            <a:extLst>
              <a:ext uri="{FF2B5EF4-FFF2-40B4-BE49-F238E27FC236}">
                <a16:creationId xmlns:a16="http://schemas.microsoft.com/office/drawing/2014/main" id="{D38DF358-C6B0-5A4E-9A95-3DF2F8FB7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99490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03555">
                                            <p:txEl>
                                              <p:pRg st="0" end="0"/>
                                            </p:txEl>
                                          </p:spTgt>
                                        </p:tgtEl>
                                        <p:attrNameLst>
                                          <p:attrName>style.visibility</p:attrName>
                                        </p:attrNameLst>
                                      </p:cBhvr>
                                      <p:to>
                                        <p:strVal val="visible"/>
                                      </p:to>
                                    </p:set>
                                    <p:animEffect transition="in" filter="wipe(down)">
                                      <p:cBhvr>
                                        <p:cTn id="7" dur="500"/>
                                        <p:tgtEl>
                                          <p:spTgt spid="130355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03555">
                                            <p:txEl>
                                              <p:pRg st="1" end="1"/>
                                            </p:txEl>
                                          </p:spTgt>
                                        </p:tgtEl>
                                        <p:attrNameLst>
                                          <p:attrName>style.visibility</p:attrName>
                                        </p:attrNameLst>
                                      </p:cBhvr>
                                      <p:to>
                                        <p:strVal val="visible"/>
                                      </p:to>
                                    </p:set>
                                    <p:animEffect transition="in" filter="wipe(down)">
                                      <p:cBhvr>
                                        <p:cTn id="10" dur="500"/>
                                        <p:tgtEl>
                                          <p:spTgt spid="130355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03555">
                                            <p:txEl>
                                              <p:pRg st="3" end="3"/>
                                            </p:txEl>
                                          </p:spTgt>
                                        </p:tgtEl>
                                        <p:attrNameLst>
                                          <p:attrName>style.visibility</p:attrName>
                                        </p:attrNameLst>
                                      </p:cBhvr>
                                      <p:to>
                                        <p:strVal val="visible"/>
                                      </p:to>
                                    </p:set>
                                    <p:animEffect transition="in" filter="wipe(down)">
                                      <p:cBhvr>
                                        <p:cTn id="15" dur="500"/>
                                        <p:tgtEl>
                                          <p:spTgt spid="130355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03555">
                                            <p:txEl>
                                              <p:pRg st="5" end="5"/>
                                            </p:txEl>
                                          </p:spTgt>
                                        </p:tgtEl>
                                        <p:attrNameLst>
                                          <p:attrName>style.visibility</p:attrName>
                                        </p:attrNameLst>
                                      </p:cBhvr>
                                      <p:to>
                                        <p:strVal val="visible"/>
                                      </p:to>
                                    </p:set>
                                    <p:animEffect transition="in" filter="wipe(down)">
                                      <p:cBhvr>
                                        <p:cTn id="20" dur="500"/>
                                        <p:tgtEl>
                                          <p:spTgt spid="1303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35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2"/>
          <p:cNvSpPr>
            <a:spLocks noGrp="1" noChangeArrowheads="1"/>
          </p:cNvSpPr>
          <p:nvPr>
            <p:ph type="title"/>
          </p:nvPr>
        </p:nvSpPr>
        <p:spPr>
          <a:xfrm>
            <a:off x="2209800" y="304800"/>
            <a:ext cx="7772400" cy="1143000"/>
          </a:xfrm>
        </p:spPr>
        <p:txBody>
          <a:bodyPr/>
          <a:lstStyle/>
          <a:p>
            <a:pPr algn="ctr"/>
            <a:r>
              <a:rPr lang="en-US" dirty="0">
                <a:solidFill>
                  <a:srgbClr val="92D050"/>
                </a:solidFill>
                <a:latin typeface="Tw Cen MT" panose="020B0602020104020603" pitchFamily="34" charset="77"/>
              </a:rPr>
              <a:t>Investment Choices</a:t>
            </a:r>
          </a:p>
        </p:txBody>
      </p:sp>
      <p:sp>
        <p:nvSpPr>
          <p:cNvPr id="1304579" name="Rectangle 3"/>
          <p:cNvSpPr>
            <a:spLocks noGrp="1" noChangeArrowheads="1"/>
          </p:cNvSpPr>
          <p:nvPr>
            <p:ph type="body" idx="1"/>
          </p:nvPr>
        </p:nvSpPr>
        <p:spPr>
          <a:xfrm>
            <a:off x="1933832" y="2514600"/>
            <a:ext cx="5486400" cy="4876800"/>
          </a:xfrm>
        </p:spPr>
        <p:txBody>
          <a:bodyPr/>
          <a:lstStyle/>
          <a:p>
            <a:pPr>
              <a:lnSpc>
                <a:spcPct val="120000"/>
              </a:lnSpc>
              <a:spcBef>
                <a:spcPct val="30000"/>
              </a:spcBef>
            </a:pPr>
            <a:r>
              <a:rPr lang="en-US" sz="4000" dirty="0">
                <a:solidFill>
                  <a:srgbClr val="92D050"/>
                </a:solidFill>
              </a:rPr>
              <a:t>P</a:t>
            </a:r>
            <a:r>
              <a:rPr lang="en-US" dirty="0">
                <a:solidFill>
                  <a:schemeClr val="bg1"/>
                </a:solidFill>
              </a:rPr>
              <a:t>assbook (savings) account</a:t>
            </a:r>
          </a:p>
          <a:p>
            <a:pPr>
              <a:lnSpc>
                <a:spcPct val="120000"/>
              </a:lnSpc>
              <a:spcBef>
                <a:spcPct val="30000"/>
              </a:spcBef>
            </a:pPr>
            <a:endParaRPr lang="en-US" sz="1400" dirty="0"/>
          </a:p>
          <a:p>
            <a:pPr>
              <a:lnSpc>
                <a:spcPct val="120000"/>
              </a:lnSpc>
              <a:spcBef>
                <a:spcPct val="30000"/>
              </a:spcBef>
            </a:pPr>
            <a:r>
              <a:rPr lang="en-US" dirty="0">
                <a:solidFill>
                  <a:schemeClr val="bg1"/>
                </a:solidFill>
              </a:rPr>
              <a:t>U.S. Government </a:t>
            </a:r>
            <a:r>
              <a:rPr lang="en-US" sz="4000" dirty="0">
                <a:solidFill>
                  <a:srgbClr val="92D050"/>
                </a:solidFill>
              </a:rPr>
              <a:t>B</a:t>
            </a:r>
            <a:r>
              <a:rPr lang="en-US" dirty="0">
                <a:solidFill>
                  <a:schemeClr val="bg1"/>
                </a:solidFill>
              </a:rPr>
              <a:t>onds</a:t>
            </a:r>
          </a:p>
          <a:p>
            <a:pPr>
              <a:lnSpc>
                <a:spcPct val="120000"/>
              </a:lnSpc>
              <a:spcBef>
                <a:spcPct val="30000"/>
              </a:spcBef>
            </a:pPr>
            <a:endParaRPr lang="en-US" sz="1400" dirty="0"/>
          </a:p>
          <a:p>
            <a:pPr>
              <a:lnSpc>
                <a:spcPct val="120000"/>
              </a:lnSpc>
              <a:spcBef>
                <a:spcPct val="30000"/>
              </a:spcBef>
            </a:pPr>
            <a:r>
              <a:rPr lang="en-US" sz="4000" dirty="0">
                <a:solidFill>
                  <a:srgbClr val="92D050"/>
                </a:solidFill>
              </a:rPr>
              <a:t>S</a:t>
            </a:r>
            <a:r>
              <a:rPr lang="en-US" dirty="0">
                <a:solidFill>
                  <a:schemeClr val="bg1"/>
                </a:solidFill>
              </a:rPr>
              <a:t>tock</a:t>
            </a:r>
          </a:p>
        </p:txBody>
      </p:sp>
      <p:sp>
        <p:nvSpPr>
          <p:cNvPr id="1304580" name="AutoShape 4"/>
          <p:cNvSpPr>
            <a:spLocks/>
          </p:cNvSpPr>
          <p:nvPr/>
        </p:nvSpPr>
        <p:spPr bwMode="auto">
          <a:xfrm>
            <a:off x="6886832" y="2514600"/>
            <a:ext cx="457200" cy="3276600"/>
          </a:xfrm>
          <a:prstGeom prst="rightBrace">
            <a:avLst>
              <a:gd name="adj1" fmla="val 61111"/>
              <a:gd name="adj2" fmla="val 50000"/>
            </a:avLst>
          </a:prstGeom>
          <a:noFill/>
          <a:ln w="57150">
            <a:solidFill>
              <a:srgbClr val="3399FF"/>
            </a:solidFill>
            <a:round/>
            <a:headEnd/>
            <a:tailEnd/>
          </a:ln>
          <a:effectLst/>
        </p:spPr>
        <p:txBody>
          <a:bodyPr wrap="none" anchor="ctr"/>
          <a:lstStyle/>
          <a:p>
            <a:endParaRPr lang="en-US"/>
          </a:p>
        </p:txBody>
      </p:sp>
      <p:sp>
        <p:nvSpPr>
          <p:cNvPr id="1304581" name="Text Box 5"/>
          <p:cNvSpPr txBox="1">
            <a:spLocks noChangeArrowheads="1"/>
          </p:cNvSpPr>
          <p:nvPr/>
        </p:nvSpPr>
        <p:spPr bwMode="auto">
          <a:xfrm>
            <a:off x="7420232" y="1621274"/>
            <a:ext cx="2667000" cy="1384995"/>
          </a:xfrm>
          <a:prstGeom prst="rect">
            <a:avLst/>
          </a:prstGeom>
          <a:noFill/>
          <a:ln w="28575">
            <a:solidFill>
              <a:srgbClr val="3399FF"/>
            </a:solidFill>
            <a:miter lim="800000"/>
            <a:headEnd/>
            <a:tailEnd/>
          </a:ln>
          <a:effectLst/>
        </p:spPr>
        <p:txBody>
          <a:bodyPr wrap="square">
            <a:spAutoFit/>
          </a:bodyPr>
          <a:lstStyle/>
          <a:p>
            <a:pPr algn="ctr">
              <a:spcBef>
                <a:spcPct val="50000"/>
              </a:spcBef>
            </a:pPr>
            <a:r>
              <a:rPr lang="en-US" sz="2800" dirty="0">
                <a:solidFill>
                  <a:schemeClr val="bg1"/>
                </a:solidFill>
              </a:rPr>
              <a:t>Concepts that arise in this discussion?</a:t>
            </a:r>
          </a:p>
        </p:txBody>
      </p:sp>
      <p:sp>
        <p:nvSpPr>
          <p:cNvPr id="1304582" name="Text Box 6"/>
          <p:cNvSpPr txBox="1">
            <a:spLocks noChangeArrowheads="1"/>
          </p:cNvSpPr>
          <p:nvPr/>
        </p:nvSpPr>
        <p:spPr bwMode="auto">
          <a:xfrm>
            <a:off x="7420232" y="3198793"/>
            <a:ext cx="2667000" cy="1908215"/>
          </a:xfrm>
          <a:prstGeom prst="rect">
            <a:avLst/>
          </a:prstGeom>
          <a:noFill/>
          <a:ln w="28575">
            <a:solidFill>
              <a:srgbClr val="3399FF"/>
            </a:solidFill>
            <a:miter lim="800000"/>
            <a:headEnd/>
            <a:tailEnd/>
          </a:ln>
          <a:effectLst/>
        </p:spPr>
        <p:txBody>
          <a:bodyPr wrap="square">
            <a:spAutoFit/>
          </a:bodyPr>
          <a:lstStyle/>
          <a:p>
            <a:pPr marL="457200" indent="-457200" algn="ctr">
              <a:spcBef>
                <a:spcPct val="50000"/>
              </a:spcBef>
              <a:buClr>
                <a:srgbClr val="66FFCC"/>
              </a:buClr>
              <a:buFont typeface="Wingdings" panose="05000000000000000000" pitchFamily="2" charset="2"/>
              <a:buChar char="Ø"/>
              <a:tabLst>
                <a:tab pos="914400" algn="l"/>
              </a:tabLst>
            </a:pPr>
            <a:r>
              <a:rPr lang="en-US" sz="2800" b="1" i="1" dirty="0">
                <a:solidFill>
                  <a:srgbClr val="66FFCC"/>
                </a:solidFill>
              </a:rPr>
              <a:t>Return</a:t>
            </a:r>
          </a:p>
          <a:p>
            <a:pPr algn="ctr">
              <a:spcBef>
                <a:spcPct val="50000"/>
              </a:spcBef>
            </a:pPr>
            <a:r>
              <a:rPr lang="en-US" sz="2800" dirty="0">
                <a:solidFill>
                  <a:schemeClr val="bg1"/>
                </a:solidFill>
              </a:rPr>
              <a:t>       Liquidity</a:t>
            </a:r>
          </a:p>
          <a:p>
            <a:pPr algn="ctr">
              <a:spcBef>
                <a:spcPct val="50000"/>
              </a:spcBef>
            </a:pPr>
            <a:r>
              <a:rPr lang="en-US" sz="2800" dirty="0">
                <a:solidFill>
                  <a:schemeClr val="bg1"/>
                </a:solidFill>
              </a:rPr>
              <a:t>Risk  </a:t>
            </a:r>
          </a:p>
          <a:p>
            <a:pPr algn="ctr">
              <a:spcBef>
                <a:spcPct val="50000"/>
              </a:spcBef>
            </a:pPr>
            <a:endParaRPr lang="en-US" sz="400" dirty="0"/>
          </a:p>
        </p:txBody>
      </p:sp>
      <p:pic>
        <p:nvPicPr>
          <p:cNvPr id="7" name="Picture 6">
            <a:extLst>
              <a:ext uri="{FF2B5EF4-FFF2-40B4-BE49-F238E27FC236}">
                <a16:creationId xmlns:a16="http://schemas.microsoft.com/office/drawing/2014/main" id="{0574DC27-4EDE-5141-A916-013D256B3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89581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4580"/>
                                        </p:tgtEl>
                                        <p:attrNameLst>
                                          <p:attrName>style.visibility</p:attrName>
                                        </p:attrNameLst>
                                      </p:cBhvr>
                                      <p:to>
                                        <p:strVal val="visible"/>
                                      </p:to>
                                    </p:set>
                                    <p:animEffect transition="in" filter="wipe(left)">
                                      <p:cBhvr>
                                        <p:cTn id="7" dur="500"/>
                                        <p:tgtEl>
                                          <p:spTgt spid="13045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04581"/>
                                        </p:tgtEl>
                                        <p:attrNameLst>
                                          <p:attrName>style.visibility</p:attrName>
                                        </p:attrNameLst>
                                      </p:cBhvr>
                                      <p:to>
                                        <p:strVal val="visible"/>
                                      </p:to>
                                    </p:set>
                                    <p:animEffect transition="in" filter="wipe(left)">
                                      <p:cBhvr>
                                        <p:cTn id="10" dur="500"/>
                                        <p:tgtEl>
                                          <p:spTgt spid="130458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04582"/>
                                        </p:tgtEl>
                                        <p:attrNameLst>
                                          <p:attrName>style.visibility</p:attrName>
                                        </p:attrNameLst>
                                      </p:cBhvr>
                                      <p:to>
                                        <p:strVal val="visible"/>
                                      </p:to>
                                    </p:set>
                                    <p:animEffect transition="in" filter="dissolve">
                                      <p:cBhvr>
                                        <p:cTn id="15" dur="500"/>
                                        <p:tgtEl>
                                          <p:spTgt spid="130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580" grpId="0" animBg="1"/>
      <p:bldP spid="1304581" grpId="0" animBg="1"/>
      <p:bldP spid="130458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lstStyle/>
          <a:p>
            <a:pPr algn="ctr"/>
            <a:r>
              <a:rPr lang="en-US" dirty="0">
                <a:solidFill>
                  <a:srgbClr val="92D050"/>
                </a:solidFill>
                <a:latin typeface="Tw Cen MT" panose="020B0602020104020603" pitchFamily="34" charset="77"/>
              </a:rPr>
              <a:t>Key Principle of Personal Finance</a:t>
            </a:r>
          </a:p>
        </p:txBody>
      </p:sp>
      <p:sp>
        <p:nvSpPr>
          <p:cNvPr id="3" name="Content Placeholder 2"/>
          <p:cNvSpPr>
            <a:spLocks noGrp="1"/>
          </p:cNvSpPr>
          <p:nvPr>
            <p:ph idx="1"/>
          </p:nvPr>
        </p:nvSpPr>
        <p:spPr>
          <a:xfrm>
            <a:off x="2209800" y="2362200"/>
            <a:ext cx="7772400" cy="4114800"/>
          </a:xfrm>
        </p:spPr>
        <p:txBody>
          <a:bodyPr/>
          <a:lstStyle/>
          <a:p>
            <a:pPr marL="0" indent="0" algn="ctr">
              <a:buNone/>
            </a:pPr>
            <a:r>
              <a:rPr lang="en-US" sz="3600" i="1" dirty="0">
                <a:solidFill>
                  <a:srgbClr val="00FFFF"/>
                </a:solidFill>
              </a:rPr>
              <a:t>Your Best Protection is </a:t>
            </a:r>
            <a:r>
              <a:rPr lang="en-US" sz="3600" b="1" i="1" u="sng" dirty="0">
                <a:solidFill>
                  <a:srgbClr val="00FFFF"/>
                </a:solidFill>
              </a:rPr>
              <a:t>Knowledge</a:t>
            </a:r>
            <a:r>
              <a:rPr lang="en-US" sz="3600" i="1" dirty="0">
                <a:solidFill>
                  <a:srgbClr val="00FFFF"/>
                </a:solidFill>
              </a:rPr>
              <a:t>!</a:t>
            </a:r>
          </a:p>
          <a:p>
            <a:endParaRPr lang="en-US" dirty="0"/>
          </a:p>
          <a:p>
            <a:r>
              <a:rPr lang="en-US" sz="3200" dirty="0">
                <a:solidFill>
                  <a:schemeClr val="bg1"/>
                </a:solidFill>
              </a:rPr>
              <a:t>Understand:</a:t>
            </a:r>
          </a:p>
          <a:p>
            <a:endParaRPr lang="en-US" sz="1000" dirty="0">
              <a:solidFill>
                <a:schemeClr val="bg1"/>
              </a:solidFill>
            </a:endParaRPr>
          </a:p>
          <a:p>
            <a:pPr marL="0" indent="0">
              <a:buNone/>
            </a:pPr>
            <a:r>
              <a:rPr lang="en-US" sz="3600" dirty="0">
                <a:solidFill>
                  <a:schemeClr val="bg1"/>
                </a:solidFill>
              </a:rPr>
              <a:t>       the power of compound interest</a:t>
            </a:r>
          </a:p>
        </p:txBody>
      </p:sp>
      <p:pic>
        <p:nvPicPr>
          <p:cNvPr id="4" name="Picture 3">
            <a:extLst>
              <a:ext uri="{FF2B5EF4-FFF2-40B4-BE49-F238E27FC236}">
                <a16:creationId xmlns:a16="http://schemas.microsoft.com/office/drawing/2014/main" id="{D9476D04-9F72-3440-8210-3AF7FACC8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89430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0" y="102453"/>
            <a:ext cx="7772400" cy="1143000"/>
          </a:xfrm>
        </p:spPr>
        <p:txBody>
          <a:bodyPr/>
          <a:lstStyle/>
          <a:p>
            <a:pPr algn="ctr"/>
            <a:r>
              <a:rPr lang="en-US" dirty="0">
                <a:solidFill>
                  <a:srgbClr val="92D050"/>
                </a:solidFill>
                <a:latin typeface="Tw Cen MT" panose="020B0602020104020603" pitchFamily="34" charset="77"/>
              </a:rPr>
              <a:t>Car Buying</a:t>
            </a:r>
          </a:p>
        </p:txBody>
      </p:sp>
      <p:sp>
        <p:nvSpPr>
          <p:cNvPr id="3" name="Content Placeholder 2"/>
          <p:cNvSpPr>
            <a:spLocks noGrp="1"/>
          </p:cNvSpPr>
          <p:nvPr>
            <p:ph idx="1"/>
          </p:nvPr>
        </p:nvSpPr>
        <p:spPr>
          <a:xfrm>
            <a:off x="1752600" y="1400175"/>
            <a:ext cx="8648700" cy="5144386"/>
          </a:xfrm>
        </p:spPr>
        <p:txBody>
          <a:bodyPr/>
          <a:lstStyle/>
          <a:p>
            <a:r>
              <a:rPr lang="en-US" sz="2400" dirty="0">
                <a:solidFill>
                  <a:schemeClr val="bg1"/>
                </a:solidFill>
              </a:rPr>
              <a:t>Suppose you graduated from college &amp; landed your 1</a:t>
            </a:r>
            <a:r>
              <a:rPr lang="en-US" sz="2400" baseline="30000" dirty="0">
                <a:solidFill>
                  <a:schemeClr val="bg1"/>
                </a:solidFill>
              </a:rPr>
              <a:t>st</a:t>
            </a:r>
            <a:r>
              <a:rPr lang="en-US" sz="2400" dirty="0">
                <a:solidFill>
                  <a:schemeClr val="bg1"/>
                </a:solidFill>
              </a:rPr>
              <a:t> career job </a:t>
            </a:r>
          </a:p>
          <a:p>
            <a:r>
              <a:rPr lang="en-US" sz="2400" dirty="0">
                <a:solidFill>
                  <a:schemeClr val="bg1"/>
                </a:solidFill>
              </a:rPr>
              <a:t>One of your first purchases might be a car.</a:t>
            </a:r>
          </a:p>
          <a:p>
            <a:r>
              <a:rPr lang="en-US" sz="2400" dirty="0">
                <a:solidFill>
                  <a:schemeClr val="bg1"/>
                </a:solidFill>
              </a:rPr>
              <a:t>In 2016, you are considering (with your Uncle’s graduation gift):</a:t>
            </a:r>
          </a:p>
          <a:p>
            <a:endParaRPr lang="en-US" sz="400" dirty="0">
              <a:solidFill>
                <a:schemeClr val="bg1"/>
              </a:solidFill>
            </a:endParaRPr>
          </a:p>
          <a:p>
            <a:pPr lvl="1"/>
            <a:r>
              <a:rPr lang="en-US" i="1" dirty="0">
                <a:solidFill>
                  <a:schemeClr val="bg1"/>
                </a:solidFill>
              </a:rPr>
              <a:t>Audi TT:  </a:t>
            </a:r>
            <a:r>
              <a:rPr lang="en-US" dirty="0">
                <a:solidFill>
                  <a:schemeClr val="bg1"/>
                </a:solidFill>
              </a:rPr>
              <a:t>			$50,000</a:t>
            </a:r>
          </a:p>
          <a:p>
            <a:pPr lvl="1"/>
            <a:r>
              <a:rPr lang="en-US" dirty="0">
                <a:solidFill>
                  <a:schemeClr val="bg1"/>
                </a:solidFill>
              </a:rPr>
              <a:t>Used </a:t>
            </a:r>
            <a:r>
              <a:rPr lang="en-US" i="1" dirty="0">
                <a:solidFill>
                  <a:schemeClr val="bg1"/>
                </a:solidFill>
              </a:rPr>
              <a:t>Toyota Camry</a:t>
            </a:r>
            <a:r>
              <a:rPr lang="en-US" dirty="0">
                <a:solidFill>
                  <a:schemeClr val="bg1"/>
                </a:solidFill>
              </a:rPr>
              <a:t>:		$20,000</a:t>
            </a:r>
          </a:p>
          <a:p>
            <a:pPr lvl="1"/>
            <a:endParaRPr lang="en-US" sz="1600" dirty="0">
              <a:solidFill>
                <a:schemeClr val="bg1"/>
              </a:solidFill>
            </a:endParaRPr>
          </a:p>
          <a:p>
            <a:r>
              <a:rPr lang="en-US" sz="2400" dirty="0">
                <a:solidFill>
                  <a:schemeClr val="bg1"/>
                </a:solidFill>
              </a:rPr>
              <a:t>If you </a:t>
            </a:r>
            <a:r>
              <a:rPr lang="en-US" sz="2400" i="1" dirty="0">
                <a:solidFill>
                  <a:schemeClr val="bg1"/>
                </a:solidFill>
              </a:rPr>
              <a:t>saved the difference </a:t>
            </a:r>
            <a:r>
              <a:rPr lang="en-US" sz="2400" dirty="0">
                <a:solidFill>
                  <a:schemeClr val="bg1"/>
                </a:solidFill>
              </a:rPr>
              <a:t>at 9% CAGR until retirement in 40 years, how much would you have at retirement?</a:t>
            </a:r>
          </a:p>
          <a:p>
            <a:pPr lvl="1"/>
            <a:endParaRPr lang="en-US" sz="1000" dirty="0">
              <a:solidFill>
                <a:schemeClr val="bg1"/>
              </a:solidFill>
            </a:endParaRPr>
          </a:p>
          <a:p>
            <a:pPr lvl="1"/>
            <a:r>
              <a:rPr lang="en-US" dirty="0">
                <a:solidFill>
                  <a:schemeClr val="bg1"/>
                </a:solidFill>
              </a:rPr>
              <a:t>P</a:t>
            </a:r>
            <a:r>
              <a:rPr lang="en-US" baseline="-25000" dirty="0">
                <a:solidFill>
                  <a:schemeClr val="bg1"/>
                </a:solidFill>
              </a:rPr>
              <a:t>40</a:t>
            </a:r>
            <a:r>
              <a:rPr lang="en-US" dirty="0">
                <a:solidFill>
                  <a:schemeClr val="bg1"/>
                </a:solidFill>
              </a:rPr>
              <a:t>  =  $30,000(1+0.09)</a:t>
            </a:r>
            <a:r>
              <a:rPr lang="en-US" baseline="30000" dirty="0">
                <a:solidFill>
                  <a:schemeClr val="bg1"/>
                </a:solidFill>
              </a:rPr>
              <a:t>40</a:t>
            </a:r>
            <a:r>
              <a:rPr lang="en-US" dirty="0">
                <a:solidFill>
                  <a:schemeClr val="bg1"/>
                </a:solidFill>
              </a:rPr>
              <a:t>  </a:t>
            </a:r>
          </a:p>
          <a:p>
            <a:pPr marL="914400" lvl="2" indent="0">
              <a:buNone/>
            </a:pPr>
            <a:r>
              <a:rPr lang="en-US" dirty="0">
                <a:solidFill>
                  <a:schemeClr val="bg1"/>
                </a:solidFill>
              </a:rPr>
              <a:t>     =  $942,000</a:t>
            </a:r>
          </a:p>
          <a:p>
            <a:pPr marL="914400" lvl="2" indent="0">
              <a:buNone/>
            </a:pPr>
            <a:endParaRPr lang="en-US" sz="800" dirty="0">
              <a:solidFill>
                <a:schemeClr val="bg1"/>
              </a:solidFill>
            </a:endParaRPr>
          </a:p>
          <a:p>
            <a:pPr marL="233363" lvl="2" indent="-233363">
              <a:buFont typeface="Wingdings" panose="05000000000000000000" pitchFamily="2" charset="2"/>
              <a:buChar char="v"/>
            </a:pPr>
            <a:r>
              <a:rPr lang="en-US" dirty="0">
                <a:solidFill>
                  <a:srgbClr val="C777C7"/>
                </a:solidFill>
              </a:rPr>
              <a:t> How to become a </a:t>
            </a:r>
            <a:r>
              <a:rPr lang="en-US" i="1" dirty="0">
                <a:solidFill>
                  <a:srgbClr val="C777C7"/>
                </a:solidFill>
              </a:rPr>
              <a:t>millionaire</a:t>
            </a:r>
            <a:r>
              <a:rPr lang="en-US" dirty="0">
                <a:solidFill>
                  <a:srgbClr val="C777C7"/>
                </a:solidFill>
              </a:rPr>
              <a:t> – save $30K when you’re young!</a:t>
            </a:r>
          </a:p>
        </p:txBody>
      </p:sp>
      <p:grpSp>
        <p:nvGrpSpPr>
          <p:cNvPr id="6" name="Group 5"/>
          <p:cNvGrpSpPr/>
          <p:nvPr/>
        </p:nvGrpSpPr>
        <p:grpSpPr>
          <a:xfrm>
            <a:off x="7696200" y="2819400"/>
            <a:ext cx="1828800" cy="838200"/>
            <a:chOff x="6172200" y="2819400"/>
            <a:chExt cx="1828800" cy="838200"/>
          </a:xfrm>
        </p:grpSpPr>
        <p:sp>
          <p:nvSpPr>
            <p:cNvPr id="4" name="TextBox 3"/>
            <p:cNvSpPr txBox="1"/>
            <p:nvPr/>
          </p:nvSpPr>
          <p:spPr>
            <a:xfrm>
              <a:off x="6629400" y="2819400"/>
              <a:ext cx="1371600" cy="646331"/>
            </a:xfrm>
            <a:prstGeom prst="rect">
              <a:avLst/>
            </a:prstGeom>
            <a:noFill/>
            <a:ln w="19050">
              <a:solidFill>
                <a:srgbClr val="00FF99"/>
              </a:solidFill>
            </a:ln>
          </p:spPr>
          <p:txBody>
            <a:bodyPr wrap="square" rtlCol="0">
              <a:spAutoFit/>
            </a:bodyPr>
            <a:lstStyle/>
            <a:p>
              <a:pPr algn="ctr"/>
              <a:r>
                <a:rPr lang="en-US" b="1" dirty="0">
                  <a:solidFill>
                    <a:srgbClr val="00FF99"/>
                  </a:solidFill>
                  <a:latin typeface="+mj-lt"/>
                </a:rPr>
                <a:t>Save $30,000</a:t>
              </a:r>
            </a:p>
          </p:txBody>
        </p:sp>
        <p:sp>
          <p:nvSpPr>
            <p:cNvPr id="5" name="Right Brace 4"/>
            <p:cNvSpPr/>
            <p:nvPr/>
          </p:nvSpPr>
          <p:spPr bwMode="auto">
            <a:xfrm>
              <a:off x="6172200" y="2819400"/>
              <a:ext cx="304800" cy="838200"/>
            </a:xfrm>
            <a:prstGeom prst="rightBrace">
              <a:avLst/>
            </a:prstGeom>
            <a:noFill/>
            <a:ln w="28575" cap="flat" cmpd="sng" algn="ctr">
              <a:solidFill>
                <a:srgbClr val="00FF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grpSp>
      <p:pic>
        <p:nvPicPr>
          <p:cNvPr id="8" name="Picture 7">
            <a:extLst>
              <a:ext uri="{FF2B5EF4-FFF2-40B4-BE49-F238E27FC236}">
                <a16:creationId xmlns:a16="http://schemas.microsoft.com/office/drawing/2014/main" id="{6DFA7717-34F4-E143-A759-C5DAE2ADD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801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500"/>
                                        <p:tgtEl>
                                          <p:spTgt spid="3">
                                            <p:txEl>
                                              <p:pRg st="9" end="9"/>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500"/>
                                        <p:tgtEl>
                                          <p:spTgt spid="3">
                                            <p:txEl>
                                              <p:pRg st="10" end="1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down)">
                                      <p:cBhvr>
                                        <p:cTn id="4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09800" y="228600"/>
            <a:ext cx="7772400" cy="1143000"/>
          </a:xfrm>
        </p:spPr>
        <p:txBody>
          <a:bodyPr/>
          <a:lstStyle/>
          <a:p>
            <a:r>
              <a:rPr lang="en-US" i="1" dirty="0">
                <a:solidFill>
                  <a:srgbClr val="92D050"/>
                </a:solidFill>
                <a:latin typeface="Tw Cen MT" panose="020B0602020104020603" pitchFamily="34" charset="77"/>
              </a:rPr>
              <a:t>The Millionaire Game</a:t>
            </a:r>
            <a:endParaRPr lang="en-US" dirty="0">
              <a:solidFill>
                <a:srgbClr val="92D050"/>
              </a:solidFill>
              <a:latin typeface="Tw Cen MT" panose="020B0602020104020603" pitchFamily="34" charset="77"/>
            </a:endParaRPr>
          </a:p>
        </p:txBody>
      </p:sp>
      <p:sp>
        <p:nvSpPr>
          <p:cNvPr id="6147" name="Rectangle 3"/>
          <p:cNvSpPr>
            <a:spLocks noGrp="1" noChangeArrowheads="1"/>
          </p:cNvSpPr>
          <p:nvPr>
            <p:ph type="body" sz="half" idx="1"/>
          </p:nvPr>
        </p:nvSpPr>
        <p:spPr>
          <a:xfrm>
            <a:off x="1586866" y="1325029"/>
            <a:ext cx="4800600" cy="4800600"/>
          </a:xfrm>
        </p:spPr>
        <p:txBody>
          <a:bodyPr>
            <a:normAutofit lnSpcReduction="10000"/>
          </a:bodyPr>
          <a:lstStyle/>
          <a:p>
            <a:pPr marL="0" indent="0">
              <a:buNone/>
            </a:pPr>
            <a:endParaRPr lang="en-US" dirty="0"/>
          </a:p>
          <a:p>
            <a:r>
              <a:rPr lang="en-US" dirty="0">
                <a:solidFill>
                  <a:schemeClr val="bg1"/>
                </a:solidFill>
              </a:rPr>
              <a:t>Rules:</a:t>
            </a:r>
          </a:p>
          <a:p>
            <a:pPr lvl="1"/>
            <a:r>
              <a:rPr lang="en-US" sz="2600" dirty="0">
                <a:solidFill>
                  <a:schemeClr val="bg1"/>
                </a:solidFill>
              </a:rPr>
              <a:t>Statements appear on screen.</a:t>
            </a:r>
          </a:p>
          <a:p>
            <a:pPr lvl="2"/>
            <a:endParaRPr lang="en-US" dirty="0">
              <a:solidFill>
                <a:schemeClr val="bg1"/>
              </a:solidFill>
            </a:endParaRPr>
          </a:p>
          <a:p>
            <a:pPr lvl="1"/>
            <a:r>
              <a:rPr lang="en-US" sz="2600" dirty="0">
                <a:solidFill>
                  <a:schemeClr val="bg1"/>
                </a:solidFill>
              </a:rPr>
              <a:t>Each person decides</a:t>
            </a:r>
            <a:r>
              <a:rPr lang="en-US" dirty="0">
                <a:solidFill>
                  <a:schemeClr val="bg1"/>
                </a:solidFill>
              </a:rPr>
              <a:t> </a:t>
            </a:r>
          </a:p>
          <a:p>
            <a:pPr lvl="1">
              <a:buFontTx/>
              <a:buNone/>
            </a:pPr>
            <a:r>
              <a:rPr lang="en-US" b="1" i="1" dirty="0">
                <a:solidFill>
                  <a:schemeClr val="bg1"/>
                </a:solidFill>
              </a:rPr>
              <a:t>    </a:t>
            </a:r>
            <a:r>
              <a:rPr lang="en-US" sz="2600" b="1" i="1" dirty="0">
                <a:solidFill>
                  <a:schemeClr val="bg1"/>
                </a:solidFill>
              </a:rPr>
              <a:t>True</a:t>
            </a:r>
            <a:r>
              <a:rPr lang="en-US" sz="2600" dirty="0">
                <a:solidFill>
                  <a:schemeClr val="bg1"/>
                </a:solidFill>
              </a:rPr>
              <a:t> or </a:t>
            </a:r>
            <a:r>
              <a:rPr lang="en-US" sz="2600" b="1" i="1" dirty="0">
                <a:solidFill>
                  <a:schemeClr val="bg1"/>
                </a:solidFill>
              </a:rPr>
              <a:t>False</a:t>
            </a:r>
            <a:r>
              <a:rPr lang="en-US" sz="2600" dirty="0">
                <a:solidFill>
                  <a:schemeClr val="bg1"/>
                </a:solidFill>
              </a:rPr>
              <a:t>.</a:t>
            </a:r>
          </a:p>
          <a:p>
            <a:pPr lvl="2"/>
            <a:endParaRPr lang="en-US" dirty="0">
              <a:solidFill>
                <a:schemeClr val="bg1"/>
              </a:solidFill>
            </a:endParaRPr>
          </a:p>
          <a:p>
            <a:pPr lvl="1"/>
            <a:r>
              <a:rPr lang="en-US" sz="2600" dirty="0">
                <a:solidFill>
                  <a:schemeClr val="bg1"/>
                </a:solidFill>
              </a:rPr>
              <a:t>Indicate which answer you choose by selecting </a:t>
            </a:r>
            <a:r>
              <a:rPr lang="en-US" sz="2600" b="1" i="1" dirty="0">
                <a:solidFill>
                  <a:schemeClr val="bg1"/>
                </a:solidFill>
              </a:rPr>
              <a:t>T</a:t>
            </a:r>
            <a:r>
              <a:rPr lang="en-US" sz="2600" dirty="0">
                <a:solidFill>
                  <a:schemeClr val="bg1"/>
                </a:solidFill>
              </a:rPr>
              <a:t> or </a:t>
            </a:r>
            <a:r>
              <a:rPr lang="en-US" sz="2600" b="1" i="1" dirty="0">
                <a:solidFill>
                  <a:schemeClr val="bg1"/>
                </a:solidFill>
              </a:rPr>
              <a:t>F</a:t>
            </a:r>
            <a:r>
              <a:rPr lang="en-US" sz="2600" dirty="0">
                <a:solidFill>
                  <a:schemeClr val="bg1"/>
                </a:solidFill>
              </a:rPr>
              <a:t> from the poll.</a:t>
            </a:r>
          </a:p>
          <a:p>
            <a:pPr marL="457200" lvl="1" indent="0">
              <a:buNone/>
            </a:pPr>
            <a:r>
              <a:rPr lang="en-US" sz="2600" dirty="0">
                <a:solidFill>
                  <a:schemeClr val="bg1"/>
                </a:solidFill>
              </a:rPr>
              <a:t> </a:t>
            </a:r>
          </a:p>
        </p:txBody>
      </p:sp>
      <p:pic>
        <p:nvPicPr>
          <p:cNvPr id="7" name="Picture 6">
            <a:extLst>
              <a:ext uri="{FF2B5EF4-FFF2-40B4-BE49-F238E27FC236}">
                <a16:creationId xmlns:a16="http://schemas.microsoft.com/office/drawing/2014/main" id="{472A7DE7-58B5-5C45-838B-DBA74B040D05}"/>
              </a:ext>
            </a:extLst>
          </p:cNvPr>
          <p:cNvPicPr>
            <a:picLocks noChangeAspect="1"/>
          </p:cNvPicPr>
          <p:nvPr/>
        </p:nvPicPr>
        <p:blipFill>
          <a:blip r:embed="rId2"/>
          <a:stretch>
            <a:fillRect/>
          </a:stretch>
        </p:blipFill>
        <p:spPr>
          <a:xfrm>
            <a:off x="6692260" y="1449018"/>
            <a:ext cx="4112364" cy="4112364"/>
          </a:xfrm>
          <a:prstGeom prst="rect">
            <a:avLst/>
          </a:prstGeom>
        </p:spPr>
      </p:pic>
      <p:pic>
        <p:nvPicPr>
          <p:cNvPr id="15" name="Picture 14">
            <a:extLst>
              <a:ext uri="{FF2B5EF4-FFF2-40B4-BE49-F238E27FC236}">
                <a16:creationId xmlns:a16="http://schemas.microsoft.com/office/drawing/2014/main" id="{53F9B0B1-486E-3C4D-A7A3-901295B0B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326" y="6333067"/>
            <a:ext cx="1725875" cy="406088"/>
          </a:xfrm>
          <a:prstGeom prst="rect">
            <a:avLst/>
          </a:prstGeom>
        </p:spPr>
      </p:pic>
    </p:spTree>
    <p:extLst>
      <p:ext uri="{BB962C8B-B14F-4D97-AF65-F5344CB8AC3E}">
        <p14:creationId xmlns:p14="http://schemas.microsoft.com/office/powerpoint/2010/main" val="6347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47">
                                            <p:txEl>
                                              <p:pRg st="1" end="1"/>
                                            </p:txEl>
                                          </p:spTgt>
                                        </p:tgtEl>
                                        <p:attrNameLst>
                                          <p:attrName>style.visibility</p:attrName>
                                        </p:attrNameLst>
                                      </p:cBhvr>
                                      <p:to>
                                        <p:strVal val="visible"/>
                                      </p:to>
                                    </p:set>
                                    <p:animEffect transition="in" filter="wipe(up)">
                                      <p:cBhvr>
                                        <p:cTn id="7" dur="500"/>
                                        <p:tgtEl>
                                          <p:spTgt spid="6147">
                                            <p:txEl>
                                              <p:pRg st="1" end="1"/>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147">
                                            <p:txEl>
                                              <p:pRg st="2" end="2"/>
                                            </p:txEl>
                                          </p:spTgt>
                                        </p:tgtEl>
                                        <p:attrNameLst>
                                          <p:attrName>style.visibility</p:attrName>
                                        </p:attrNameLst>
                                      </p:cBhvr>
                                      <p:to>
                                        <p:strVal val="visible"/>
                                      </p:to>
                                    </p:set>
                                    <p:animEffect transition="in" filter="wipe(up)">
                                      <p:cBhvr>
                                        <p:cTn id="10" dur="500"/>
                                        <p:tgtEl>
                                          <p:spTgt spid="614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animEffect transition="in" filter="wipe(up)">
                                      <p:cBhvr>
                                        <p:cTn id="15" dur="500"/>
                                        <p:tgtEl>
                                          <p:spTgt spid="6147">
                                            <p:txEl>
                                              <p:pRg st="4" end="4"/>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147">
                                            <p:txEl>
                                              <p:pRg st="5" end="5"/>
                                            </p:txEl>
                                          </p:spTgt>
                                        </p:tgtEl>
                                        <p:attrNameLst>
                                          <p:attrName>style.visibility</p:attrName>
                                        </p:attrNameLst>
                                      </p:cBhvr>
                                      <p:to>
                                        <p:strVal val="visible"/>
                                      </p:to>
                                    </p:set>
                                    <p:animEffect transition="in" filter="wipe(up)">
                                      <p:cBhvr>
                                        <p:cTn id="18" dur="500"/>
                                        <p:tgtEl>
                                          <p:spTgt spid="614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147">
                                            <p:txEl>
                                              <p:pRg st="7" end="7"/>
                                            </p:txEl>
                                          </p:spTgt>
                                        </p:tgtEl>
                                        <p:attrNameLst>
                                          <p:attrName>style.visibility</p:attrName>
                                        </p:attrNameLst>
                                      </p:cBhvr>
                                      <p:to>
                                        <p:strVal val="visible"/>
                                      </p:to>
                                    </p:set>
                                    <p:animEffect transition="in" filter="wipe(up)">
                                      <p:cBhvr>
                                        <p:cTn id="23" dur="500"/>
                                        <p:tgtEl>
                                          <p:spTgt spid="6147">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147">
                                            <p:txEl>
                                              <p:pRg st="8" end="8"/>
                                            </p:txEl>
                                          </p:spTgt>
                                        </p:tgtEl>
                                        <p:attrNameLst>
                                          <p:attrName>style.visibility</p:attrName>
                                        </p:attrNameLst>
                                      </p:cBhvr>
                                      <p:to>
                                        <p:strVal val="visible"/>
                                      </p:to>
                                    </p:set>
                                    <p:animEffect transition="in" filter="wipe(up)">
                                      <p:cBhvr>
                                        <p:cTn id="28"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bldLvl="3"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533400"/>
            <a:ext cx="4953000" cy="1447800"/>
          </a:xfrm>
        </p:spPr>
        <p:txBody>
          <a:bodyPr/>
          <a:lstStyle/>
          <a:p>
            <a:pPr algn="ctr"/>
            <a:r>
              <a:rPr lang="en-US" dirty="0">
                <a:solidFill>
                  <a:srgbClr val="92D050"/>
                </a:solidFill>
                <a:latin typeface="Tw Cen MT" panose="020B0602020104020603" pitchFamily="34" charset="77"/>
              </a:rPr>
              <a:t>The Power of Compound Interest</a:t>
            </a:r>
          </a:p>
        </p:txBody>
      </p:sp>
      <p:sp>
        <p:nvSpPr>
          <p:cNvPr id="3" name="Content Placeholder 2"/>
          <p:cNvSpPr>
            <a:spLocks noGrp="1"/>
          </p:cNvSpPr>
          <p:nvPr>
            <p:ph idx="1"/>
          </p:nvPr>
        </p:nvSpPr>
        <p:spPr>
          <a:xfrm>
            <a:off x="1981200" y="3200400"/>
            <a:ext cx="8382000" cy="3276600"/>
          </a:xfrm>
        </p:spPr>
        <p:txBody>
          <a:bodyPr/>
          <a:lstStyle/>
          <a:p>
            <a:r>
              <a:rPr lang="en-US" dirty="0">
                <a:solidFill>
                  <a:schemeClr val="bg1"/>
                </a:solidFill>
              </a:rPr>
              <a:t>Upon his death in 1791, Benjamin Franklin left $5,000 to each of his favorite cities – Boston and Philadelphia.</a:t>
            </a:r>
          </a:p>
          <a:p>
            <a:endParaRPr lang="en-US" sz="800" dirty="0">
              <a:solidFill>
                <a:schemeClr val="bg1"/>
              </a:solidFill>
            </a:endParaRPr>
          </a:p>
          <a:p>
            <a:r>
              <a:rPr lang="en-US" dirty="0">
                <a:solidFill>
                  <a:schemeClr val="bg1"/>
                </a:solidFill>
              </a:rPr>
              <a:t>He stipulated that the money should be invested and not paid out for 100 - 200  years.  </a:t>
            </a:r>
          </a:p>
          <a:p>
            <a:pPr lvl="1"/>
            <a:r>
              <a:rPr lang="en-US" dirty="0">
                <a:solidFill>
                  <a:schemeClr val="bg1"/>
                </a:solidFill>
              </a:rPr>
              <a:t>at 100 years, each city could withdraw $500,000.</a:t>
            </a:r>
          </a:p>
          <a:p>
            <a:pPr lvl="1"/>
            <a:r>
              <a:rPr lang="en-US" dirty="0">
                <a:solidFill>
                  <a:schemeClr val="bg1"/>
                </a:solidFill>
              </a:rPr>
              <a:t>after 200 years, they could withdraw the remainder.</a:t>
            </a:r>
          </a:p>
          <a:p>
            <a:pPr lvl="1"/>
            <a:endParaRPr lang="en-US" dirty="0">
              <a:solidFill>
                <a:schemeClr val="bg1"/>
              </a:solidFill>
            </a:endParaRPr>
          </a:p>
        </p:txBody>
      </p:sp>
      <p:pic>
        <p:nvPicPr>
          <p:cNvPr id="1827842" name="Picture 2" descr="File:Benjamin Franklin by Joseph-Siffred Duplessis.jpg">
            <a:hlinkClick r:id="rId2"/>
          </p:cNvPr>
          <p:cNvPicPr>
            <a:picLocks noChangeAspect="1" noChangeArrowheads="1"/>
          </p:cNvPicPr>
          <p:nvPr/>
        </p:nvPicPr>
        <p:blipFill>
          <a:blip r:embed="rId3" cstate="print"/>
          <a:srcRect/>
          <a:stretch>
            <a:fillRect/>
          </a:stretch>
        </p:blipFill>
        <p:spPr bwMode="auto">
          <a:xfrm>
            <a:off x="1524000" y="0"/>
            <a:ext cx="2743200" cy="3088030"/>
          </a:xfrm>
          <a:prstGeom prst="rect">
            <a:avLst/>
          </a:prstGeom>
          <a:noFill/>
        </p:spPr>
      </p:pic>
      <p:pic>
        <p:nvPicPr>
          <p:cNvPr id="5" name="Picture 4">
            <a:extLst>
              <a:ext uri="{FF2B5EF4-FFF2-40B4-BE49-F238E27FC236}">
                <a16:creationId xmlns:a16="http://schemas.microsoft.com/office/drawing/2014/main" id="{53B50DD5-429B-BB42-8995-40D3AE38F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99898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8575"/>
            <a:ext cx="7772400" cy="1143000"/>
          </a:xfrm>
        </p:spPr>
        <p:txBody>
          <a:bodyPr/>
          <a:lstStyle/>
          <a:p>
            <a:pPr algn="ctr"/>
            <a:r>
              <a:rPr lang="en-US" dirty="0">
                <a:solidFill>
                  <a:srgbClr val="92D050"/>
                </a:solidFill>
                <a:latin typeface="Tw Cen MT" panose="020B0602020104020603" pitchFamily="34" charset="77"/>
              </a:rPr>
              <a:t>Power of Compounding</a:t>
            </a:r>
          </a:p>
        </p:txBody>
      </p:sp>
      <p:sp>
        <p:nvSpPr>
          <p:cNvPr id="3" name="Content Placeholder 2"/>
          <p:cNvSpPr>
            <a:spLocks noGrp="1"/>
          </p:cNvSpPr>
          <p:nvPr>
            <p:ph idx="1"/>
          </p:nvPr>
        </p:nvSpPr>
        <p:spPr>
          <a:xfrm>
            <a:off x="1866900" y="1190625"/>
            <a:ext cx="8305800" cy="3581400"/>
          </a:xfrm>
        </p:spPr>
        <p:txBody>
          <a:bodyPr/>
          <a:lstStyle/>
          <a:p>
            <a:r>
              <a:rPr lang="en-US" u="sng" dirty="0">
                <a:solidFill>
                  <a:schemeClr val="bg1"/>
                </a:solidFill>
              </a:rPr>
              <a:t>Actual result</a:t>
            </a:r>
            <a:r>
              <a:rPr lang="en-US" dirty="0">
                <a:solidFill>
                  <a:schemeClr val="bg1"/>
                </a:solidFill>
              </a:rPr>
              <a:t>:</a:t>
            </a:r>
          </a:p>
          <a:p>
            <a:endParaRPr lang="en-US" sz="1200" dirty="0">
              <a:solidFill>
                <a:schemeClr val="bg1"/>
              </a:solidFill>
            </a:endParaRPr>
          </a:p>
          <a:p>
            <a:pPr lvl="1"/>
            <a:r>
              <a:rPr lang="en-US" dirty="0">
                <a:solidFill>
                  <a:schemeClr val="bg1"/>
                </a:solidFill>
              </a:rPr>
              <a:t>In 1891:  Each city withdrew $500,000 &amp; </a:t>
            </a:r>
          </a:p>
          <a:p>
            <a:pPr lvl="2"/>
            <a:r>
              <a:rPr lang="en-US" dirty="0">
                <a:solidFill>
                  <a:schemeClr val="bg1"/>
                </a:solidFill>
              </a:rPr>
              <a:t>invested the remainder.</a:t>
            </a:r>
          </a:p>
          <a:p>
            <a:pPr lvl="2"/>
            <a:endParaRPr lang="en-US" sz="800" dirty="0">
              <a:solidFill>
                <a:schemeClr val="bg1"/>
              </a:solidFill>
            </a:endParaRPr>
          </a:p>
          <a:p>
            <a:pPr lvl="1"/>
            <a:r>
              <a:rPr lang="en-US" dirty="0">
                <a:solidFill>
                  <a:schemeClr val="bg1"/>
                </a:solidFill>
              </a:rPr>
              <a:t>In 1991:  Each city withdrew approximately:</a:t>
            </a:r>
          </a:p>
          <a:p>
            <a:pPr lvl="2"/>
            <a:r>
              <a:rPr lang="en-US" sz="2800" dirty="0">
                <a:solidFill>
                  <a:schemeClr val="bg1"/>
                </a:solidFill>
              </a:rPr>
              <a:t>$20,000,000.</a:t>
            </a:r>
          </a:p>
          <a:p>
            <a:pPr lvl="2"/>
            <a:endParaRPr lang="en-US" sz="1000" dirty="0">
              <a:solidFill>
                <a:schemeClr val="bg1"/>
              </a:solidFill>
            </a:endParaRPr>
          </a:p>
          <a:p>
            <a:pPr lvl="1"/>
            <a:endParaRPr lang="en-US" dirty="0">
              <a:solidFill>
                <a:schemeClr val="bg1"/>
              </a:solidFill>
            </a:endParaRPr>
          </a:p>
          <a:p>
            <a:endParaRPr lang="en-US" dirty="0">
              <a:solidFill>
                <a:schemeClr val="bg1"/>
              </a:solidFill>
            </a:endParaRPr>
          </a:p>
        </p:txBody>
      </p:sp>
      <p:pic>
        <p:nvPicPr>
          <p:cNvPr id="3034114" name="Picture 2" descr="... power of compounding. He even said, “The power of compounding is t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50" y="1171575"/>
            <a:ext cx="8420100" cy="62963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8800" y="1519387"/>
            <a:ext cx="4953000" cy="2923877"/>
          </a:xfrm>
          <a:prstGeom prst="rect">
            <a:avLst/>
          </a:prstGeom>
          <a:solidFill>
            <a:schemeClr val="tx1"/>
          </a:solidFill>
        </p:spPr>
        <p:txBody>
          <a:bodyPr wrap="square" rtlCol="0">
            <a:spAutoFit/>
          </a:bodyPr>
          <a:lstStyle/>
          <a:p>
            <a:r>
              <a:rPr lang="en-US" sz="2800" i="1" dirty="0">
                <a:solidFill>
                  <a:schemeClr val="bg1"/>
                </a:solidFill>
                <a:latin typeface="Algerian" panose="04020705040A02060702" pitchFamily="82" charset="0"/>
              </a:rPr>
              <a:t>Compound interest is </a:t>
            </a:r>
          </a:p>
          <a:p>
            <a:r>
              <a:rPr lang="en-US" sz="2800" i="1" dirty="0">
                <a:solidFill>
                  <a:schemeClr val="bg1"/>
                </a:solidFill>
                <a:latin typeface="Algerian" panose="04020705040A02060702" pitchFamily="82" charset="0"/>
              </a:rPr>
              <a:t>the eighth wonder of </a:t>
            </a:r>
          </a:p>
          <a:p>
            <a:r>
              <a:rPr lang="en-US" sz="2800" i="1" dirty="0">
                <a:solidFill>
                  <a:schemeClr val="bg1"/>
                </a:solidFill>
                <a:latin typeface="Algerian" panose="04020705040A02060702" pitchFamily="82" charset="0"/>
              </a:rPr>
              <a:t>the world.  </a:t>
            </a:r>
          </a:p>
          <a:p>
            <a:endParaRPr lang="en-US" sz="800" i="1" dirty="0">
              <a:solidFill>
                <a:schemeClr val="bg1"/>
              </a:solidFill>
              <a:latin typeface="Algerian" panose="04020705040A02060702" pitchFamily="82" charset="0"/>
            </a:endParaRPr>
          </a:p>
          <a:p>
            <a:r>
              <a:rPr lang="en-US" sz="2800" i="1" dirty="0">
                <a:solidFill>
                  <a:schemeClr val="bg1"/>
                </a:solidFill>
                <a:latin typeface="Algerian" panose="04020705040A02060702" pitchFamily="82" charset="0"/>
              </a:rPr>
              <a:t>He who understands it, earns it … </a:t>
            </a:r>
          </a:p>
          <a:p>
            <a:endParaRPr lang="en-US" sz="800" i="1" dirty="0">
              <a:solidFill>
                <a:schemeClr val="bg1"/>
              </a:solidFill>
              <a:latin typeface="Algerian" panose="04020705040A02060702" pitchFamily="82" charset="0"/>
            </a:endParaRPr>
          </a:p>
          <a:p>
            <a:r>
              <a:rPr lang="en-US" sz="2800" i="1" dirty="0">
                <a:solidFill>
                  <a:schemeClr val="bg1"/>
                </a:solidFill>
                <a:latin typeface="Algerian" panose="04020705040A02060702" pitchFamily="82" charset="0"/>
              </a:rPr>
              <a:t>he who doesn’t … pays it.  </a:t>
            </a:r>
          </a:p>
        </p:txBody>
      </p:sp>
      <p:pic>
        <p:nvPicPr>
          <p:cNvPr id="6" name="Picture 5">
            <a:extLst>
              <a:ext uri="{FF2B5EF4-FFF2-40B4-BE49-F238E27FC236}">
                <a16:creationId xmlns:a16="http://schemas.microsoft.com/office/drawing/2014/main" id="{E2F2123C-1DB4-4948-A072-31C07E05A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1379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34114"/>
                                        </p:tgtEl>
                                        <p:attrNameLst>
                                          <p:attrName>style.visibility</p:attrName>
                                        </p:attrNameLst>
                                      </p:cBhvr>
                                      <p:to>
                                        <p:strVal val="visible"/>
                                      </p:to>
                                    </p:set>
                                    <p:animEffect transition="in" filter="fade">
                                      <p:cBhvr>
                                        <p:cTn id="26" dur="1500"/>
                                        <p:tgtEl>
                                          <p:spTgt spid="30341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bg/>
                                          </p:spTgt>
                                        </p:tgtEl>
                                        <p:attrNameLst>
                                          <p:attrName>style.visibility</p:attrName>
                                        </p:attrNameLst>
                                      </p:cBhvr>
                                      <p:to>
                                        <p:strVal val="visible"/>
                                      </p:to>
                                    </p:set>
                                    <p:animEffect transition="in" filter="fade">
                                      <p:cBhvr>
                                        <p:cTn id="29" dur="750"/>
                                        <p:tgtEl>
                                          <p:spTgt spid="5">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2000"/>
                                        <p:tgtEl>
                                          <p:spTgt spid="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2000"/>
                                        <p:tgtEl>
                                          <p:spTgt spid="5">
                                            <p:txEl>
                                              <p:pRg st="1" end="1"/>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fade">
                                      <p:cBhvr>
                                        <p:cTn id="38" dur="20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wipe(down)">
                                      <p:cBhvr>
                                        <p:cTn id="43" dur="500"/>
                                        <p:tgtEl>
                                          <p:spTgt spid="5">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down)">
                                      <p:cBhvr>
                                        <p:cTn id="4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2"/>
          <p:cNvSpPr>
            <a:spLocks noGrp="1" noChangeArrowheads="1"/>
          </p:cNvSpPr>
          <p:nvPr>
            <p:ph type="title"/>
          </p:nvPr>
        </p:nvSpPr>
        <p:spPr>
          <a:xfrm>
            <a:off x="2209800" y="304800"/>
            <a:ext cx="7772400" cy="1143000"/>
          </a:xfrm>
        </p:spPr>
        <p:txBody>
          <a:bodyPr/>
          <a:lstStyle/>
          <a:p>
            <a:pPr algn="ctr"/>
            <a:r>
              <a:rPr lang="en-US" dirty="0">
                <a:solidFill>
                  <a:srgbClr val="92D050"/>
                </a:solidFill>
                <a:latin typeface="Tw Cen MT" panose="020B0602020104020603" pitchFamily="34" charset="77"/>
              </a:rPr>
              <a:t>Investment Choices</a:t>
            </a:r>
          </a:p>
        </p:txBody>
      </p:sp>
      <p:sp>
        <p:nvSpPr>
          <p:cNvPr id="1304579" name="Rectangle 3"/>
          <p:cNvSpPr>
            <a:spLocks noGrp="1" noChangeArrowheads="1"/>
          </p:cNvSpPr>
          <p:nvPr>
            <p:ph type="body" idx="1"/>
          </p:nvPr>
        </p:nvSpPr>
        <p:spPr>
          <a:xfrm>
            <a:off x="1933832" y="2514600"/>
            <a:ext cx="5486400" cy="4876800"/>
          </a:xfrm>
        </p:spPr>
        <p:txBody>
          <a:bodyPr/>
          <a:lstStyle/>
          <a:p>
            <a:pPr>
              <a:lnSpc>
                <a:spcPct val="120000"/>
              </a:lnSpc>
              <a:spcBef>
                <a:spcPct val="30000"/>
              </a:spcBef>
            </a:pPr>
            <a:r>
              <a:rPr lang="en-US" sz="4000" dirty="0">
                <a:solidFill>
                  <a:srgbClr val="92D050"/>
                </a:solidFill>
              </a:rPr>
              <a:t>P</a:t>
            </a:r>
            <a:r>
              <a:rPr lang="en-US" dirty="0">
                <a:solidFill>
                  <a:schemeClr val="bg1"/>
                </a:solidFill>
              </a:rPr>
              <a:t>assbook (savings) account</a:t>
            </a:r>
          </a:p>
          <a:p>
            <a:pPr>
              <a:lnSpc>
                <a:spcPct val="120000"/>
              </a:lnSpc>
              <a:spcBef>
                <a:spcPct val="30000"/>
              </a:spcBef>
            </a:pPr>
            <a:endParaRPr lang="en-US" sz="1400" dirty="0"/>
          </a:p>
          <a:p>
            <a:pPr>
              <a:lnSpc>
                <a:spcPct val="120000"/>
              </a:lnSpc>
              <a:spcBef>
                <a:spcPct val="30000"/>
              </a:spcBef>
            </a:pPr>
            <a:r>
              <a:rPr lang="en-US" dirty="0">
                <a:solidFill>
                  <a:schemeClr val="bg1"/>
                </a:solidFill>
              </a:rPr>
              <a:t>U.S. Government </a:t>
            </a:r>
            <a:r>
              <a:rPr lang="en-US" sz="4000" dirty="0">
                <a:solidFill>
                  <a:srgbClr val="92D050"/>
                </a:solidFill>
              </a:rPr>
              <a:t>B</a:t>
            </a:r>
            <a:r>
              <a:rPr lang="en-US" dirty="0">
                <a:solidFill>
                  <a:schemeClr val="bg1"/>
                </a:solidFill>
              </a:rPr>
              <a:t>onds</a:t>
            </a:r>
          </a:p>
          <a:p>
            <a:pPr>
              <a:lnSpc>
                <a:spcPct val="120000"/>
              </a:lnSpc>
              <a:spcBef>
                <a:spcPct val="30000"/>
              </a:spcBef>
            </a:pPr>
            <a:endParaRPr lang="en-US" sz="1400" dirty="0"/>
          </a:p>
          <a:p>
            <a:pPr>
              <a:lnSpc>
                <a:spcPct val="120000"/>
              </a:lnSpc>
              <a:spcBef>
                <a:spcPct val="30000"/>
              </a:spcBef>
            </a:pPr>
            <a:r>
              <a:rPr lang="en-US" sz="4000" dirty="0">
                <a:solidFill>
                  <a:srgbClr val="92D050"/>
                </a:solidFill>
              </a:rPr>
              <a:t>S</a:t>
            </a:r>
            <a:r>
              <a:rPr lang="en-US" dirty="0">
                <a:solidFill>
                  <a:schemeClr val="bg1"/>
                </a:solidFill>
              </a:rPr>
              <a:t>tock</a:t>
            </a:r>
          </a:p>
        </p:txBody>
      </p:sp>
      <p:sp>
        <p:nvSpPr>
          <p:cNvPr id="1304580" name="AutoShape 4"/>
          <p:cNvSpPr>
            <a:spLocks/>
          </p:cNvSpPr>
          <p:nvPr/>
        </p:nvSpPr>
        <p:spPr bwMode="auto">
          <a:xfrm>
            <a:off x="6886832" y="2514600"/>
            <a:ext cx="457200" cy="3276600"/>
          </a:xfrm>
          <a:prstGeom prst="rightBrace">
            <a:avLst>
              <a:gd name="adj1" fmla="val 61111"/>
              <a:gd name="adj2" fmla="val 50000"/>
            </a:avLst>
          </a:prstGeom>
          <a:noFill/>
          <a:ln w="57150">
            <a:solidFill>
              <a:srgbClr val="3399FF"/>
            </a:solidFill>
            <a:round/>
            <a:headEnd/>
            <a:tailEnd/>
          </a:ln>
          <a:effectLst/>
        </p:spPr>
        <p:txBody>
          <a:bodyPr wrap="none" anchor="ctr"/>
          <a:lstStyle/>
          <a:p>
            <a:endParaRPr lang="en-US"/>
          </a:p>
        </p:txBody>
      </p:sp>
      <p:sp>
        <p:nvSpPr>
          <p:cNvPr id="1304581" name="Text Box 5"/>
          <p:cNvSpPr txBox="1">
            <a:spLocks noChangeArrowheads="1"/>
          </p:cNvSpPr>
          <p:nvPr/>
        </p:nvSpPr>
        <p:spPr bwMode="auto">
          <a:xfrm>
            <a:off x="7420232" y="1621274"/>
            <a:ext cx="2667000" cy="1384995"/>
          </a:xfrm>
          <a:prstGeom prst="rect">
            <a:avLst/>
          </a:prstGeom>
          <a:noFill/>
          <a:ln w="28575">
            <a:solidFill>
              <a:srgbClr val="3399FF"/>
            </a:solidFill>
            <a:miter lim="800000"/>
            <a:headEnd/>
            <a:tailEnd/>
          </a:ln>
          <a:effectLst/>
        </p:spPr>
        <p:txBody>
          <a:bodyPr wrap="square">
            <a:spAutoFit/>
          </a:bodyPr>
          <a:lstStyle/>
          <a:p>
            <a:pPr algn="ctr">
              <a:spcBef>
                <a:spcPct val="50000"/>
              </a:spcBef>
            </a:pPr>
            <a:r>
              <a:rPr lang="en-US" sz="2800" dirty="0">
                <a:solidFill>
                  <a:schemeClr val="bg1"/>
                </a:solidFill>
              </a:rPr>
              <a:t>Concepts that arise in this discussion?</a:t>
            </a:r>
          </a:p>
        </p:txBody>
      </p:sp>
      <p:sp>
        <p:nvSpPr>
          <p:cNvPr id="1304582" name="Text Box 6"/>
          <p:cNvSpPr txBox="1">
            <a:spLocks noChangeArrowheads="1"/>
          </p:cNvSpPr>
          <p:nvPr/>
        </p:nvSpPr>
        <p:spPr bwMode="auto">
          <a:xfrm>
            <a:off x="7420232" y="3198793"/>
            <a:ext cx="2667000" cy="1908215"/>
          </a:xfrm>
          <a:prstGeom prst="rect">
            <a:avLst/>
          </a:prstGeom>
          <a:noFill/>
          <a:ln w="28575">
            <a:solidFill>
              <a:srgbClr val="3399FF"/>
            </a:solidFill>
            <a:miter lim="800000"/>
            <a:headEnd/>
            <a:tailEnd/>
          </a:ln>
          <a:effectLst/>
        </p:spPr>
        <p:txBody>
          <a:bodyPr wrap="square">
            <a:spAutoFit/>
          </a:bodyPr>
          <a:lstStyle/>
          <a:p>
            <a:pPr algn="ctr">
              <a:spcBef>
                <a:spcPct val="50000"/>
              </a:spcBef>
              <a:buClr>
                <a:srgbClr val="66FFCC"/>
              </a:buClr>
              <a:tabLst>
                <a:tab pos="914400" algn="l"/>
              </a:tabLst>
            </a:pPr>
            <a:r>
              <a:rPr lang="en-US" sz="2800" dirty="0">
                <a:solidFill>
                  <a:schemeClr val="bg1"/>
                </a:solidFill>
              </a:rPr>
              <a:t>Return</a:t>
            </a:r>
          </a:p>
          <a:p>
            <a:pPr algn="ctr">
              <a:spcBef>
                <a:spcPct val="50000"/>
              </a:spcBef>
            </a:pPr>
            <a:r>
              <a:rPr lang="en-US" sz="2800" dirty="0">
                <a:solidFill>
                  <a:schemeClr val="bg1"/>
                </a:solidFill>
              </a:rPr>
              <a:t>    Liquidity</a:t>
            </a:r>
          </a:p>
          <a:p>
            <a:pPr marL="457200" indent="-457200" algn="ctr">
              <a:spcBef>
                <a:spcPct val="50000"/>
              </a:spcBef>
              <a:buFont typeface="Wingdings" pitchFamily="2" charset="2"/>
              <a:buChar char="Ø"/>
            </a:pPr>
            <a:r>
              <a:rPr lang="en-US" sz="2800" b="1" i="1" dirty="0">
                <a:solidFill>
                  <a:srgbClr val="C777C7"/>
                </a:solidFill>
              </a:rPr>
              <a:t>Risk</a:t>
            </a:r>
            <a:r>
              <a:rPr lang="en-US" sz="2800" dirty="0">
                <a:solidFill>
                  <a:srgbClr val="C777C7"/>
                </a:solidFill>
              </a:rPr>
              <a:t> </a:t>
            </a:r>
          </a:p>
          <a:p>
            <a:pPr algn="ctr">
              <a:spcBef>
                <a:spcPct val="50000"/>
              </a:spcBef>
            </a:pPr>
            <a:endParaRPr lang="en-US" sz="400" dirty="0"/>
          </a:p>
        </p:txBody>
      </p:sp>
      <p:pic>
        <p:nvPicPr>
          <p:cNvPr id="7" name="Picture 6">
            <a:extLst>
              <a:ext uri="{FF2B5EF4-FFF2-40B4-BE49-F238E27FC236}">
                <a16:creationId xmlns:a16="http://schemas.microsoft.com/office/drawing/2014/main" id="{5063A4DA-C825-4048-85DA-DD690410B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56785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4580"/>
                                        </p:tgtEl>
                                        <p:attrNameLst>
                                          <p:attrName>style.visibility</p:attrName>
                                        </p:attrNameLst>
                                      </p:cBhvr>
                                      <p:to>
                                        <p:strVal val="visible"/>
                                      </p:to>
                                    </p:set>
                                    <p:animEffect transition="in" filter="wipe(left)">
                                      <p:cBhvr>
                                        <p:cTn id="7" dur="500"/>
                                        <p:tgtEl>
                                          <p:spTgt spid="130458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04581"/>
                                        </p:tgtEl>
                                        <p:attrNameLst>
                                          <p:attrName>style.visibility</p:attrName>
                                        </p:attrNameLst>
                                      </p:cBhvr>
                                      <p:to>
                                        <p:strVal val="visible"/>
                                      </p:to>
                                    </p:set>
                                    <p:animEffect transition="in" filter="wipe(left)">
                                      <p:cBhvr>
                                        <p:cTn id="10" dur="500"/>
                                        <p:tgtEl>
                                          <p:spTgt spid="130458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04582"/>
                                        </p:tgtEl>
                                        <p:attrNameLst>
                                          <p:attrName>style.visibility</p:attrName>
                                        </p:attrNameLst>
                                      </p:cBhvr>
                                      <p:to>
                                        <p:strVal val="visible"/>
                                      </p:to>
                                    </p:set>
                                    <p:animEffect transition="in" filter="dissolve">
                                      <p:cBhvr>
                                        <p:cTn id="15" dur="500"/>
                                        <p:tgtEl>
                                          <p:spTgt spid="130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580" grpId="0" animBg="1"/>
      <p:bldP spid="1304581" grpId="0" animBg="1"/>
      <p:bldP spid="130458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2209800" y="1066800"/>
            <a:ext cx="7772400" cy="1143000"/>
          </a:xfrm>
        </p:spPr>
        <p:txBody>
          <a:bodyPr>
            <a:normAutofit fontScale="90000"/>
          </a:bodyPr>
          <a:lstStyle/>
          <a:p>
            <a:pPr algn="ctr"/>
            <a:r>
              <a:rPr lang="en-US" sz="9600" dirty="0">
                <a:solidFill>
                  <a:srgbClr val="92D050"/>
                </a:solidFill>
                <a:latin typeface="Tw Cen MT" panose="020B0602020104020603" pitchFamily="34" charset="77"/>
              </a:rPr>
              <a:t>Risk</a:t>
            </a:r>
          </a:p>
        </p:txBody>
      </p:sp>
      <p:sp>
        <p:nvSpPr>
          <p:cNvPr id="831491" name="Rectangle 3"/>
          <p:cNvSpPr>
            <a:spLocks noGrp="1" noChangeArrowheads="1"/>
          </p:cNvSpPr>
          <p:nvPr>
            <p:ph type="body" idx="1"/>
          </p:nvPr>
        </p:nvSpPr>
        <p:spPr>
          <a:xfrm>
            <a:off x="2590800" y="3200400"/>
            <a:ext cx="7543800" cy="2209800"/>
          </a:xfrm>
        </p:spPr>
        <p:txBody>
          <a:bodyPr/>
          <a:lstStyle/>
          <a:p>
            <a:pPr algn="ctr"/>
            <a:r>
              <a:rPr lang="en-US" dirty="0">
                <a:solidFill>
                  <a:schemeClr val="bg1"/>
                </a:solidFill>
              </a:rPr>
              <a:t>. . . comes from many sources, but </a:t>
            </a:r>
          </a:p>
          <a:p>
            <a:pPr algn="ctr"/>
            <a:endParaRPr lang="en-US" dirty="0">
              <a:solidFill>
                <a:schemeClr val="bg1"/>
              </a:solidFill>
            </a:endParaRPr>
          </a:p>
          <a:p>
            <a:pPr algn="ctr"/>
            <a:r>
              <a:rPr lang="en-US" dirty="0">
                <a:solidFill>
                  <a:schemeClr val="bg1"/>
                </a:solidFill>
              </a:rPr>
              <a:t>we’ll only address one source of risk.</a:t>
            </a:r>
          </a:p>
        </p:txBody>
      </p:sp>
      <p:pic>
        <p:nvPicPr>
          <p:cNvPr id="7" name="Picture 6">
            <a:extLst>
              <a:ext uri="{FF2B5EF4-FFF2-40B4-BE49-F238E27FC236}">
                <a16:creationId xmlns:a16="http://schemas.microsoft.com/office/drawing/2014/main" id="{2396B0EE-978D-1C40-8FC9-83B3B645D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850852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477230C-08A1-DF4D-97B3-297852EBA0FB}"/>
              </a:ext>
            </a:extLst>
          </p:cNvPr>
          <p:cNvSpPr>
            <a:spLocks noGrp="1" noChangeArrowheads="1"/>
          </p:cNvSpPr>
          <p:nvPr>
            <p:ph type="title"/>
          </p:nvPr>
        </p:nvSpPr>
        <p:spPr>
          <a:xfrm>
            <a:off x="918883" y="2893172"/>
            <a:ext cx="10515600" cy="1325563"/>
          </a:xfrm>
        </p:spPr>
        <p:txBody>
          <a:bodyPr/>
          <a:lstStyle/>
          <a:p>
            <a:pPr algn="ctr"/>
            <a:r>
              <a:rPr lang="en-US" dirty="0">
                <a:solidFill>
                  <a:srgbClr val="92D050"/>
                </a:solidFill>
                <a:latin typeface="Tw Cen MT" panose="020B0602020104020603" pitchFamily="34" charset="77"/>
              </a:rPr>
              <a:t>Market Volatility</a:t>
            </a:r>
          </a:p>
        </p:txBody>
      </p:sp>
      <p:pic>
        <p:nvPicPr>
          <p:cNvPr id="5" name="Picture 4">
            <a:extLst>
              <a:ext uri="{FF2B5EF4-FFF2-40B4-BE49-F238E27FC236}">
                <a16:creationId xmlns:a16="http://schemas.microsoft.com/office/drawing/2014/main" id="{35B74DF3-8A67-D14D-8B47-A790D5C23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3465926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Line 5"/>
          <p:cNvSpPr>
            <a:spLocks noChangeShapeType="1"/>
          </p:cNvSpPr>
          <p:nvPr/>
        </p:nvSpPr>
        <p:spPr bwMode="gray">
          <a:xfrm flipV="1">
            <a:off x="3952875" y="852488"/>
            <a:ext cx="1588"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0" name="Line 6"/>
          <p:cNvSpPr>
            <a:spLocks noChangeShapeType="1"/>
          </p:cNvSpPr>
          <p:nvPr/>
        </p:nvSpPr>
        <p:spPr bwMode="gray">
          <a:xfrm flipV="1">
            <a:off x="5732464" y="852488"/>
            <a:ext cx="1587"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1" name="Line 7"/>
          <p:cNvSpPr>
            <a:spLocks noChangeShapeType="1"/>
          </p:cNvSpPr>
          <p:nvPr/>
        </p:nvSpPr>
        <p:spPr bwMode="gray">
          <a:xfrm flipV="1">
            <a:off x="7526339" y="852488"/>
            <a:ext cx="1587"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2" name="Line 8"/>
          <p:cNvSpPr>
            <a:spLocks noChangeShapeType="1"/>
          </p:cNvSpPr>
          <p:nvPr/>
        </p:nvSpPr>
        <p:spPr bwMode="gray">
          <a:xfrm flipV="1">
            <a:off x="2170114" y="1385889"/>
            <a:ext cx="18254" cy="4862511"/>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3" name="Line 9"/>
          <p:cNvSpPr>
            <a:spLocks noChangeShapeType="1"/>
          </p:cNvSpPr>
          <p:nvPr/>
        </p:nvSpPr>
        <p:spPr bwMode="gray">
          <a:xfrm flipV="1">
            <a:off x="3067050" y="852488"/>
            <a:ext cx="1588"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4" name="Line 10"/>
          <p:cNvSpPr>
            <a:spLocks noChangeShapeType="1"/>
          </p:cNvSpPr>
          <p:nvPr/>
        </p:nvSpPr>
        <p:spPr bwMode="gray">
          <a:xfrm flipV="1">
            <a:off x="4848225" y="852488"/>
            <a:ext cx="1588"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5" name="Line 11"/>
          <p:cNvSpPr>
            <a:spLocks noChangeShapeType="1"/>
          </p:cNvSpPr>
          <p:nvPr/>
        </p:nvSpPr>
        <p:spPr bwMode="gray">
          <a:xfrm flipV="1">
            <a:off x="6630989" y="852488"/>
            <a:ext cx="1587"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6" name="Line 12"/>
          <p:cNvSpPr>
            <a:spLocks noChangeShapeType="1"/>
          </p:cNvSpPr>
          <p:nvPr/>
        </p:nvSpPr>
        <p:spPr bwMode="gray">
          <a:xfrm flipV="1">
            <a:off x="8412164" y="852488"/>
            <a:ext cx="1587"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7" name="Line 13"/>
          <p:cNvSpPr>
            <a:spLocks noChangeShapeType="1"/>
          </p:cNvSpPr>
          <p:nvPr/>
        </p:nvSpPr>
        <p:spPr bwMode="gray">
          <a:xfrm flipV="1">
            <a:off x="9309100" y="852488"/>
            <a:ext cx="1588" cy="5395912"/>
          </a:xfrm>
          <a:prstGeom prst="line">
            <a:avLst/>
          </a:prstGeom>
          <a:noFill/>
          <a:ln w="3175">
            <a:solidFill>
              <a:srgbClr val="EEEEEE"/>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79" name="Rectangle 15"/>
          <p:cNvSpPr>
            <a:spLocks noChangeArrowheads="1"/>
          </p:cNvSpPr>
          <p:nvPr/>
        </p:nvSpPr>
        <p:spPr bwMode="gray">
          <a:xfrm>
            <a:off x="1770063" y="4779964"/>
            <a:ext cx="363537" cy="307777"/>
          </a:xfrm>
          <a:prstGeom prst="rect">
            <a:avLst/>
          </a:prstGeom>
          <a:noFill/>
          <a:ln w="9525">
            <a:noFill/>
            <a:miter lim="800000"/>
            <a:headEnd/>
            <a:tailEnd/>
          </a:ln>
        </p:spPr>
        <p:txBody>
          <a:bodyPr wrap="square" lIns="0" tIns="0" rIns="0" bIns="0">
            <a:spAutoFit/>
          </a:bodyPr>
          <a:lstStyle/>
          <a:p>
            <a:pPr eaLnBrk="0" fontAlgn="base" hangingPunct="0">
              <a:spcBef>
                <a:spcPct val="0"/>
              </a:spcBef>
              <a:spcAft>
                <a:spcPct val="0"/>
              </a:spcAft>
            </a:pPr>
            <a:r>
              <a:rPr lang="en-US" sz="2000" dirty="0">
                <a:solidFill>
                  <a:srgbClr val="FFFFFF"/>
                </a:solidFill>
                <a:latin typeface="Arial" pitchFamily="34" charset="0"/>
              </a:rPr>
              <a:t>  1</a:t>
            </a:r>
          </a:p>
        </p:txBody>
      </p:sp>
      <p:grpSp>
        <p:nvGrpSpPr>
          <p:cNvPr id="2" name="Group 20"/>
          <p:cNvGrpSpPr>
            <a:grpSpLocks/>
          </p:cNvGrpSpPr>
          <p:nvPr/>
        </p:nvGrpSpPr>
        <p:grpSpPr bwMode="auto">
          <a:xfrm>
            <a:off x="2208214" y="5915026"/>
            <a:ext cx="7624763" cy="276225"/>
            <a:chOff x="431" y="3726"/>
            <a:chExt cx="4803" cy="174"/>
          </a:xfrm>
        </p:grpSpPr>
        <p:sp>
          <p:nvSpPr>
            <p:cNvPr id="190485" name="Rectangle 21"/>
            <p:cNvSpPr>
              <a:spLocks noChangeArrowheads="1"/>
            </p:cNvSpPr>
            <p:nvPr/>
          </p:nvSpPr>
          <p:spPr bwMode="gray">
            <a:xfrm>
              <a:off x="431"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1926</a:t>
              </a:r>
            </a:p>
          </p:txBody>
        </p:sp>
        <p:sp>
          <p:nvSpPr>
            <p:cNvPr id="190486" name="Rectangle 22"/>
            <p:cNvSpPr>
              <a:spLocks noChangeArrowheads="1"/>
            </p:cNvSpPr>
            <p:nvPr/>
          </p:nvSpPr>
          <p:spPr bwMode="gray">
            <a:xfrm>
              <a:off x="994"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1936</a:t>
              </a:r>
            </a:p>
          </p:txBody>
        </p:sp>
        <p:sp>
          <p:nvSpPr>
            <p:cNvPr id="190487" name="Rectangle 23"/>
            <p:cNvSpPr>
              <a:spLocks noChangeArrowheads="1"/>
            </p:cNvSpPr>
            <p:nvPr/>
          </p:nvSpPr>
          <p:spPr bwMode="gray">
            <a:xfrm>
              <a:off x="1557"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1946</a:t>
              </a:r>
            </a:p>
          </p:txBody>
        </p:sp>
        <p:sp>
          <p:nvSpPr>
            <p:cNvPr id="190488" name="Rectangle 24"/>
            <p:cNvSpPr>
              <a:spLocks noChangeArrowheads="1"/>
            </p:cNvSpPr>
            <p:nvPr/>
          </p:nvSpPr>
          <p:spPr bwMode="gray">
            <a:xfrm>
              <a:off x="2120"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1956</a:t>
              </a:r>
            </a:p>
          </p:txBody>
        </p:sp>
        <p:sp>
          <p:nvSpPr>
            <p:cNvPr id="190489" name="Rectangle 25"/>
            <p:cNvSpPr>
              <a:spLocks noChangeArrowheads="1"/>
            </p:cNvSpPr>
            <p:nvPr/>
          </p:nvSpPr>
          <p:spPr bwMode="gray">
            <a:xfrm>
              <a:off x="2683"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1966</a:t>
              </a:r>
            </a:p>
          </p:txBody>
        </p:sp>
        <p:sp>
          <p:nvSpPr>
            <p:cNvPr id="190490" name="Rectangle 26"/>
            <p:cNvSpPr>
              <a:spLocks noChangeArrowheads="1"/>
            </p:cNvSpPr>
            <p:nvPr/>
          </p:nvSpPr>
          <p:spPr bwMode="gray">
            <a:xfrm>
              <a:off x="3246"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1976</a:t>
              </a:r>
            </a:p>
          </p:txBody>
        </p:sp>
        <p:sp>
          <p:nvSpPr>
            <p:cNvPr id="190491" name="Rectangle 27"/>
            <p:cNvSpPr>
              <a:spLocks noChangeArrowheads="1"/>
            </p:cNvSpPr>
            <p:nvPr/>
          </p:nvSpPr>
          <p:spPr bwMode="gray">
            <a:xfrm>
              <a:off x="3809"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1986</a:t>
              </a:r>
            </a:p>
          </p:txBody>
        </p:sp>
        <p:sp>
          <p:nvSpPr>
            <p:cNvPr id="190492" name="Rectangle 28"/>
            <p:cNvSpPr>
              <a:spLocks noChangeArrowheads="1"/>
            </p:cNvSpPr>
            <p:nvPr/>
          </p:nvSpPr>
          <p:spPr bwMode="gray">
            <a:xfrm>
              <a:off x="4372"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1996</a:t>
              </a:r>
            </a:p>
          </p:txBody>
        </p:sp>
        <p:sp>
          <p:nvSpPr>
            <p:cNvPr id="190493" name="Rectangle 29"/>
            <p:cNvSpPr>
              <a:spLocks noChangeArrowheads="1"/>
            </p:cNvSpPr>
            <p:nvPr/>
          </p:nvSpPr>
          <p:spPr bwMode="gray">
            <a:xfrm>
              <a:off x="4939" y="3726"/>
              <a:ext cx="295" cy="174"/>
            </a:xfrm>
            <a:prstGeom prst="rect">
              <a:avLst/>
            </a:prstGeom>
            <a:noFill/>
            <a:ln w="9525">
              <a:noFill/>
              <a:miter lim="800000"/>
              <a:headEnd/>
              <a:tailEnd/>
            </a:ln>
          </p:spPr>
          <p:txBody>
            <a:bodyPr wrap="none" lIns="0" tIns="0" rIns="0" bIns="0">
              <a:spAutoFit/>
            </a:bodyPr>
            <a:lstStyle/>
            <a:p>
              <a:pPr eaLnBrk="0" fontAlgn="base" hangingPunct="0">
                <a:spcBef>
                  <a:spcPct val="0"/>
                </a:spcBef>
                <a:spcAft>
                  <a:spcPct val="0"/>
                </a:spcAft>
              </a:pPr>
              <a:r>
                <a:rPr lang="en-US" dirty="0">
                  <a:solidFill>
                    <a:srgbClr val="FFFFFF"/>
                  </a:solidFill>
                  <a:latin typeface="Calibri" panose="020F0502020204030204" pitchFamily="34" charset="0"/>
                  <a:cs typeface="Calibri" panose="020F0502020204030204" pitchFamily="34" charset="0"/>
                </a:rPr>
                <a:t>2006</a:t>
              </a:r>
            </a:p>
          </p:txBody>
        </p:sp>
      </p:grpSp>
      <p:sp>
        <p:nvSpPr>
          <p:cNvPr id="190496" name="Line 32"/>
          <p:cNvSpPr>
            <a:spLocks noChangeShapeType="1"/>
          </p:cNvSpPr>
          <p:nvPr/>
        </p:nvSpPr>
        <p:spPr bwMode="gray">
          <a:xfrm>
            <a:off x="1527176" y="1111250"/>
            <a:ext cx="9140825" cy="1588"/>
          </a:xfrm>
          <a:prstGeom prst="line">
            <a:avLst/>
          </a:prstGeom>
          <a:noFill/>
          <a:ln w="19050" cap="rnd">
            <a:solidFill>
              <a:srgbClr val="889CA2"/>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97" name="Line 33"/>
          <p:cNvSpPr>
            <a:spLocks noChangeShapeType="1"/>
          </p:cNvSpPr>
          <p:nvPr/>
        </p:nvSpPr>
        <p:spPr bwMode="gray">
          <a:xfrm>
            <a:off x="1527176" y="2017714"/>
            <a:ext cx="9140825" cy="3175"/>
          </a:xfrm>
          <a:prstGeom prst="line">
            <a:avLst/>
          </a:prstGeom>
          <a:noFill/>
          <a:ln w="19050" cap="rnd">
            <a:solidFill>
              <a:srgbClr val="889CA2"/>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98" name="Line 34"/>
          <p:cNvSpPr>
            <a:spLocks noChangeShapeType="1"/>
          </p:cNvSpPr>
          <p:nvPr/>
        </p:nvSpPr>
        <p:spPr bwMode="gray">
          <a:xfrm>
            <a:off x="1527176" y="2924175"/>
            <a:ext cx="9140825" cy="1588"/>
          </a:xfrm>
          <a:prstGeom prst="line">
            <a:avLst/>
          </a:prstGeom>
          <a:noFill/>
          <a:ln w="19050" cap="rnd">
            <a:solidFill>
              <a:srgbClr val="889CA2"/>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99" name="Line 35"/>
          <p:cNvSpPr>
            <a:spLocks noChangeShapeType="1"/>
          </p:cNvSpPr>
          <p:nvPr/>
        </p:nvSpPr>
        <p:spPr bwMode="gray">
          <a:xfrm>
            <a:off x="1527176" y="3830639"/>
            <a:ext cx="9140825" cy="1587"/>
          </a:xfrm>
          <a:prstGeom prst="line">
            <a:avLst/>
          </a:prstGeom>
          <a:noFill/>
          <a:ln w="19050" cap="rnd">
            <a:solidFill>
              <a:srgbClr val="889CA2"/>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00" name="Line 36"/>
          <p:cNvSpPr>
            <a:spLocks noChangeShapeType="1"/>
          </p:cNvSpPr>
          <p:nvPr/>
        </p:nvSpPr>
        <p:spPr bwMode="gray">
          <a:xfrm>
            <a:off x="1527176" y="5643564"/>
            <a:ext cx="9140825" cy="1587"/>
          </a:xfrm>
          <a:prstGeom prst="line">
            <a:avLst/>
          </a:prstGeom>
          <a:noFill/>
          <a:ln w="19050" cap="rnd">
            <a:solidFill>
              <a:srgbClr val="889CA2"/>
            </a:solidFill>
            <a:prstDash val="sysDot"/>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05" name="Line 41"/>
          <p:cNvSpPr>
            <a:spLocks noChangeShapeType="1"/>
          </p:cNvSpPr>
          <p:nvPr/>
        </p:nvSpPr>
        <p:spPr bwMode="gray">
          <a:xfrm>
            <a:off x="1524001" y="4735514"/>
            <a:ext cx="9140825" cy="3175"/>
          </a:xfrm>
          <a:prstGeom prst="line">
            <a:avLst/>
          </a:prstGeom>
          <a:noFill/>
          <a:ln w="12700">
            <a:solidFill>
              <a:srgbClr val="000000"/>
            </a:solidFill>
            <a:round/>
            <a:headEnd/>
            <a:tailEnd/>
          </a:ln>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grpSp>
        <p:nvGrpSpPr>
          <p:cNvPr id="3" name="Group 58"/>
          <p:cNvGrpSpPr>
            <a:grpSpLocks/>
          </p:cNvGrpSpPr>
          <p:nvPr/>
        </p:nvGrpSpPr>
        <p:grpSpPr bwMode="auto">
          <a:xfrm>
            <a:off x="2260601" y="5778500"/>
            <a:ext cx="715963" cy="46038"/>
            <a:chOff x="464" y="3424"/>
            <a:chExt cx="451" cy="136"/>
          </a:xfrm>
        </p:grpSpPr>
        <p:sp>
          <p:nvSpPr>
            <p:cNvPr id="190523" name="Line 5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4" name="Line 6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5" name="Line 6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6" name="Line 6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7" name="Line 6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8" name="Line 6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29" name="Line 6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0" name="Line 6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1" name="Line 6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4" name="Group 68"/>
          <p:cNvGrpSpPr>
            <a:grpSpLocks/>
          </p:cNvGrpSpPr>
          <p:nvPr/>
        </p:nvGrpSpPr>
        <p:grpSpPr bwMode="auto">
          <a:xfrm>
            <a:off x="3152776" y="5778500"/>
            <a:ext cx="715963" cy="46038"/>
            <a:chOff x="464" y="3424"/>
            <a:chExt cx="451" cy="136"/>
          </a:xfrm>
        </p:grpSpPr>
        <p:sp>
          <p:nvSpPr>
            <p:cNvPr id="190533" name="Line 6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4" name="Line 7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5" name="Line 7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6" name="Line 7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7" name="Line 7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8" name="Line 7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39" name="Line 7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0" name="Line 7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1" name="Line 7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5" name="Group 78"/>
          <p:cNvGrpSpPr>
            <a:grpSpLocks/>
          </p:cNvGrpSpPr>
          <p:nvPr/>
        </p:nvGrpSpPr>
        <p:grpSpPr bwMode="auto">
          <a:xfrm>
            <a:off x="4043363" y="5778500"/>
            <a:ext cx="715962" cy="46038"/>
            <a:chOff x="464" y="3424"/>
            <a:chExt cx="451" cy="136"/>
          </a:xfrm>
        </p:grpSpPr>
        <p:sp>
          <p:nvSpPr>
            <p:cNvPr id="190543" name="Line 7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4" name="Line 8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5" name="Line 8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6" name="Line 8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7" name="Line 8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8" name="Line 8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49" name="Line 8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0" name="Line 8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1" name="Line 8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6" name="Group 88"/>
          <p:cNvGrpSpPr>
            <a:grpSpLocks/>
          </p:cNvGrpSpPr>
          <p:nvPr/>
        </p:nvGrpSpPr>
        <p:grpSpPr bwMode="auto">
          <a:xfrm>
            <a:off x="4932363" y="5778500"/>
            <a:ext cx="715962" cy="46038"/>
            <a:chOff x="464" y="3424"/>
            <a:chExt cx="451" cy="136"/>
          </a:xfrm>
        </p:grpSpPr>
        <p:sp>
          <p:nvSpPr>
            <p:cNvPr id="190553" name="Line 8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4" name="Line 9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5" name="Line 9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6" name="Line 9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7" name="Line 9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8" name="Line 9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59" name="Line 9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0" name="Line 9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1" name="Line 9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7" name="Group 98"/>
          <p:cNvGrpSpPr>
            <a:grpSpLocks/>
          </p:cNvGrpSpPr>
          <p:nvPr/>
        </p:nvGrpSpPr>
        <p:grpSpPr bwMode="auto">
          <a:xfrm>
            <a:off x="5824538" y="5778500"/>
            <a:ext cx="715962" cy="46038"/>
            <a:chOff x="464" y="3424"/>
            <a:chExt cx="451" cy="136"/>
          </a:xfrm>
        </p:grpSpPr>
        <p:sp>
          <p:nvSpPr>
            <p:cNvPr id="190563" name="Line 9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4" name="Line 10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5" name="Line 10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6" name="Line 10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7" name="Line 10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8" name="Line 10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69" name="Line 10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0" name="Line 10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1" name="Line 10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8" name="Group 108"/>
          <p:cNvGrpSpPr>
            <a:grpSpLocks/>
          </p:cNvGrpSpPr>
          <p:nvPr/>
        </p:nvGrpSpPr>
        <p:grpSpPr bwMode="auto">
          <a:xfrm>
            <a:off x="6721476" y="5778500"/>
            <a:ext cx="715963" cy="46038"/>
            <a:chOff x="464" y="3424"/>
            <a:chExt cx="451" cy="136"/>
          </a:xfrm>
        </p:grpSpPr>
        <p:sp>
          <p:nvSpPr>
            <p:cNvPr id="190573" name="Line 10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4" name="Line 11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5" name="Line 11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6" name="Line 11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7" name="Line 11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8" name="Line 11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79" name="Line 11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0" name="Line 11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1" name="Line 11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9" name="Group 118"/>
          <p:cNvGrpSpPr>
            <a:grpSpLocks/>
          </p:cNvGrpSpPr>
          <p:nvPr/>
        </p:nvGrpSpPr>
        <p:grpSpPr bwMode="auto">
          <a:xfrm>
            <a:off x="7612063" y="5778500"/>
            <a:ext cx="715962" cy="46038"/>
            <a:chOff x="464" y="3424"/>
            <a:chExt cx="451" cy="136"/>
          </a:xfrm>
        </p:grpSpPr>
        <p:sp>
          <p:nvSpPr>
            <p:cNvPr id="190583" name="Line 11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4" name="Line 12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5" name="Line 12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6" name="Line 12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7" name="Line 12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8" name="Line 12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89" name="Line 12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0" name="Line 12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1" name="Line 12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10" name="Group 128"/>
          <p:cNvGrpSpPr>
            <a:grpSpLocks/>
          </p:cNvGrpSpPr>
          <p:nvPr/>
        </p:nvGrpSpPr>
        <p:grpSpPr bwMode="auto">
          <a:xfrm>
            <a:off x="8502651" y="5778500"/>
            <a:ext cx="715963" cy="46038"/>
            <a:chOff x="464" y="3424"/>
            <a:chExt cx="451" cy="136"/>
          </a:xfrm>
        </p:grpSpPr>
        <p:sp>
          <p:nvSpPr>
            <p:cNvPr id="190593" name="Line 12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4" name="Line 13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5" name="Line 13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6" name="Line 13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7" name="Line 13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8" name="Line 13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599" name="Line 13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0" name="Line 13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1" name="Line 13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grpSp>
        <p:nvGrpSpPr>
          <p:cNvPr id="11" name="Group 138"/>
          <p:cNvGrpSpPr>
            <a:grpSpLocks/>
          </p:cNvGrpSpPr>
          <p:nvPr/>
        </p:nvGrpSpPr>
        <p:grpSpPr bwMode="auto">
          <a:xfrm>
            <a:off x="9385301" y="5778500"/>
            <a:ext cx="447675" cy="46038"/>
            <a:chOff x="4952" y="3640"/>
            <a:chExt cx="282" cy="29"/>
          </a:xfrm>
        </p:grpSpPr>
        <p:sp>
          <p:nvSpPr>
            <p:cNvPr id="190603" name="Line 139"/>
            <p:cNvSpPr>
              <a:spLocks noChangeShapeType="1"/>
            </p:cNvSpPr>
            <p:nvPr/>
          </p:nvSpPr>
          <p:spPr bwMode="auto">
            <a:xfrm>
              <a:off x="4952"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4" name="Line 140"/>
            <p:cNvSpPr>
              <a:spLocks noChangeShapeType="1"/>
            </p:cNvSpPr>
            <p:nvPr/>
          </p:nvSpPr>
          <p:spPr bwMode="auto">
            <a:xfrm>
              <a:off x="5008"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5" name="Line 141"/>
            <p:cNvSpPr>
              <a:spLocks noChangeShapeType="1"/>
            </p:cNvSpPr>
            <p:nvPr/>
          </p:nvSpPr>
          <p:spPr bwMode="auto">
            <a:xfrm>
              <a:off x="5065"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6" name="Line 142"/>
            <p:cNvSpPr>
              <a:spLocks noChangeShapeType="1"/>
            </p:cNvSpPr>
            <p:nvPr/>
          </p:nvSpPr>
          <p:spPr bwMode="auto">
            <a:xfrm>
              <a:off x="5121"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7" name="Line 143"/>
            <p:cNvSpPr>
              <a:spLocks noChangeShapeType="1"/>
            </p:cNvSpPr>
            <p:nvPr/>
          </p:nvSpPr>
          <p:spPr bwMode="auto">
            <a:xfrm>
              <a:off x="5178"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608" name="Line 144"/>
            <p:cNvSpPr>
              <a:spLocks noChangeShapeType="1"/>
            </p:cNvSpPr>
            <p:nvPr/>
          </p:nvSpPr>
          <p:spPr bwMode="auto">
            <a:xfrm>
              <a:off x="5234" y="3640"/>
              <a:ext cx="0" cy="29"/>
            </a:xfrm>
            <a:prstGeom prst="line">
              <a:avLst/>
            </a:prstGeom>
            <a:noFill/>
            <a:ln w="12700">
              <a:solidFill>
                <a:schemeClr val="tx1"/>
              </a:solidFill>
              <a:round/>
              <a:headEnd/>
              <a:tailEnd/>
            </a:ln>
            <a:effectLst/>
          </p:spPr>
          <p:txBody>
            <a:bodyPr wrap="none" anchor="ctr"/>
            <a:lstStyle/>
            <a:p>
              <a:pPr eaLnBrk="0" fontAlgn="base" hangingPunct="0">
                <a:spcBef>
                  <a:spcPct val="0"/>
                </a:spcBef>
                <a:spcAft>
                  <a:spcPct val="0"/>
                </a:spcAft>
              </a:pPr>
              <a:endParaRPr lang="en-US" sz="2400">
                <a:solidFill>
                  <a:srgbClr val="FFFFFF"/>
                </a:solidFill>
                <a:latin typeface="Arial" pitchFamily="34" charset="0"/>
              </a:endParaRPr>
            </a:p>
          </p:txBody>
        </p:sp>
      </p:grpSp>
      <p:sp>
        <p:nvSpPr>
          <p:cNvPr id="190609" name="Freeform 145"/>
          <p:cNvSpPr>
            <a:spLocks/>
          </p:cNvSpPr>
          <p:nvPr/>
        </p:nvSpPr>
        <p:spPr bwMode="ltGray">
          <a:xfrm>
            <a:off x="2171700" y="3557588"/>
            <a:ext cx="7658100" cy="1192212"/>
          </a:xfrm>
          <a:custGeom>
            <a:avLst/>
            <a:gdLst/>
            <a:ahLst/>
            <a:cxnLst>
              <a:cxn ang="0">
                <a:pos x="24" y="600"/>
              </a:cxn>
              <a:cxn ang="0">
                <a:pos x="96" y="592"/>
              </a:cxn>
              <a:cxn ang="0">
                <a:pos x="192" y="568"/>
              </a:cxn>
              <a:cxn ang="0">
                <a:pos x="272" y="568"/>
              </a:cxn>
              <a:cxn ang="0">
                <a:pos x="320" y="560"/>
              </a:cxn>
              <a:cxn ang="0">
                <a:pos x="400" y="560"/>
              </a:cxn>
              <a:cxn ang="0">
                <a:pos x="1000" y="560"/>
              </a:cxn>
              <a:cxn ang="0">
                <a:pos x="1304" y="544"/>
              </a:cxn>
              <a:cxn ang="0">
                <a:pos x="1504" y="528"/>
              </a:cxn>
              <a:cxn ang="0">
                <a:pos x="1704" y="512"/>
              </a:cxn>
              <a:cxn ang="0">
                <a:pos x="1832" y="496"/>
              </a:cxn>
              <a:cxn ang="0">
                <a:pos x="1880" y="488"/>
              </a:cxn>
              <a:cxn ang="0">
                <a:pos x="2008" y="464"/>
              </a:cxn>
              <a:cxn ang="0">
                <a:pos x="2104" y="448"/>
              </a:cxn>
              <a:cxn ang="0">
                <a:pos x="2160" y="432"/>
              </a:cxn>
              <a:cxn ang="0">
                <a:pos x="2232" y="416"/>
              </a:cxn>
              <a:cxn ang="0">
                <a:pos x="2280" y="408"/>
              </a:cxn>
              <a:cxn ang="0">
                <a:pos x="2328" y="400"/>
              </a:cxn>
              <a:cxn ang="0">
                <a:pos x="2384" y="384"/>
              </a:cxn>
              <a:cxn ang="0">
                <a:pos x="2432" y="368"/>
              </a:cxn>
              <a:cxn ang="0">
                <a:pos x="2504" y="352"/>
              </a:cxn>
              <a:cxn ang="0">
                <a:pos x="2600" y="328"/>
              </a:cxn>
              <a:cxn ang="0">
                <a:pos x="2704" y="280"/>
              </a:cxn>
              <a:cxn ang="0">
                <a:pos x="2800" y="240"/>
              </a:cxn>
              <a:cxn ang="0">
                <a:pos x="2896" y="208"/>
              </a:cxn>
              <a:cxn ang="0">
                <a:pos x="3096" y="152"/>
              </a:cxn>
              <a:cxn ang="0">
                <a:pos x="3288" y="112"/>
              </a:cxn>
              <a:cxn ang="0">
                <a:pos x="3336" y="104"/>
              </a:cxn>
              <a:cxn ang="0">
                <a:pos x="3384" y="96"/>
              </a:cxn>
              <a:cxn ang="0">
                <a:pos x="3536" y="64"/>
              </a:cxn>
              <a:cxn ang="0">
                <a:pos x="3584" y="56"/>
              </a:cxn>
              <a:cxn ang="0">
                <a:pos x="3656" y="40"/>
              </a:cxn>
              <a:cxn ang="0">
                <a:pos x="3784" y="32"/>
              </a:cxn>
              <a:cxn ang="0">
                <a:pos x="3864" y="24"/>
              </a:cxn>
              <a:cxn ang="0">
                <a:pos x="3912" y="16"/>
              </a:cxn>
              <a:cxn ang="0">
                <a:pos x="3984" y="0"/>
              </a:cxn>
              <a:cxn ang="0">
                <a:pos x="4080" y="0"/>
              </a:cxn>
            </a:cxnLst>
            <a:rect l="0" t="0" r="r" b="b"/>
            <a:pathLst>
              <a:path w="4176" h="600">
                <a:moveTo>
                  <a:pt x="0" y="600"/>
                </a:moveTo>
                <a:lnTo>
                  <a:pt x="24" y="600"/>
                </a:lnTo>
                <a:lnTo>
                  <a:pt x="48" y="592"/>
                </a:lnTo>
                <a:lnTo>
                  <a:pt x="96" y="592"/>
                </a:lnTo>
                <a:lnTo>
                  <a:pt x="144" y="584"/>
                </a:lnTo>
                <a:lnTo>
                  <a:pt x="192" y="568"/>
                </a:lnTo>
                <a:lnTo>
                  <a:pt x="248" y="568"/>
                </a:lnTo>
                <a:lnTo>
                  <a:pt x="272" y="568"/>
                </a:lnTo>
                <a:lnTo>
                  <a:pt x="296" y="568"/>
                </a:lnTo>
                <a:lnTo>
                  <a:pt x="320" y="560"/>
                </a:lnTo>
                <a:lnTo>
                  <a:pt x="344" y="560"/>
                </a:lnTo>
                <a:lnTo>
                  <a:pt x="400" y="560"/>
                </a:lnTo>
                <a:lnTo>
                  <a:pt x="800" y="560"/>
                </a:lnTo>
                <a:lnTo>
                  <a:pt x="1000" y="560"/>
                </a:lnTo>
                <a:lnTo>
                  <a:pt x="1208" y="552"/>
                </a:lnTo>
                <a:lnTo>
                  <a:pt x="1304" y="544"/>
                </a:lnTo>
                <a:lnTo>
                  <a:pt x="1408" y="536"/>
                </a:lnTo>
                <a:lnTo>
                  <a:pt x="1504" y="528"/>
                </a:lnTo>
                <a:lnTo>
                  <a:pt x="1608" y="520"/>
                </a:lnTo>
                <a:lnTo>
                  <a:pt x="1704" y="512"/>
                </a:lnTo>
                <a:lnTo>
                  <a:pt x="1808" y="496"/>
                </a:lnTo>
                <a:lnTo>
                  <a:pt x="1832" y="496"/>
                </a:lnTo>
                <a:lnTo>
                  <a:pt x="1856" y="496"/>
                </a:lnTo>
                <a:lnTo>
                  <a:pt x="1880" y="488"/>
                </a:lnTo>
                <a:lnTo>
                  <a:pt x="1904" y="488"/>
                </a:lnTo>
                <a:lnTo>
                  <a:pt x="2008" y="464"/>
                </a:lnTo>
                <a:lnTo>
                  <a:pt x="2056" y="456"/>
                </a:lnTo>
                <a:lnTo>
                  <a:pt x="2104" y="448"/>
                </a:lnTo>
                <a:lnTo>
                  <a:pt x="2128" y="440"/>
                </a:lnTo>
                <a:lnTo>
                  <a:pt x="2160" y="432"/>
                </a:lnTo>
                <a:lnTo>
                  <a:pt x="2208" y="424"/>
                </a:lnTo>
                <a:lnTo>
                  <a:pt x="2232" y="416"/>
                </a:lnTo>
                <a:lnTo>
                  <a:pt x="2256" y="416"/>
                </a:lnTo>
                <a:lnTo>
                  <a:pt x="2280" y="408"/>
                </a:lnTo>
                <a:lnTo>
                  <a:pt x="2304" y="408"/>
                </a:lnTo>
                <a:lnTo>
                  <a:pt x="2328" y="400"/>
                </a:lnTo>
                <a:lnTo>
                  <a:pt x="2352" y="392"/>
                </a:lnTo>
                <a:lnTo>
                  <a:pt x="2384" y="384"/>
                </a:lnTo>
                <a:lnTo>
                  <a:pt x="2408" y="376"/>
                </a:lnTo>
                <a:lnTo>
                  <a:pt x="2432" y="368"/>
                </a:lnTo>
                <a:lnTo>
                  <a:pt x="2456" y="368"/>
                </a:lnTo>
                <a:lnTo>
                  <a:pt x="2504" y="352"/>
                </a:lnTo>
                <a:lnTo>
                  <a:pt x="2552" y="344"/>
                </a:lnTo>
                <a:lnTo>
                  <a:pt x="2600" y="328"/>
                </a:lnTo>
                <a:lnTo>
                  <a:pt x="2656" y="304"/>
                </a:lnTo>
                <a:lnTo>
                  <a:pt x="2704" y="280"/>
                </a:lnTo>
                <a:lnTo>
                  <a:pt x="2752" y="256"/>
                </a:lnTo>
                <a:lnTo>
                  <a:pt x="2800" y="240"/>
                </a:lnTo>
                <a:lnTo>
                  <a:pt x="2848" y="224"/>
                </a:lnTo>
                <a:lnTo>
                  <a:pt x="2896" y="208"/>
                </a:lnTo>
                <a:lnTo>
                  <a:pt x="3000" y="184"/>
                </a:lnTo>
                <a:lnTo>
                  <a:pt x="3096" y="152"/>
                </a:lnTo>
                <a:lnTo>
                  <a:pt x="3192" y="128"/>
                </a:lnTo>
                <a:lnTo>
                  <a:pt x="3288" y="112"/>
                </a:lnTo>
                <a:lnTo>
                  <a:pt x="3312" y="112"/>
                </a:lnTo>
                <a:lnTo>
                  <a:pt x="3336" y="104"/>
                </a:lnTo>
                <a:lnTo>
                  <a:pt x="3360" y="104"/>
                </a:lnTo>
                <a:lnTo>
                  <a:pt x="3384" y="96"/>
                </a:lnTo>
                <a:lnTo>
                  <a:pt x="3488" y="72"/>
                </a:lnTo>
                <a:lnTo>
                  <a:pt x="3536" y="64"/>
                </a:lnTo>
                <a:lnTo>
                  <a:pt x="3560" y="56"/>
                </a:lnTo>
                <a:lnTo>
                  <a:pt x="3584" y="56"/>
                </a:lnTo>
                <a:lnTo>
                  <a:pt x="3632" y="40"/>
                </a:lnTo>
                <a:lnTo>
                  <a:pt x="3656" y="40"/>
                </a:lnTo>
                <a:lnTo>
                  <a:pt x="3688" y="32"/>
                </a:lnTo>
                <a:lnTo>
                  <a:pt x="3784" y="32"/>
                </a:lnTo>
                <a:lnTo>
                  <a:pt x="3832" y="24"/>
                </a:lnTo>
                <a:lnTo>
                  <a:pt x="3864" y="24"/>
                </a:lnTo>
                <a:lnTo>
                  <a:pt x="3888" y="24"/>
                </a:lnTo>
                <a:lnTo>
                  <a:pt x="3912" y="16"/>
                </a:lnTo>
                <a:lnTo>
                  <a:pt x="3936" y="16"/>
                </a:lnTo>
                <a:lnTo>
                  <a:pt x="3984" y="0"/>
                </a:lnTo>
                <a:lnTo>
                  <a:pt x="4032" y="0"/>
                </a:lnTo>
                <a:lnTo>
                  <a:pt x="4080" y="0"/>
                </a:lnTo>
                <a:lnTo>
                  <a:pt x="4176" y="0"/>
                </a:lnTo>
              </a:path>
            </a:pathLst>
          </a:custGeom>
          <a:noFill/>
          <a:ln w="31750" cap="flat" cmpd="sng">
            <a:solidFill>
              <a:srgbClr val="00FF99"/>
            </a:solidFill>
            <a:prstDash val="solid"/>
            <a:round/>
            <a:headEnd type="none" w="med" len="med"/>
            <a:tailEnd type="none" w="med" len="med"/>
          </a:ln>
          <a:effectLst/>
        </p:spPr>
        <p:txBody>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47" name="Oval 146"/>
          <p:cNvSpPr/>
          <p:nvPr/>
        </p:nvSpPr>
        <p:spPr bwMode="auto">
          <a:xfrm>
            <a:off x="2057400" y="4648200"/>
            <a:ext cx="228600" cy="228600"/>
          </a:xfrm>
          <a:prstGeom prst="ellipse">
            <a:avLst/>
          </a:prstGeom>
          <a:solidFill>
            <a:srgbClr val="FF0000"/>
          </a:solidFill>
          <a:ln w="9525" cap="flat" cmpd="sng" algn="ctr">
            <a:solidFill>
              <a:srgbClr val="00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Arial" pitchFamily="34" charset="0"/>
            </a:endParaRPr>
          </a:p>
        </p:txBody>
      </p:sp>
      <p:sp>
        <p:nvSpPr>
          <p:cNvPr id="190494" name="Rectangle 30"/>
          <p:cNvSpPr>
            <a:spLocks noGrp="1" noChangeArrowheads="1"/>
          </p:cNvSpPr>
          <p:nvPr>
            <p:ph type="title"/>
          </p:nvPr>
        </p:nvSpPr>
        <p:spPr bwMode="gray">
          <a:xfrm>
            <a:off x="2232819" y="230189"/>
            <a:ext cx="7535862" cy="1155700"/>
          </a:xfrm>
          <a:solidFill>
            <a:schemeClr val="bg1"/>
          </a:solidFill>
        </p:spPr>
        <p:txBody>
          <a:bodyPr/>
          <a:lstStyle/>
          <a:p>
            <a:r>
              <a:rPr lang="en-US" sz="3200" dirty="0">
                <a:solidFill>
                  <a:schemeClr val="tx1"/>
                </a:solidFill>
                <a:latin typeface="Tw Cen MT" panose="020B0602020104020603" pitchFamily="34" charset="77"/>
              </a:rPr>
              <a:t>Consider this Portfolio:</a:t>
            </a:r>
            <a:br>
              <a:rPr lang="en-US" sz="3200" dirty="0"/>
            </a:br>
            <a:r>
              <a:rPr lang="en-US" sz="3200" i="1" dirty="0">
                <a:solidFill>
                  <a:srgbClr val="99FF99"/>
                </a:solidFill>
                <a:latin typeface="Calibri" panose="020F0502020204030204" pitchFamily="34" charset="0"/>
                <a:cs typeface="Calibri" panose="020F0502020204030204" pitchFamily="34" charset="0"/>
              </a:rPr>
              <a:t>Smooth and Steady</a:t>
            </a:r>
            <a:r>
              <a:rPr lang="en-US" sz="3200" dirty="0">
                <a:solidFill>
                  <a:srgbClr val="99FF99"/>
                </a:solidFill>
                <a:latin typeface="Calibri" panose="020F0502020204030204" pitchFamily="34" charset="0"/>
                <a:cs typeface="Calibri" panose="020F0502020204030204" pitchFamily="34" charset="0"/>
              </a:rPr>
              <a:t>: </a:t>
            </a:r>
            <a:r>
              <a:rPr lang="en-US" sz="2400" dirty="0">
                <a:solidFill>
                  <a:srgbClr val="99FF99"/>
                </a:solidFill>
                <a:latin typeface="Calibri" panose="020F0502020204030204" pitchFamily="34" charset="0"/>
                <a:cs typeface="Calibri" panose="020F0502020204030204" pitchFamily="34" charset="0"/>
              </a:rPr>
              <a:t>1926–2014</a:t>
            </a:r>
          </a:p>
        </p:txBody>
      </p:sp>
      <p:pic>
        <p:nvPicPr>
          <p:cNvPr id="118" name="Picture 117">
            <a:extLst>
              <a:ext uri="{FF2B5EF4-FFF2-40B4-BE49-F238E27FC236}">
                <a16:creationId xmlns:a16="http://schemas.microsoft.com/office/drawing/2014/main" id="{AF6AF7D5-CC37-5049-ADDB-6340E7935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68410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0609"/>
                                        </p:tgtEl>
                                        <p:attrNameLst>
                                          <p:attrName>style.visibility</p:attrName>
                                        </p:attrNameLst>
                                      </p:cBhvr>
                                      <p:to>
                                        <p:strVal val="visible"/>
                                      </p:to>
                                    </p:set>
                                    <p:animEffect transition="in" filter="wipe(left)">
                                      <p:cBhvr>
                                        <p:cTn id="7" dur="3000"/>
                                        <p:tgtEl>
                                          <p:spTgt spid="190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60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9" name="Line 5"/>
          <p:cNvSpPr>
            <a:spLocks noChangeShapeType="1"/>
          </p:cNvSpPr>
          <p:nvPr/>
        </p:nvSpPr>
        <p:spPr bwMode="gray">
          <a:xfrm flipV="1">
            <a:off x="3952875" y="852488"/>
            <a:ext cx="1588" cy="5395912"/>
          </a:xfrm>
          <a:prstGeom prst="line">
            <a:avLst/>
          </a:prstGeom>
          <a:noFill/>
          <a:ln w="3175">
            <a:solidFill>
              <a:srgbClr val="EEEEEE"/>
            </a:solidFill>
            <a:prstDash val="sysDot"/>
            <a:round/>
            <a:headEnd/>
            <a:tailEnd/>
          </a:ln>
        </p:spPr>
        <p:txBody>
          <a:bodyPr/>
          <a:lstStyle/>
          <a:p>
            <a:endParaRPr lang="en-US"/>
          </a:p>
        </p:txBody>
      </p:sp>
      <p:sp>
        <p:nvSpPr>
          <p:cNvPr id="190470" name="Line 6"/>
          <p:cNvSpPr>
            <a:spLocks noChangeShapeType="1"/>
          </p:cNvSpPr>
          <p:nvPr/>
        </p:nvSpPr>
        <p:spPr bwMode="gray">
          <a:xfrm flipV="1">
            <a:off x="5732464" y="852488"/>
            <a:ext cx="1587" cy="5395912"/>
          </a:xfrm>
          <a:prstGeom prst="line">
            <a:avLst/>
          </a:prstGeom>
          <a:noFill/>
          <a:ln w="3175">
            <a:solidFill>
              <a:srgbClr val="EEEEEE"/>
            </a:solidFill>
            <a:prstDash val="sysDot"/>
            <a:round/>
            <a:headEnd/>
            <a:tailEnd/>
          </a:ln>
        </p:spPr>
        <p:txBody>
          <a:bodyPr/>
          <a:lstStyle/>
          <a:p>
            <a:endParaRPr lang="en-US"/>
          </a:p>
        </p:txBody>
      </p:sp>
      <p:sp>
        <p:nvSpPr>
          <p:cNvPr id="190471" name="Line 7"/>
          <p:cNvSpPr>
            <a:spLocks noChangeShapeType="1"/>
          </p:cNvSpPr>
          <p:nvPr/>
        </p:nvSpPr>
        <p:spPr bwMode="gray">
          <a:xfrm flipV="1">
            <a:off x="7526339" y="852488"/>
            <a:ext cx="1587" cy="5395912"/>
          </a:xfrm>
          <a:prstGeom prst="line">
            <a:avLst/>
          </a:prstGeom>
          <a:noFill/>
          <a:ln w="3175">
            <a:solidFill>
              <a:srgbClr val="EEEEEE"/>
            </a:solidFill>
            <a:prstDash val="sysDot"/>
            <a:round/>
            <a:headEnd/>
            <a:tailEnd/>
          </a:ln>
        </p:spPr>
        <p:txBody>
          <a:bodyPr/>
          <a:lstStyle/>
          <a:p>
            <a:endParaRPr lang="en-US"/>
          </a:p>
        </p:txBody>
      </p:sp>
      <p:sp>
        <p:nvSpPr>
          <p:cNvPr id="190472" name="Line 8"/>
          <p:cNvSpPr>
            <a:spLocks noChangeShapeType="1"/>
          </p:cNvSpPr>
          <p:nvPr/>
        </p:nvSpPr>
        <p:spPr bwMode="gray">
          <a:xfrm flipV="1">
            <a:off x="2170114" y="852488"/>
            <a:ext cx="1587" cy="5395912"/>
          </a:xfrm>
          <a:prstGeom prst="line">
            <a:avLst/>
          </a:prstGeom>
          <a:noFill/>
          <a:ln w="3175">
            <a:solidFill>
              <a:srgbClr val="EEEEEE"/>
            </a:solidFill>
            <a:prstDash val="sysDot"/>
            <a:round/>
            <a:headEnd/>
            <a:tailEnd/>
          </a:ln>
        </p:spPr>
        <p:txBody>
          <a:bodyPr/>
          <a:lstStyle/>
          <a:p>
            <a:endParaRPr lang="en-US"/>
          </a:p>
        </p:txBody>
      </p:sp>
      <p:sp>
        <p:nvSpPr>
          <p:cNvPr id="190473" name="Line 9"/>
          <p:cNvSpPr>
            <a:spLocks noChangeShapeType="1"/>
          </p:cNvSpPr>
          <p:nvPr/>
        </p:nvSpPr>
        <p:spPr bwMode="gray">
          <a:xfrm flipV="1">
            <a:off x="3067050" y="852488"/>
            <a:ext cx="1588" cy="5395912"/>
          </a:xfrm>
          <a:prstGeom prst="line">
            <a:avLst/>
          </a:prstGeom>
          <a:noFill/>
          <a:ln w="3175">
            <a:solidFill>
              <a:srgbClr val="EEEEEE"/>
            </a:solidFill>
            <a:prstDash val="sysDot"/>
            <a:round/>
            <a:headEnd/>
            <a:tailEnd/>
          </a:ln>
        </p:spPr>
        <p:txBody>
          <a:bodyPr/>
          <a:lstStyle/>
          <a:p>
            <a:endParaRPr lang="en-US"/>
          </a:p>
        </p:txBody>
      </p:sp>
      <p:sp>
        <p:nvSpPr>
          <p:cNvPr id="190474" name="Line 10"/>
          <p:cNvSpPr>
            <a:spLocks noChangeShapeType="1"/>
          </p:cNvSpPr>
          <p:nvPr/>
        </p:nvSpPr>
        <p:spPr bwMode="gray">
          <a:xfrm flipV="1">
            <a:off x="4848225" y="852488"/>
            <a:ext cx="1588" cy="5395912"/>
          </a:xfrm>
          <a:prstGeom prst="line">
            <a:avLst/>
          </a:prstGeom>
          <a:noFill/>
          <a:ln w="3175">
            <a:solidFill>
              <a:srgbClr val="EEEEEE"/>
            </a:solidFill>
            <a:prstDash val="sysDot"/>
            <a:round/>
            <a:headEnd/>
            <a:tailEnd/>
          </a:ln>
        </p:spPr>
        <p:txBody>
          <a:bodyPr/>
          <a:lstStyle/>
          <a:p>
            <a:endParaRPr lang="en-US"/>
          </a:p>
        </p:txBody>
      </p:sp>
      <p:sp>
        <p:nvSpPr>
          <p:cNvPr id="190475" name="Line 11"/>
          <p:cNvSpPr>
            <a:spLocks noChangeShapeType="1"/>
          </p:cNvSpPr>
          <p:nvPr/>
        </p:nvSpPr>
        <p:spPr bwMode="gray">
          <a:xfrm flipV="1">
            <a:off x="6630989" y="852488"/>
            <a:ext cx="1587" cy="5395912"/>
          </a:xfrm>
          <a:prstGeom prst="line">
            <a:avLst/>
          </a:prstGeom>
          <a:noFill/>
          <a:ln w="3175">
            <a:solidFill>
              <a:srgbClr val="EEEEEE"/>
            </a:solidFill>
            <a:prstDash val="sysDot"/>
            <a:round/>
            <a:headEnd/>
            <a:tailEnd/>
          </a:ln>
        </p:spPr>
        <p:txBody>
          <a:bodyPr/>
          <a:lstStyle/>
          <a:p>
            <a:endParaRPr lang="en-US"/>
          </a:p>
        </p:txBody>
      </p:sp>
      <p:sp>
        <p:nvSpPr>
          <p:cNvPr id="190476" name="Line 12"/>
          <p:cNvSpPr>
            <a:spLocks noChangeShapeType="1"/>
          </p:cNvSpPr>
          <p:nvPr/>
        </p:nvSpPr>
        <p:spPr bwMode="gray">
          <a:xfrm flipV="1">
            <a:off x="8412164" y="852488"/>
            <a:ext cx="1587" cy="5395912"/>
          </a:xfrm>
          <a:prstGeom prst="line">
            <a:avLst/>
          </a:prstGeom>
          <a:noFill/>
          <a:ln w="3175">
            <a:solidFill>
              <a:srgbClr val="EEEEEE"/>
            </a:solidFill>
            <a:prstDash val="sysDot"/>
            <a:round/>
            <a:headEnd/>
            <a:tailEnd/>
          </a:ln>
        </p:spPr>
        <p:txBody>
          <a:bodyPr/>
          <a:lstStyle/>
          <a:p>
            <a:endParaRPr lang="en-US"/>
          </a:p>
        </p:txBody>
      </p:sp>
      <p:sp>
        <p:nvSpPr>
          <p:cNvPr id="190477" name="Line 13"/>
          <p:cNvSpPr>
            <a:spLocks noChangeShapeType="1"/>
          </p:cNvSpPr>
          <p:nvPr/>
        </p:nvSpPr>
        <p:spPr bwMode="gray">
          <a:xfrm flipV="1">
            <a:off x="9309100" y="852488"/>
            <a:ext cx="1588" cy="5395912"/>
          </a:xfrm>
          <a:prstGeom prst="line">
            <a:avLst/>
          </a:prstGeom>
          <a:noFill/>
          <a:ln w="3175">
            <a:solidFill>
              <a:srgbClr val="EEEEEE"/>
            </a:solidFill>
            <a:prstDash val="sysDot"/>
            <a:round/>
            <a:headEnd/>
            <a:tailEnd/>
          </a:ln>
        </p:spPr>
        <p:txBody>
          <a:bodyPr/>
          <a:lstStyle/>
          <a:p>
            <a:endParaRPr lang="en-US"/>
          </a:p>
        </p:txBody>
      </p:sp>
      <p:sp>
        <p:nvSpPr>
          <p:cNvPr id="190479" name="Rectangle 15"/>
          <p:cNvSpPr>
            <a:spLocks noChangeArrowheads="1"/>
          </p:cNvSpPr>
          <p:nvPr/>
        </p:nvSpPr>
        <p:spPr bwMode="gray">
          <a:xfrm>
            <a:off x="1770063" y="4779964"/>
            <a:ext cx="363537" cy="307777"/>
          </a:xfrm>
          <a:prstGeom prst="rect">
            <a:avLst/>
          </a:prstGeom>
          <a:noFill/>
          <a:ln w="9525">
            <a:noFill/>
            <a:miter lim="800000"/>
            <a:headEnd/>
            <a:tailEnd/>
          </a:ln>
        </p:spPr>
        <p:txBody>
          <a:bodyPr wrap="square" lIns="0" tIns="0" rIns="0" bIns="0">
            <a:spAutoFit/>
          </a:bodyPr>
          <a:lstStyle/>
          <a:p>
            <a:r>
              <a:rPr lang="en-US" sz="2000" dirty="0"/>
              <a:t>  1</a:t>
            </a:r>
          </a:p>
        </p:txBody>
      </p:sp>
      <p:grpSp>
        <p:nvGrpSpPr>
          <p:cNvPr id="2" name="Group 20"/>
          <p:cNvGrpSpPr>
            <a:grpSpLocks/>
          </p:cNvGrpSpPr>
          <p:nvPr/>
        </p:nvGrpSpPr>
        <p:grpSpPr bwMode="auto">
          <a:xfrm>
            <a:off x="2208214" y="5915026"/>
            <a:ext cx="7624763" cy="276225"/>
            <a:chOff x="431" y="3726"/>
            <a:chExt cx="4803" cy="174"/>
          </a:xfrm>
        </p:grpSpPr>
        <p:sp>
          <p:nvSpPr>
            <p:cNvPr id="190485" name="Rectangle 21"/>
            <p:cNvSpPr>
              <a:spLocks noChangeArrowheads="1"/>
            </p:cNvSpPr>
            <p:nvPr/>
          </p:nvSpPr>
          <p:spPr bwMode="gray">
            <a:xfrm>
              <a:off x="431"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1926</a:t>
              </a:r>
            </a:p>
          </p:txBody>
        </p:sp>
        <p:sp>
          <p:nvSpPr>
            <p:cNvPr id="190486" name="Rectangle 22"/>
            <p:cNvSpPr>
              <a:spLocks noChangeArrowheads="1"/>
            </p:cNvSpPr>
            <p:nvPr/>
          </p:nvSpPr>
          <p:spPr bwMode="gray">
            <a:xfrm>
              <a:off x="994"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1936</a:t>
              </a:r>
            </a:p>
          </p:txBody>
        </p:sp>
        <p:sp>
          <p:nvSpPr>
            <p:cNvPr id="190487" name="Rectangle 23"/>
            <p:cNvSpPr>
              <a:spLocks noChangeArrowheads="1"/>
            </p:cNvSpPr>
            <p:nvPr/>
          </p:nvSpPr>
          <p:spPr bwMode="gray">
            <a:xfrm>
              <a:off x="1557"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1946</a:t>
              </a:r>
            </a:p>
          </p:txBody>
        </p:sp>
        <p:sp>
          <p:nvSpPr>
            <p:cNvPr id="190488" name="Rectangle 24"/>
            <p:cNvSpPr>
              <a:spLocks noChangeArrowheads="1"/>
            </p:cNvSpPr>
            <p:nvPr/>
          </p:nvSpPr>
          <p:spPr bwMode="gray">
            <a:xfrm>
              <a:off x="2120"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1956</a:t>
              </a:r>
            </a:p>
          </p:txBody>
        </p:sp>
        <p:sp>
          <p:nvSpPr>
            <p:cNvPr id="190489" name="Rectangle 25"/>
            <p:cNvSpPr>
              <a:spLocks noChangeArrowheads="1"/>
            </p:cNvSpPr>
            <p:nvPr/>
          </p:nvSpPr>
          <p:spPr bwMode="gray">
            <a:xfrm>
              <a:off x="2683"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1966</a:t>
              </a:r>
            </a:p>
          </p:txBody>
        </p:sp>
        <p:sp>
          <p:nvSpPr>
            <p:cNvPr id="190490" name="Rectangle 26"/>
            <p:cNvSpPr>
              <a:spLocks noChangeArrowheads="1"/>
            </p:cNvSpPr>
            <p:nvPr/>
          </p:nvSpPr>
          <p:spPr bwMode="gray">
            <a:xfrm>
              <a:off x="3246"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1976</a:t>
              </a:r>
            </a:p>
          </p:txBody>
        </p:sp>
        <p:sp>
          <p:nvSpPr>
            <p:cNvPr id="190491" name="Rectangle 27"/>
            <p:cNvSpPr>
              <a:spLocks noChangeArrowheads="1"/>
            </p:cNvSpPr>
            <p:nvPr/>
          </p:nvSpPr>
          <p:spPr bwMode="gray">
            <a:xfrm>
              <a:off x="3809"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1986</a:t>
              </a:r>
            </a:p>
          </p:txBody>
        </p:sp>
        <p:sp>
          <p:nvSpPr>
            <p:cNvPr id="190492" name="Rectangle 28"/>
            <p:cNvSpPr>
              <a:spLocks noChangeArrowheads="1"/>
            </p:cNvSpPr>
            <p:nvPr/>
          </p:nvSpPr>
          <p:spPr bwMode="gray">
            <a:xfrm>
              <a:off x="4372"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1996</a:t>
              </a:r>
            </a:p>
          </p:txBody>
        </p:sp>
        <p:sp>
          <p:nvSpPr>
            <p:cNvPr id="190493" name="Rectangle 29"/>
            <p:cNvSpPr>
              <a:spLocks noChangeArrowheads="1"/>
            </p:cNvSpPr>
            <p:nvPr/>
          </p:nvSpPr>
          <p:spPr bwMode="gray">
            <a:xfrm>
              <a:off x="4939" y="3726"/>
              <a:ext cx="295" cy="174"/>
            </a:xfrm>
            <a:prstGeom prst="rect">
              <a:avLst/>
            </a:prstGeom>
            <a:noFill/>
            <a:ln w="9525">
              <a:noFill/>
              <a:miter lim="800000"/>
              <a:headEnd/>
              <a:tailEnd/>
            </a:ln>
          </p:spPr>
          <p:txBody>
            <a:bodyPr wrap="none" lIns="0" tIns="0" rIns="0" bIns="0">
              <a:spAutoFit/>
            </a:bodyPr>
            <a:lstStyle/>
            <a:p>
              <a:r>
                <a:rPr lang="en-US" dirty="0">
                  <a:latin typeface="Calibri" panose="020F0502020204030204" pitchFamily="34" charset="0"/>
                  <a:cs typeface="Calibri" panose="020F0502020204030204" pitchFamily="34" charset="0"/>
                </a:rPr>
                <a:t>2006</a:t>
              </a:r>
            </a:p>
          </p:txBody>
        </p:sp>
      </p:grpSp>
      <p:sp>
        <p:nvSpPr>
          <p:cNvPr id="190497" name="Line 33"/>
          <p:cNvSpPr>
            <a:spLocks noChangeShapeType="1"/>
          </p:cNvSpPr>
          <p:nvPr/>
        </p:nvSpPr>
        <p:spPr bwMode="gray">
          <a:xfrm>
            <a:off x="1527176" y="2017714"/>
            <a:ext cx="9140825" cy="3175"/>
          </a:xfrm>
          <a:prstGeom prst="line">
            <a:avLst/>
          </a:prstGeom>
          <a:noFill/>
          <a:ln w="19050" cap="rnd">
            <a:solidFill>
              <a:srgbClr val="889CA2"/>
            </a:solidFill>
            <a:prstDash val="sysDot"/>
            <a:round/>
            <a:headEnd/>
            <a:tailEnd/>
          </a:ln>
        </p:spPr>
        <p:txBody>
          <a:bodyPr/>
          <a:lstStyle/>
          <a:p>
            <a:endParaRPr lang="en-US"/>
          </a:p>
        </p:txBody>
      </p:sp>
      <p:sp>
        <p:nvSpPr>
          <p:cNvPr id="190498" name="Line 34"/>
          <p:cNvSpPr>
            <a:spLocks noChangeShapeType="1"/>
          </p:cNvSpPr>
          <p:nvPr/>
        </p:nvSpPr>
        <p:spPr bwMode="gray">
          <a:xfrm>
            <a:off x="1527176" y="2924175"/>
            <a:ext cx="9140825" cy="1588"/>
          </a:xfrm>
          <a:prstGeom prst="line">
            <a:avLst/>
          </a:prstGeom>
          <a:noFill/>
          <a:ln w="19050" cap="rnd">
            <a:solidFill>
              <a:srgbClr val="889CA2"/>
            </a:solidFill>
            <a:prstDash val="sysDot"/>
            <a:round/>
            <a:headEnd/>
            <a:tailEnd/>
          </a:ln>
        </p:spPr>
        <p:txBody>
          <a:bodyPr/>
          <a:lstStyle/>
          <a:p>
            <a:endParaRPr lang="en-US"/>
          </a:p>
        </p:txBody>
      </p:sp>
      <p:sp>
        <p:nvSpPr>
          <p:cNvPr id="190499" name="Line 35"/>
          <p:cNvSpPr>
            <a:spLocks noChangeShapeType="1"/>
          </p:cNvSpPr>
          <p:nvPr/>
        </p:nvSpPr>
        <p:spPr bwMode="gray">
          <a:xfrm>
            <a:off x="1527176" y="3830639"/>
            <a:ext cx="9140825" cy="1587"/>
          </a:xfrm>
          <a:prstGeom prst="line">
            <a:avLst/>
          </a:prstGeom>
          <a:noFill/>
          <a:ln w="19050" cap="rnd">
            <a:solidFill>
              <a:srgbClr val="889CA2"/>
            </a:solidFill>
            <a:prstDash val="sysDot"/>
            <a:round/>
            <a:headEnd/>
            <a:tailEnd/>
          </a:ln>
        </p:spPr>
        <p:txBody>
          <a:bodyPr/>
          <a:lstStyle/>
          <a:p>
            <a:endParaRPr lang="en-US"/>
          </a:p>
        </p:txBody>
      </p:sp>
      <p:sp>
        <p:nvSpPr>
          <p:cNvPr id="190500" name="Line 36"/>
          <p:cNvSpPr>
            <a:spLocks noChangeShapeType="1"/>
          </p:cNvSpPr>
          <p:nvPr/>
        </p:nvSpPr>
        <p:spPr bwMode="gray">
          <a:xfrm>
            <a:off x="1527176" y="5643564"/>
            <a:ext cx="9140825" cy="1587"/>
          </a:xfrm>
          <a:prstGeom prst="line">
            <a:avLst/>
          </a:prstGeom>
          <a:noFill/>
          <a:ln w="19050" cap="rnd">
            <a:solidFill>
              <a:srgbClr val="889CA2"/>
            </a:solidFill>
            <a:prstDash val="sysDot"/>
            <a:round/>
            <a:headEnd/>
            <a:tailEnd/>
          </a:ln>
        </p:spPr>
        <p:txBody>
          <a:bodyPr/>
          <a:lstStyle/>
          <a:p>
            <a:endParaRPr lang="en-US"/>
          </a:p>
        </p:txBody>
      </p:sp>
      <p:sp>
        <p:nvSpPr>
          <p:cNvPr id="190505" name="Line 41"/>
          <p:cNvSpPr>
            <a:spLocks noChangeShapeType="1"/>
          </p:cNvSpPr>
          <p:nvPr/>
        </p:nvSpPr>
        <p:spPr bwMode="gray">
          <a:xfrm>
            <a:off x="1524001" y="4735514"/>
            <a:ext cx="9140825" cy="3175"/>
          </a:xfrm>
          <a:prstGeom prst="line">
            <a:avLst/>
          </a:prstGeom>
          <a:noFill/>
          <a:ln w="12700">
            <a:solidFill>
              <a:srgbClr val="000000"/>
            </a:solidFill>
            <a:round/>
            <a:headEnd/>
            <a:tailEnd/>
          </a:ln>
        </p:spPr>
        <p:txBody>
          <a:bodyPr/>
          <a:lstStyle/>
          <a:p>
            <a:endParaRPr lang="en-US"/>
          </a:p>
        </p:txBody>
      </p:sp>
      <p:grpSp>
        <p:nvGrpSpPr>
          <p:cNvPr id="3" name="Group 58"/>
          <p:cNvGrpSpPr>
            <a:grpSpLocks/>
          </p:cNvGrpSpPr>
          <p:nvPr/>
        </p:nvGrpSpPr>
        <p:grpSpPr bwMode="auto">
          <a:xfrm>
            <a:off x="2260601" y="5778500"/>
            <a:ext cx="715963" cy="46038"/>
            <a:chOff x="464" y="3424"/>
            <a:chExt cx="451" cy="136"/>
          </a:xfrm>
        </p:grpSpPr>
        <p:sp>
          <p:nvSpPr>
            <p:cNvPr id="190523" name="Line 5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24" name="Line 6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25" name="Line 6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26" name="Line 6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27" name="Line 6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28" name="Line 6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29" name="Line 6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30" name="Line 6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31" name="Line 6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4" name="Group 68"/>
          <p:cNvGrpSpPr>
            <a:grpSpLocks/>
          </p:cNvGrpSpPr>
          <p:nvPr/>
        </p:nvGrpSpPr>
        <p:grpSpPr bwMode="auto">
          <a:xfrm>
            <a:off x="3152776" y="5778500"/>
            <a:ext cx="715963" cy="46038"/>
            <a:chOff x="464" y="3424"/>
            <a:chExt cx="451" cy="136"/>
          </a:xfrm>
        </p:grpSpPr>
        <p:sp>
          <p:nvSpPr>
            <p:cNvPr id="190533" name="Line 6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34" name="Line 7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35" name="Line 7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36" name="Line 7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37" name="Line 7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38" name="Line 7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39" name="Line 7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40" name="Line 7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41" name="Line 7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5" name="Group 78"/>
          <p:cNvGrpSpPr>
            <a:grpSpLocks/>
          </p:cNvGrpSpPr>
          <p:nvPr/>
        </p:nvGrpSpPr>
        <p:grpSpPr bwMode="auto">
          <a:xfrm>
            <a:off x="4043363" y="5778500"/>
            <a:ext cx="715962" cy="46038"/>
            <a:chOff x="464" y="3424"/>
            <a:chExt cx="451" cy="136"/>
          </a:xfrm>
        </p:grpSpPr>
        <p:sp>
          <p:nvSpPr>
            <p:cNvPr id="190543" name="Line 7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44" name="Line 8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45" name="Line 8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46" name="Line 8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47" name="Line 8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48" name="Line 8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49" name="Line 8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50" name="Line 8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51" name="Line 8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6" name="Group 88"/>
          <p:cNvGrpSpPr>
            <a:grpSpLocks/>
          </p:cNvGrpSpPr>
          <p:nvPr/>
        </p:nvGrpSpPr>
        <p:grpSpPr bwMode="auto">
          <a:xfrm>
            <a:off x="4932363" y="5778500"/>
            <a:ext cx="715962" cy="46038"/>
            <a:chOff x="464" y="3424"/>
            <a:chExt cx="451" cy="136"/>
          </a:xfrm>
        </p:grpSpPr>
        <p:sp>
          <p:nvSpPr>
            <p:cNvPr id="190553" name="Line 8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54" name="Line 9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55" name="Line 9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56" name="Line 9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57" name="Line 9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58" name="Line 9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59" name="Line 9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60" name="Line 9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61" name="Line 9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7" name="Group 98"/>
          <p:cNvGrpSpPr>
            <a:grpSpLocks/>
          </p:cNvGrpSpPr>
          <p:nvPr/>
        </p:nvGrpSpPr>
        <p:grpSpPr bwMode="auto">
          <a:xfrm>
            <a:off x="5824538" y="5778500"/>
            <a:ext cx="715962" cy="46038"/>
            <a:chOff x="464" y="3424"/>
            <a:chExt cx="451" cy="136"/>
          </a:xfrm>
        </p:grpSpPr>
        <p:sp>
          <p:nvSpPr>
            <p:cNvPr id="190563" name="Line 9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64" name="Line 10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65" name="Line 10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66" name="Line 10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67" name="Line 10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68" name="Line 10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69" name="Line 10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70" name="Line 10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71" name="Line 10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8" name="Group 108"/>
          <p:cNvGrpSpPr>
            <a:grpSpLocks/>
          </p:cNvGrpSpPr>
          <p:nvPr/>
        </p:nvGrpSpPr>
        <p:grpSpPr bwMode="auto">
          <a:xfrm>
            <a:off x="6721476" y="5778500"/>
            <a:ext cx="715963" cy="46038"/>
            <a:chOff x="464" y="3424"/>
            <a:chExt cx="451" cy="136"/>
          </a:xfrm>
        </p:grpSpPr>
        <p:sp>
          <p:nvSpPr>
            <p:cNvPr id="190573" name="Line 10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74" name="Line 11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75" name="Line 11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76" name="Line 11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77" name="Line 11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78" name="Line 11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79" name="Line 11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80" name="Line 11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81" name="Line 11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9" name="Group 118"/>
          <p:cNvGrpSpPr>
            <a:grpSpLocks/>
          </p:cNvGrpSpPr>
          <p:nvPr/>
        </p:nvGrpSpPr>
        <p:grpSpPr bwMode="auto">
          <a:xfrm>
            <a:off x="7612063" y="5778500"/>
            <a:ext cx="715962" cy="46038"/>
            <a:chOff x="464" y="3424"/>
            <a:chExt cx="451" cy="136"/>
          </a:xfrm>
        </p:grpSpPr>
        <p:sp>
          <p:nvSpPr>
            <p:cNvPr id="190583" name="Line 11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84" name="Line 12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85" name="Line 12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86" name="Line 12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87" name="Line 12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88" name="Line 12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89" name="Line 12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590" name="Line 12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591" name="Line 12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10" name="Group 128"/>
          <p:cNvGrpSpPr>
            <a:grpSpLocks/>
          </p:cNvGrpSpPr>
          <p:nvPr/>
        </p:nvGrpSpPr>
        <p:grpSpPr bwMode="auto">
          <a:xfrm>
            <a:off x="8502651" y="5778500"/>
            <a:ext cx="715963" cy="46038"/>
            <a:chOff x="464" y="3424"/>
            <a:chExt cx="451" cy="136"/>
          </a:xfrm>
        </p:grpSpPr>
        <p:sp>
          <p:nvSpPr>
            <p:cNvPr id="190593" name="Line 129"/>
            <p:cNvSpPr>
              <a:spLocks noChangeShapeType="1"/>
            </p:cNvSpPr>
            <p:nvPr/>
          </p:nvSpPr>
          <p:spPr bwMode="auto">
            <a:xfrm>
              <a:off x="464" y="3424"/>
              <a:ext cx="0" cy="136"/>
            </a:xfrm>
            <a:prstGeom prst="line">
              <a:avLst/>
            </a:prstGeom>
            <a:noFill/>
            <a:ln w="12700">
              <a:solidFill>
                <a:schemeClr val="tx1"/>
              </a:solidFill>
              <a:round/>
              <a:headEnd/>
              <a:tailEnd/>
            </a:ln>
            <a:effectLst/>
          </p:spPr>
          <p:txBody>
            <a:bodyPr wrap="none" anchor="ctr"/>
            <a:lstStyle/>
            <a:p>
              <a:endParaRPr lang="en-US"/>
            </a:p>
          </p:txBody>
        </p:sp>
        <p:sp>
          <p:nvSpPr>
            <p:cNvPr id="190594" name="Line 130"/>
            <p:cNvSpPr>
              <a:spLocks noChangeShapeType="1"/>
            </p:cNvSpPr>
            <p:nvPr/>
          </p:nvSpPr>
          <p:spPr bwMode="auto">
            <a:xfrm>
              <a:off x="520" y="3424"/>
              <a:ext cx="0" cy="136"/>
            </a:xfrm>
            <a:prstGeom prst="line">
              <a:avLst/>
            </a:prstGeom>
            <a:noFill/>
            <a:ln w="12700">
              <a:solidFill>
                <a:schemeClr val="tx1"/>
              </a:solidFill>
              <a:round/>
              <a:headEnd/>
              <a:tailEnd/>
            </a:ln>
            <a:effectLst/>
          </p:spPr>
          <p:txBody>
            <a:bodyPr wrap="none" anchor="ctr"/>
            <a:lstStyle/>
            <a:p>
              <a:endParaRPr lang="en-US"/>
            </a:p>
          </p:txBody>
        </p:sp>
        <p:sp>
          <p:nvSpPr>
            <p:cNvPr id="190595" name="Line 131"/>
            <p:cNvSpPr>
              <a:spLocks noChangeShapeType="1"/>
            </p:cNvSpPr>
            <p:nvPr/>
          </p:nvSpPr>
          <p:spPr bwMode="auto">
            <a:xfrm>
              <a:off x="577" y="3424"/>
              <a:ext cx="0" cy="136"/>
            </a:xfrm>
            <a:prstGeom prst="line">
              <a:avLst/>
            </a:prstGeom>
            <a:noFill/>
            <a:ln w="12700">
              <a:solidFill>
                <a:schemeClr val="tx1"/>
              </a:solidFill>
              <a:round/>
              <a:headEnd/>
              <a:tailEnd/>
            </a:ln>
            <a:effectLst/>
          </p:spPr>
          <p:txBody>
            <a:bodyPr wrap="none" anchor="ctr"/>
            <a:lstStyle/>
            <a:p>
              <a:endParaRPr lang="en-US"/>
            </a:p>
          </p:txBody>
        </p:sp>
        <p:sp>
          <p:nvSpPr>
            <p:cNvPr id="190596" name="Line 132"/>
            <p:cNvSpPr>
              <a:spLocks noChangeShapeType="1"/>
            </p:cNvSpPr>
            <p:nvPr/>
          </p:nvSpPr>
          <p:spPr bwMode="auto">
            <a:xfrm>
              <a:off x="633" y="3424"/>
              <a:ext cx="0" cy="136"/>
            </a:xfrm>
            <a:prstGeom prst="line">
              <a:avLst/>
            </a:prstGeom>
            <a:noFill/>
            <a:ln w="12700">
              <a:solidFill>
                <a:schemeClr val="tx1"/>
              </a:solidFill>
              <a:round/>
              <a:headEnd/>
              <a:tailEnd/>
            </a:ln>
            <a:effectLst/>
          </p:spPr>
          <p:txBody>
            <a:bodyPr wrap="none" anchor="ctr"/>
            <a:lstStyle/>
            <a:p>
              <a:endParaRPr lang="en-US"/>
            </a:p>
          </p:txBody>
        </p:sp>
        <p:sp>
          <p:nvSpPr>
            <p:cNvPr id="190597" name="Line 133"/>
            <p:cNvSpPr>
              <a:spLocks noChangeShapeType="1"/>
            </p:cNvSpPr>
            <p:nvPr/>
          </p:nvSpPr>
          <p:spPr bwMode="auto">
            <a:xfrm>
              <a:off x="690" y="3424"/>
              <a:ext cx="0" cy="136"/>
            </a:xfrm>
            <a:prstGeom prst="line">
              <a:avLst/>
            </a:prstGeom>
            <a:noFill/>
            <a:ln w="12700">
              <a:solidFill>
                <a:schemeClr val="tx1"/>
              </a:solidFill>
              <a:round/>
              <a:headEnd/>
              <a:tailEnd/>
            </a:ln>
            <a:effectLst/>
          </p:spPr>
          <p:txBody>
            <a:bodyPr wrap="none" anchor="ctr"/>
            <a:lstStyle/>
            <a:p>
              <a:endParaRPr lang="en-US"/>
            </a:p>
          </p:txBody>
        </p:sp>
        <p:sp>
          <p:nvSpPr>
            <p:cNvPr id="190598" name="Line 134"/>
            <p:cNvSpPr>
              <a:spLocks noChangeShapeType="1"/>
            </p:cNvSpPr>
            <p:nvPr/>
          </p:nvSpPr>
          <p:spPr bwMode="auto">
            <a:xfrm>
              <a:off x="746" y="3424"/>
              <a:ext cx="0" cy="136"/>
            </a:xfrm>
            <a:prstGeom prst="line">
              <a:avLst/>
            </a:prstGeom>
            <a:noFill/>
            <a:ln w="12700">
              <a:solidFill>
                <a:schemeClr val="tx1"/>
              </a:solidFill>
              <a:round/>
              <a:headEnd/>
              <a:tailEnd/>
            </a:ln>
            <a:effectLst/>
          </p:spPr>
          <p:txBody>
            <a:bodyPr wrap="none" anchor="ctr"/>
            <a:lstStyle/>
            <a:p>
              <a:endParaRPr lang="en-US"/>
            </a:p>
          </p:txBody>
        </p:sp>
        <p:sp>
          <p:nvSpPr>
            <p:cNvPr id="190599" name="Line 135"/>
            <p:cNvSpPr>
              <a:spLocks noChangeShapeType="1"/>
            </p:cNvSpPr>
            <p:nvPr/>
          </p:nvSpPr>
          <p:spPr bwMode="auto">
            <a:xfrm>
              <a:off x="802" y="3424"/>
              <a:ext cx="0" cy="136"/>
            </a:xfrm>
            <a:prstGeom prst="line">
              <a:avLst/>
            </a:prstGeom>
            <a:noFill/>
            <a:ln w="12700">
              <a:solidFill>
                <a:schemeClr val="tx1"/>
              </a:solidFill>
              <a:round/>
              <a:headEnd/>
              <a:tailEnd/>
            </a:ln>
            <a:effectLst/>
          </p:spPr>
          <p:txBody>
            <a:bodyPr wrap="none" anchor="ctr"/>
            <a:lstStyle/>
            <a:p>
              <a:endParaRPr lang="en-US"/>
            </a:p>
          </p:txBody>
        </p:sp>
        <p:sp>
          <p:nvSpPr>
            <p:cNvPr id="190600" name="Line 136"/>
            <p:cNvSpPr>
              <a:spLocks noChangeShapeType="1"/>
            </p:cNvSpPr>
            <p:nvPr/>
          </p:nvSpPr>
          <p:spPr bwMode="auto">
            <a:xfrm>
              <a:off x="859" y="3424"/>
              <a:ext cx="0" cy="136"/>
            </a:xfrm>
            <a:prstGeom prst="line">
              <a:avLst/>
            </a:prstGeom>
            <a:noFill/>
            <a:ln w="12700">
              <a:solidFill>
                <a:schemeClr val="tx1"/>
              </a:solidFill>
              <a:round/>
              <a:headEnd/>
              <a:tailEnd/>
            </a:ln>
            <a:effectLst/>
          </p:spPr>
          <p:txBody>
            <a:bodyPr wrap="none" anchor="ctr"/>
            <a:lstStyle/>
            <a:p>
              <a:endParaRPr lang="en-US"/>
            </a:p>
          </p:txBody>
        </p:sp>
        <p:sp>
          <p:nvSpPr>
            <p:cNvPr id="190601" name="Line 137"/>
            <p:cNvSpPr>
              <a:spLocks noChangeShapeType="1"/>
            </p:cNvSpPr>
            <p:nvPr/>
          </p:nvSpPr>
          <p:spPr bwMode="auto">
            <a:xfrm>
              <a:off x="915" y="3424"/>
              <a:ext cx="0" cy="136"/>
            </a:xfrm>
            <a:prstGeom prst="line">
              <a:avLst/>
            </a:prstGeom>
            <a:noFill/>
            <a:ln w="12700">
              <a:solidFill>
                <a:schemeClr val="tx1"/>
              </a:solidFill>
              <a:round/>
              <a:headEnd/>
              <a:tailEnd/>
            </a:ln>
            <a:effectLst/>
          </p:spPr>
          <p:txBody>
            <a:bodyPr wrap="none" anchor="ctr"/>
            <a:lstStyle/>
            <a:p>
              <a:endParaRPr lang="en-US"/>
            </a:p>
          </p:txBody>
        </p:sp>
      </p:grpSp>
      <p:grpSp>
        <p:nvGrpSpPr>
          <p:cNvPr id="11" name="Group 138"/>
          <p:cNvGrpSpPr>
            <a:grpSpLocks/>
          </p:cNvGrpSpPr>
          <p:nvPr/>
        </p:nvGrpSpPr>
        <p:grpSpPr bwMode="auto">
          <a:xfrm>
            <a:off x="9385301" y="5778500"/>
            <a:ext cx="447675" cy="46038"/>
            <a:chOff x="4952" y="3640"/>
            <a:chExt cx="282" cy="29"/>
          </a:xfrm>
        </p:grpSpPr>
        <p:sp>
          <p:nvSpPr>
            <p:cNvPr id="190603" name="Line 139"/>
            <p:cNvSpPr>
              <a:spLocks noChangeShapeType="1"/>
            </p:cNvSpPr>
            <p:nvPr/>
          </p:nvSpPr>
          <p:spPr bwMode="auto">
            <a:xfrm>
              <a:off x="4952" y="3640"/>
              <a:ext cx="0" cy="29"/>
            </a:xfrm>
            <a:prstGeom prst="line">
              <a:avLst/>
            </a:prstGeom>
            <a:noFill/>
            <a:ln w="12700">
              <a:solidFill>
                <a:schemeClr val="tx1"/>
              </a:solidFill>
              <a:round/>
              <a:headEnd/>
              <a:tailEnd/>
            </a:ln>
            <a:effectLst/>
          </p:spPr>
          <p:txBody>
            <a:bodyPr wrap="none" anchor="ctr"/>
            <a:lstStyle/>
            <a:p>
              <a:endParaRPr lang="en-US"/>
            </a:p>
          </p:txBody>
        </p:sp>
        <p:sp>
          <p:nvSpPr>
            <p:cNvPr id="190604" name="Line 140"/>
            <p:cNvSpPr>
              <a:spLocks noChangeShapeType="1"/>
            </p:cNvSpPr>
            <p:nvPr/>
          </p:nvSpPr>
          <p:spPr bwMode="auto">
            <a:xfrm>
              <a:off x="5008" y="3640"/>
              <a:ext cx="0" cy="29"/>
            </a:xfrm>
            <a:prstGeom prst="line">
              <a:avLst/>
            </a:prstGeom>
            <a:noFill/>
            <a:ln w="12700">
              <a:solidFill>
                <a:schemeClr val="tx1"/>
              </a:solidFill>
              <a:round/>
              <a:headEnd/>
              <a:tailEnd/>
            </a:ln>
            <a:effectLst/>
          </p:spPr>
          <p:txBody>
            <a:bodyPr wrap="none" anchor="ctr"/>
            <a:lstStyle/>
            <a:p>
              <a:endParaRPr lang="en-US"/>
            </a:p>
          </p:txBody>
        </p:sp>
        <p:sp>
          <p:nvSpPr>
            <p:cNvPr id="190605" name="Line 141"/>
            <p:cNvSpPr>
              <a:spLocks noChangeShapeType="1"/>
            </p:cNvSpPr>
            <p:nvPr/>
          </p:nvSpPr>
          <p:spPr bwMode="auto">
            <a:xfrm>
              <a:off x="5065" y="3640"/>
              <a:ext cx="0" cy="29"/>
            </a:xfrm>
            <a:prstGeom prst="line">
              <a:avLst/>
            </a:prstGeom>
            <a:noFill/>
            <a:ln w="12700">
              <a:solidFill>
                <a:schemeClr val="tx1"/>
              </a:solidFill>
              <a:round/>
              <a:headEnd/>
              <a:tailEnd/>
            </a:ln>
            <a:effectLst/>
          </p:spPr>
          <p:txBody>
            <a:bodyPr wrap="none" anchor="ctr"/>
            <a:lstStyle/>
            <a:p>
              <a:endParaRPr lang="en-US"/>
            </a:p>
          </p:txBody>
        </p:sp>
        <p:sp>
          <p:nvSpPr>
            <p:cNvPr id="190606" name="Line 142"/>
            <p:cNvSpPr>
              <a:spLocks noChangeShapeType="1"/>
            </p:cNvSpPr>
            <p:nvPr/>
          </p:nvSpPr>
          <p:spPr bwMode="auto">
            <a:xfrm>
              <a:off x="5121" y="3640"/>
              <a:ext cx="0" cy="29"/>
            </a:xfrm>
            <a:prstGeom prst="line">
              <a:avLst/>
            </a:prstGeom>
            <a:noFill/>
            <a:ln w="12700">
              <a:solidFill>
                <a:schemeClr val="tx1"/>
              </a:solidFill>
              <a:round/>
              <a:headEnd/>
              <a:tailEnd/>
            </a:ln>
            <a:effectLst/>
          </p:spPr>
          <p:txBody>
            <a:bodyPr wrap="none" anchor="ctr"/>
            <a:lstStyle/>
            <a:p>
              <a:endParaRPr lang="en-US"/>
            </a:p>
          </p:txBody>
        </p:sp>
        <p:sp>
          <p:nvSpPr>
            <p:cNvPr id="190607" name="Line 143"/>
            <p:cNvSpPr>
              <a:spLocks noChangeShapeType="1"/>
            </p:cNvSpPr>
            <p:nvPr/>
          </p:nvSpPr>
          <p:spPr bwMode="auto">
            <a:xfrm>
              <a:off x="5178" y="3640"/>
              <a:ext cx="0" cy="29"/>
            </a:xfrm>
            <a:prstGeom prst="line">
              <a:avLst/>
            </a:prstGeom>
            <a:noFill/>
            <a:ln w="12700">
              <a:solidFill>
                <a:schemeClr val="tx1"/>
              </a:solidFill>
              <a:round/>
              <a:headEnd/>
              <a:tailEnd/>
            </a:ln>
            <a:effectLst/>
          </p:spPr>
          <p:txBody>
            <a:bodyPr wrap="none" anchor="ctr"/>
            <a:lstStyle/>
            <a:p>
              <a:endParaRPr lang="en-US"/>
            </a:p>
          </p:txBody>
        </p:sp>
        <p:sp>
          <p:nvSpPr>
            <p:cNvPr id="190608" name="Line 144"/>
            <p:cNvSpPr>
              <a:spLocks noChangeShapeType="1"/>
            </p:cNvSpPr>
            <p:nvPr/>
          </p:nvSpPr>
          <p:spPr bwMode="auto">
            <a:xfrm>
              <a:off x="5234" y="3640"/>
              <a:ext cx="0" cy="29"/>
            </a:xfrm>
            <a:prstGeom prst="line">
              <a:avLst/>
            </a:prstGeom>
            <a:noFill/>
            <a:ln w="12700">
              <a:solidFill>
                <a:schemeClr val="tx1"/>
              </a:solidFill>
              <a:round/>
              <a:headEnd/>
              <a:tailEnd/>
            </a:ln>
            <a:effectLst/>
          </p:spPr>
          <p:txBody>
            <a:bodyPr wrap="none" anchor="ctr"/>
            <a:lstStyle/>
            <a:p>
              <a:endParaRPr lang="en-US"/>
            </a:p>
          </p:txBody>
        </p:sp>
      </p:grpSp>
      <p:sp>
        <p:nvSpPr>
          <p:cNvPr id="160" name="Freeform 185"/>
          <p:cNvSpPr>
            <a:spLocks/>
          </p:cNvSpPr>
          <p:nvPr/>
        </p:nvSpPr>
        <p:spPr bwMode="gray">
          <a:xfrm>
            <a:off x="2162175" y="1509714"/>
            <a:ext cx="7767638" cy="3502025"/>
          </a:xfrm>
          <a:custGeom>
            <a:avLst/>
            <a:gdLst>
              <a:gd name="T0" fmla="*/ 83 w 4645"/>
              <a:gd name="T1" fmla="*/ 4166 h 1522"/>
              <a:gd name="T2" fmla="*/ 171 w 4645"/>
              <a:gd name="T3" fmla="*/ 3922 h 1522"/>
              <a:gd name="T4" fmla="*/ 261 w 4645"/>
              <a:gd name="T5" fmla="*/ 3847 h 1522"/>
              <a:gd name="T6" fmla="*/ 349 w 4645"/>
              <a:gd name="T7" fmla="*/ 4086 h 1522"/>
              <a:gd name="T8" fmla="*/ 438 w 4645"/>
              <a:gd name="T9" fmla="*/ 4382 h 1522"/>
              <a:gd name="T10" fmla="*/ 526 w 4645"/>
              <a:gd name="T11" fmla="*/ 4173 h 1522"/>
              <a:gd name="T12" fmla="*/ 614 w 4645"/>
              <a:gd name="T13" fmla="*/ 4005 h 1522"/>
              <a:gd name="T14" fmla="*/ 703 w 4645"/>
              <a:gd name="T15" fmla="*/ 3782 h 1522"/>
              <a:gd name="T16" fmla="*/ 790 w 4645"/>
              <a:gd name="T17" fmla="*/ 3944 h 1522"/>
              <a:gd name="T18" fmla="*/ 880 w 4645"/>
              <a:gd name="T19" fmla="*/ 3916 h 1522"/>
              <a:gd name="T20" fmla="*/ 968 w 4645"/>
              <a:gd name="T21" fmla="*/ 3968 h 1522"/>
              <a:gd name="T22" fmla="*/ 1055 w 4645"/>
              <a:gd name="T23" fmla="*/ 3944 h 1522"/>
              <a:gd name="T24" fmla="*/ 1145 w 4645"/>
              <a:gd name="T25" fmla="*/ 3782 h 1522"/>
              <a:gd name="T26" fmla="*/ 1231 w 4645"/>
              <a:gd name="T27" fmla="*/ 3581 h 1522"/>
              <a:gd name="T28" fmla="*/ 1322 w 4645"/>
              <a:gd name="T29" fmla="*/ 3577 h 1522"/>
              <a:gd name="T30" fmla="*/ 1409 w 4645"/>
              <a:gd name="T31" fmla="*/ 3524 h 1522"/>
              <a:gd name="T32" fmla="*/ 1497 w 4645"/>
              <a:gd name="T33" fmla="*/ 3435 h 1522"/>
              <a:gd name="T34" fmla="*/ 1587 w 4645"/>
              <a:gd name="T35" fmla="*/ 3250 h 1522"/>
              <a:gd name="T36" fmla="*/ 1676 w 4645"/>
              <a:gd name="T37" fmla="*/ 3142 h 1522"/>
              <a:gd name="T38" fmla="*/ 1763 w 4645"/>
              <a:gd name="T39" fmla="*/ 3051 h 1522"/>
              <a:gd name="T40" fmla="*/ 1852 w 4645"/>
              <a:gd name="T41" fmla="*/ 2771 h 1522"/>
              <a:gd name="T42" fmla="*/ 1939 w 4645"/>
              <a:gd name="T43" fmla="*/ 2722 h 1522"/>
              <a:gd name="T44" fmla="*/ 2030 w 4645"/>
              <a:gd name="T45" fmla="*/ 2689 h 1522"/>
              <a:gd name="T46" fmla="*/ 2117 w 4645"/>
              <a:gd name="T47" fmla="*/ 2529 h 1522"/>
              <a:gd name="T48" fmla="*/ 2205 w 4645"/>
              <a:gd name="T49" fmla="*/ 2448 h 1522"/>
              <a:gd name="T50" fmla="*/ 2294 w 4645"/>
              <a:gd name="T51" fmla="*/ 2500 h 1522"/>
              <a:gd name="T52" fmla="*/ 2382 w 4645"/>
              <a:gd name="T53" fmla="*/ 2309 h 1522"/>
              <a:gd name="T54" fmla="*/ 2471 w 4645"/>
              <a:gd name="T55" fmla="*/ 2238 h 1522"/>
              <a:gd name="T56" fmla="*/ 2559 w 4645"/>
              <a:gd name="T57" fmla="*/ 2244 h 1522"/>
              <a:gd name="T58" fmla="*/ 2646 w 4645"/>
              <a:gd name="T59" fmla="*/ 2116 h 1522"/>
              <a:gd name="T60" fmla="*/ 2737 w 4645"/>
              <a:gd name="T61" fmla="*/ 2099 h 1522"/>
              <a:gd name="T62" fmla="*/ 2824 w 4645"/>
              <a:gd name="T63" fmla="*/ 2055 h 1522"/>
              <a:gd name="T64" fmla="*/ 2913 w 4645"/>
              <a:gd name="T65" fmla="*/ 1978 h 1522"/>
              <a:gd name="T66" fmla="*/ 3000 w 4645"/>
              <a:gd name="T67" fmla="*/ 2028 h 1522"/>
              <a:gd name="T68" fmla="*/ 3089 w 4645"/>
              <a:gd name="T69" fmla="*/ 2005 h 1522"/>
              <a:gd name="T70" fmla="*/ 3178 w 4645"/>
              <a:gd name="T71" fmla="*/ 1939 h 1522"/>
              <a:gd name="T72" fmla="*/ 3266 w 4645"/>
              <a:gd name="T73" fmla="*/ 1926 h 1522"/>
              <a:gd name="T74" fmla="*/ 3353 w 4645"/>
              <a:gd name="T75" fmla="*/ 1829 h 1522"/>
              <a:gd name="T76" fmla="*/ 3444 w 4645"/>
              <a:gd name="T77" fmla="*/ 1693 h 1522"/>
              <a:gd name="T78" fmla="*/ 3530 w 4645"/>
              <a:gd name="T79" fmla="*/ 1757 h 1522"/>
              <a:gd name="T80" fmla="*/ 3619 w 4645"/>
              <a:gd name="T81" fmla="*/ 1496 h 1522"/>
              <a:gd name="T82" fmla="*/ 3707 w 4645"/>
              <a:gd name="T83" fmla="*/ 1391 h 1522"/>
              <a:gd name="T84" fmla="*/ 3795 w 4645"/>
              <a:gd name="T85" fmla="*/ 1233 h 1522"/>
              <a:gd name="T86" fmla="*/ 3885 w 4645"/>
              <a:gd name="T87" fmla="*/ 1178 h 1522"/>
              <a:gd name="T88" fmla="*/ 3972 w 4645"/>
              <a:gd name="T89" fmla="*/ 994 h 1522"/>
              <a:gd name="T90" fmla="*/ 4062 w 4645"/>
              <a:gd name="T91" fmla="*/ 975 h 1522"/>
              <a:gd name="T92" fmla="*/ 4150 w 4645"/>
              <a:gd name="T93" fmla="*/ 865 h 1522"/>
              <a:gd name="T94" fmla="*/ 4238 w 4645"/>
              <a:gd name="T95" fmla="*/ 777 h 1522"/>
              <a:gd name="T96" fmla="*/ 4327 w 4645"/>
              <a:gd name="T97" fmla="*/ 700 h 1522"/>
              <a:gd name="T98" fmla="*/ 4415 w 4645"/>
              <a:gd name="T99" fmla="*/ 529 h 1522"/>
              <a:gd name="T100" fmla="*/ 4505 w 4645"/>
              <a:gd name="T101" fmla="*/ 299 h 1522"/>
              <a:gd name="T102" fmla="*/ 4593 w 4645"/>
              <a:gd name="T103" fmla="*/ 168 h 1522"/>
              <a:gd name="T104" fmla="*/ 4679 w 4645"/>
              <a:gd name="T105" fmla="*/ 162 h 1522"/>
              <a:gd name="T106" fmla="*/ 4769 w 4645"/>
              <a:gd name="T107" fmla="*/ 262 h 1522"/>
              <a:gd name="T108" fmla="*/ 4857 w 4645"/>
              <a:gd name="T109" fmla="*/ 257 h 1522"/>
              <a:gd name="T110" fmla="*/ 4947 w 4645"/>
              <a:gd name="T111" fmla="*/ 186 h 1522"/>
              <a:gd name="T112" fmla="*/ 5034 w 4645"/>
              <a:gd name="T113" fmla="*/ 116 h 1522"/>
              <a:gd name="T114" fmla="*/ 5122 w 4645"/>
              <a:gd name="T115" fmla="*/ 75 h 1522"/>
              <a:gd name="T116" fmla="*/ 5211 w 4645"/>
              <a:gd name="T117" fmla="*/ 270 h 1522"/>
              <a:gd name="T118" fmla="*/ 5299 w 4645"/>
              <a:gd name="T119" fmla="*/ 122 h 1522"/>
              <a:gd name="T120" fmla="*/ 5386 w 4645"/>
              <a:gd name="T121" fmla="*/ 14 h 1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645" h="1522">
                <a:moveTo>
                  <a:pt x="0" y="1399"/>
                </a:moveTo>
                <a:lnTo>
                  <a:pt x="4" y="1399"/>
                </a:lnTo>
                <a:lnTo>
                  <a:pt x="10" y="1405"/>
                </a:lnTo>
                <a:lnTo>
                  <a:pt x="14" y="1415"/>
                </a:lnTo>
                <a:lnTo>
                  <a:pt x="18" y="1411"/>
                </a:lnTo>
                <a:lnTo>
                  <a:pt x="23" y="1409"/>
                </a:lnTo>
                <a:lnTo>
                  <a:pt x="27" y="1401"/>
                </a:lnTo>
                <a:lnTo>
                  <a:pt x="31" y="1391"/>
                </a:lnTo>
                <a:lnTo>
                  <a:pt x="37" y="1388"/>
                </a:lnTo>
                <a:lnTo>
                  <a:pt x="41" y="1384"/>
                </a:lnTo>
                <a:lnTo>
                  <a:pt x="45" y="1390"/>
                </a:lnTo>
                <a:lnTo>
                  <a:pt x="48" y="1384"/>
                </a:lnTo>
                <a:lnTo>
                  <a:pt x="54" y="1380"/>
                </a:lnTo>
                <a:lnTo>
                  <a:pt x="58" y="1384"/>
                </a:lnTo>
                <a:lnTo>
                  <a:pt x="62" y="1374"/>
                </a:lnTo>
                <a:lnTo>
                  <a:pt x="68" y="1372"/>
                </a:lnTo>
                <a:lnTo>
                  <a:pt x="71" y="1368"/>
                </a:lnTo>
                <a:lnTo>
                  <a:pt x="75" y="1359"/>
                </a:lnTo>
                <a:lnTo>
                  <a:pt x="81" y="1361"/>
                </a:lnTo>
                <a:lnTo>
                  <a:pt x="85" y="1349"/>
                </a:lnTo>
                <a:lnTo>
                  <a:pt x="89" y="1340"/>
                </a:lnTo>
                <a:lnTo>
                  <a:pt x="94" y="1334"/>
                </a:lnTo>
                <a:lnTo>
                  <a:pt x="98" y="1342"/>
                </a:lnTo>
                <a:lnTo>
                  <a:pt x="102" y="1330"/>
                </a:lnTo>
                <a:lnTo>
                  <a:pt x="108" y="1324"/>
                </a:lnTo>
                <a:lnTo>
                  <a:pt x="112" y="1326"/>
                </a:lnTo>
                <a:lnTo>
                  <a:pt x="116" y="1328"/>
                </a:lnTo>
                <a:lnTo>
                  <a:pt x="121" y="1311"/>
                </a:lnTo>
                <a:lnTo>
                  <a:pt x="125" y="1305"/>
                </a:lnTo>
                <a:lnTo>
                  <a:pt x="129" y="1301"/>
                </a:lnTo>
                <a:lnTo>
                  <a:pt x="135" y="1307"/>
                </a:lnTo>
                <a:lnTo>
                  <a:pt x="139" y="1305"/>
                </a:lnTo>
                <a:lnTo>
                  <a:pt x="142" y="1292"/>
                </a:lnTo>
                <a:lnTo>
                  <a:pt x="146" y="1288"/>
                </a:lnTo>
                <a:lnTo>
                  <a:pt x="152" y="1284"/>
                </a:lnTo>
                <a:lnTo>
                  <a:pt x="156" y="1265"/>
                </a:lnTo>
                <a:lnTo>
                  <a:pt x="160" y="1263"/>
                </a:lnTo>
                <a:lnTo>
                  <a:pt x="166" y="1253"/>
                </a:lnTo>
                <a:lnTo>
                  <a:pt x="169" y="1253"/>
                </a:lnTo>
                <a:lnTo>
                  <a:pt x="173" y="1253"/>
                </a:lnTo>
                <a:lnTo>
                  <a:pt x="179" y="1251"/>
                </a:lnTo>
                <a:lnTo>
                  <a:pt x="183" y="1257"/>
                </a:lnTo>
                <a:lnTo>
                  <a:pt x="187" y="1240"/>
                </a:lnTo>
                <a:lnTo>
                  <a:pt x="192" y="1230"/>
                </a:lnTo>
                <a:lnTo>
                  <a:pt x="196" y="1215"/>
                </a:lnTo>
                <a:lnTo>
                  <a:pt x="200" y="1223"/>
                </a:lnTo>
                <a:lnTo>
                  <a:pt x="206" y="1261"/>
                </a:lnTo>
                <a:lnTo>
                  <a:pt x="210" y="1284"/>
                </a:lnTo>
                <a:lnTo>
                  <a:pt x="214" y="1278"/>
                </a:lnTo>
                <a:lnTo>
                  <a:pt x="219" y="1269"/>
                </a:lnTo>
                <a:lnTo>
                  <a:pt x="223" y="1263"/>
                </a:lnTo>
                <a:lnTo>
                  <a:pt x="227" y="1249"/>
                </a:lnTo>
                <a:lnTo>
                  <a:pt x="231" y="1251"/>
                </a:lnTo>
                <a:lnTo>
                  <a:pt x="237" y="1253"/>
                </a:lnTo>
                <a:lnTo>
                  <a:pt x="240" y="1284"/>
                </a:lnTo>
                <a:lnTo>
                  <a:pt x="244" y="1276"/>
                </a:lnTo>
                <a:lnTo>
                  <a:pt x="250" y="1274"/>
                </a:lnTo>
                <a:lnTo>
                  <a:pt x="254" y="1297"/>
                </a:lnTo>
                <a:lnTo>
                  <a:pt x="258" y="1313"/>
                </a:lnTo>
                <a:lnTo>
                  <a:pt x="263" y="1315"/>
                </a:lnTo>
                <a:lnTo>
                  <a:pt x="267" y="1328"/>
                </a:lnTo>
                <a:lnTo>
                  <a:pt x="271" y="1319"/>
                </a:lnTo>
                <a:lnTo>
                  <a:pt x="277" y="1299"/>
                </a:lnTo>
                <a:lnTo>
                  <a:pt x="281" y="1311"/>
                </a:lnTo>
                <a:lnTo>
                  <a:pt x="285" y="1328"/>
                </a:lnTo>
                <a:lnTo>
                  <a:pt x="290" y="1351"/>
                </a:lnTo>
                <a:lnTo>
                  <a:pt x="294" y="1328"/>
                </a:lnTo>
                <a:lnTo>
                  <a:pt x="298" y="1342"/>
                </a:lnTo>
                <a:lnTo>
                  <a:pt x="304" y="1340"/>
                </a:lnTo>
                <a:lnTo>
                  <a:pt x="308" y="1399"/>
                </a:lnTo>
                <a:lnTo>
                  <a:pt x="311" y="1384"/>
                </a:lnTo>
                <a:lnTo>
                  <a:pt x="317" y="1399"/>
                </a:lnTo>
                <a:lnTo>
                  <a:pt x="321" y="1424"/>
                </a:lnTo>
                <a:lnTo>
                  <a:pt x="325" y="1430"/>
                </a:lnTo>
                <a:lnTo>
                  <a:pt x="329" y="1420"/>
                </a:lnTo>
                <a:lnTo>
                  <a:pt x="334" y="1441"/>
                </a:lnTo>
                <a:lnTo>
                  <a:pt x="338" y="1480"/>
                </a:lnTo>
                <a:lnTo>
                  <a:pt x="342" y="1522"/>
                </a:lnTo>
                <a:lnTo>
                  <a:pt x="348" y="1522"/>
                </a:lnTo>
                <a:lnTo>
                  <a:pt x="352" y="1466"/>
                </a:lnTo>
                <a:lnTo>
                  <a:pt x="356" y="1411"/>
                </a:lnTo>
                <a:lnTo>
                  <a:pt x="361" y="1416"/>
                </a:lnTo>
                <a:lnTo>
                  <a:pt x="365" y="1441"/>
                </a:lnTo>
                <a:lnTo>
                  <a:pt x="369" y="1449"/>
                </a:lnTo>
                <a:lnTo>
                  <a:pt x="375" y="1439"/>
                </a:lnTo>
                <a:lnTo>
                  <a:pt x="379" y="1438"/>
                </a:lnTo>
                <a:lnTo>
                  <a:pt x="382" y="1470"/>
                </a:lnTo>
                <a:lnTo>
                  <a:pt x="388" y="1464"/>
                </a:lnTo>
                <a:lnTo>
                  <a:pt x="392" y="1405"/>
                </a:lnTo>
                <a:lnTo>
                  <a:pt x="396" y="1378"/>
                </a:lnTo>
                <a:lnTo>
                  <a:pt x="402" y="1357"/>
                </a:lnTo>
                <a:lnTo>
                  <a:pt x="406" y="1372"/>
                </a:lnTo>
                <a:lnTo>
                  <a:pt x="409" y="1353"/>
                </a:lnTo>
                <a:lnTo>
                  <a:pt x="413" y="1372"/>
                </a:lnTo>
                <a:lnTo>
                  <a:pt x="419" y="1388"/>
                </a:lnTo>
                <a:lnTo>
                  <a:pt x="423" y="1370"/>
                </a:lnTo>
                <a:lnTo>
                  <a:pt x="427" y="1365"/>
                </a:lnTo>
                <a:lnTo>
                  <a:pt x="432" y="1347"/>
                </a:lnTo>
                <a:lnTo>
                  <a:pt x="436" y="1353"/>
                </a:lnTo>
                <a:lnTo>
                  <a:pt x="440" y="1353"/>
                </a:lnTo>
                <a:lnTo>
                  <a:pt x="446" y="1357"/>
                </a:lnTo>
                <a:lnTo>
                  <a:pt x="450" y="1370"/>
                </a:lnTo>
                <a:lnTo>
                  <a:pt x="454" y="1367"/>
                </a:lnTo>
                <a:lnTo>
                  <a:pt x="459" y="1388"/>
                </a:lnTo>
                <a:lnTo>
                  <a:pt x="463" y="1378"/>
                </a:lnTo>
                <a:lnTo>
                  <a:pt x="467" y="1378"/>
                </a:lnTo>
                <a:lnTo>
                  <a:pt x="473" y="1384"/>
                </a:lnTo>
                <a:lnTo>
                  <a:pt x="477" y="1368"/>
                </a:lnTo>
                <a:lnTo>
                  <a:pt x="480" y="1368"/>
                </a:lnTo>
                <a:lnTo>
                  <a:pt x="486" y="1374"/>
                </a:lnTo>
                <a:lnTo>
                  <a:pt x="490" y="1380"/>
                </a:lnTo>
                <a:lnTo>
                  <a:pt x="494" y="1386"/>
                </a:lnTo>
                <a:lnTo>
                  <a:pt x="500" y="1370"/>
                </a:lnTo>
                <a:lnTo>
                  <a:pt x="503" y="1363"/>
                </a:lnTo>
                <a:lnTo>
                  <a:pt x="507" y="1351"/>
                </a:lnTo>
                <a:lnTo>
                  <a:pt x="511" y="1338"/>
                </a:lnTo>
                <a:lnTo>
                  <a:pt x="517" y="1332"/>
                </a:lnTo>
                <a:lnTo>
                  <a:pt x="521" y="1328"/>
                </a:lnTo>
                <a:lnTo>
                  <a:pt x="525" y="1315"/>
                </a:lnTo>
                <a:lnTo>
                  <a:pt x="530" y="1307"/>
                </a:lnTo>
                <a:lnTo>
                  <a:pt x="534" y="1301"/>
                </a:lnTo>
                <a:lnTo>
                  <a:pt x="538" y="1290"/>
                </a:lnTo>
                <a:lnTo>
                  <a:pt x="544" y="1286"/>
                </a:lnTo>
                <a:lnTo>
                  <a:pt x="548" y="1282"/>
                </a:lnTo>
                <a:lnTo>
                  <a:pt x="551" y="1295"/>
                </a:lnTo>
                <a:lnTo>
                  <a:pt x="557" y="1286"/>
                </a:lnTo>
                <a:lnTo>
                  <a:pt x="561" y="1280"/>
                </a:lnTo>
                <a:lnTo>
                  <a:pt x="565" y="1269"/>
                </a:lnTo>
                <a:lnTo>
                  <a:pt x="571" y="1267"/>
                </a:lnTo>
                <a:lnTo>
                  <a:pt x="574" y="1265"/>
                </a:lnTo>
                <a:lnTo>
                  <a:pt x="578" y="1253"/>
                </a:lnTo>
                <a:lnTo>
                  <a:pt x="584" y="1251"/>
                </a:lnTo>
                <a:lnTo>
                  <a:pt x="588" y="1251"/>
                </a:lnTo>
                <a:lnTo>
                  <a:pt x="592" y="1244"/>
                </a:lnTo>
                <a:lnTo>
                  <a:pt x="596" y="1242"/>
                </a:lnTo>
                <a:lnTo>
                  <a:pt x="601" y="1242"/>
                </a:lnTo>
                <a:lnTo>
                  <a:pt x="605" y="1257"/>
                </a:lnTo>
                <a:lnTo>
                  <a:pt x="609" y="1257"/>
                </a:lnTo>
                <a:lnTo>
                  <a:pt x="615" y="1267"/>
                </a:lnTo>
                <a:lnTo>
                  <a:pt x="619" y="1249"/>
                </a:lnTo>
                <a:lnTo>
                  <a:pt x="622" y="1257"/>
                </a:lnTo>
                <a:lnTo>
                  <a:pt x="628" y="1284"/>
                </a:lnTo>
                <a:lnTo>
                  <a:pt x="632" y="1301"/>
                </a:lnTo>
                <a:lnTo>
                  <a:pt x="636" y="1317"/>
                </a:lnTo>
                <a:lnTo>
                  <a:pt x="642" y="1324"/>
                </a:lnTo>
                <a:lnTo>
                  <a:pt x="645" y="1322"/>
                </a:lnTo>
                <a:lnTo>
                  <a:pt x="649" y="1311"/>
                </a:lnTo>
                <a:lnTo>
                  <a:pt x="655" y="1361"/>
                </a:lnTo>
                <a:lnTo>
                  <a:pt x="659" y="1338"/>
                </a:lnTo>
                <a:lnTo>
                  <a:pt x="663" y="1343"/>
                </a:lnTo>
                <a:lnTo>
                  <a:pt x="669" y="1305"/>
                </a:lnTo>
                <a:lnTo>
                  <a:pt x="672" y="1292"/>
                </a:lnTo>
                <a:lnTo>
                  <a:pt x="676" y="1295"/>
                </a:lnTo>
                <a:lnTo>
                  <a:pt x="682" y="1294"/>
                </a:lnTo>
                <a:lnTo>
                  <a:pt x="686" y="1280"/>
                </a:lnTo>
                <a:lnTo>
                  <a:pt x="690" y="1286"/>
                </a:lnTo>
                <a:lnTo>
                  <a:pt x="693" y="1278"/>
                </a:lnTo>
                <a:lnTo>
                  <a:pt x="699" y="1290"/>
                </a:lnTo>
                <a:lnTo>
                  <a:pt x="703" y="1284"/>
                </a:lnTo>
                <a:lnTo>
                  <a:pt x="707" y="1309"/>
                </a:lnTo>
                <a:lnTo>
                  <a:pt x="713" y="1309"/>
                </a:lnTo>
                <a:lnTo>
                  <a:pt x="717" y="1297"/>
                </a:lnTo>
                <a:lnTo>
                  <a:pt x="720" y="1307"/>
                </a:lnTo>
                <a:lnTo>
                  <a:pt x="726" y="1290"/>
                </a:lnTo>
                <a:lnTo>
                  <a:pt x="730" y="1301"/>
                </a:lnTo>
                <a:lnTo>
                  <a:pt x="734" y="1274"/>
                </a:lnTo>
                <a:lnTo>
                  <a:pt x="740" y="1276"/>
                </a:lnTo>
                <a:lnTo>
                  <a:pt x="743" y="1284"/>
                </a:lnTo>
                <a:lnTo>
                  <a:pt x="747" y="1278"/>
                </a:lnTo>
                <a:lnTo>
                  <a:pt x="753" y="1286"/>
                </a:lnTo>
                <a:lnTo>
                  <a:pt x="757" y="1282"/>
                </a:lnTo>
                <a:lnTo>
                  <a:pt x="761" y="1280"/>
                </a:lnTo>
                <a:lnTo>
                  <a:pt x="766" y="1280"/>
                </a:lnTo>
                <a:lnTo>
                  <a:pt x="770" y="1326"/>
                </a:lnTo>
                <a:lnTo>
                  <a:pt x="774" y="1313"/>
                </a:lnTo>
                <a:lnTo>
                  <a:pt x="778" y="1307"/>
                </a:lnTo>
                <a:lnTo>
                  <a:pt x="784" y="1301"/>
                </a:lnTo>
                <a:lnTo>
                  <a:pt x="788" y="1299"/>
                </a:lnTo>
                <a:lnTo>
                  <a:pt x="791" y="1292"/>
                </a:lnTo>
                <a:lnTo>
                  <a:pt x="797" y="1297"/>
                </a:lnTo>
                <a:lnTo>
                  <a:pt x="801" y="1297"/>
                </a:lnTo>
                <a:lnTo>
                  <a:pt x="805" y="1305"/>
                </a:lnTo>
                <a:lnTo>
                  <a:pt x="811" y="1305"/>
                </a:lnTo>
                <a:lnTo>
                  <a:pt x="814" y="1305"/>
                </a:lnTo>
                <a:lnTo>
                  <a:pt x="818" y="1315"/>
                </a:lnTo>
                <a:lnTo>
                  <a:pt x="824" y="1313"/>
                </a:lnTo>
                <a:lnTo>
                  <a:pt x="828" y="1303"/>
                </a:lnTo>
                <a:lnTo>
                  <a:pt x="832" y="1294"/>
                </a:lnTo>
                <a:lnTo>
                  <a:pt x="837" y="1294"/>
                </a:lnTo>
                <a:lnTo>
                  <a:pt x="841" y="1294"/>
                </a:lnTo>
                <a:lnTo>
                  <a:pt x="845" y="1305"/>
                </a:lnTo>
                <a:lnTo>
                  <a:pt x="851" y="1311"/>
                </a:lnTo>
                <a:lnTo>
                  <a:pt x="855" y="1319"/>
                </a:lnTo>
                <a:lnTo>
                  <a:pt x="859" y="1315"/>
                </a:lnTo>
                <a:lnTo>
                  <a:pt x="864" y="1319"/>
                </a:lnTo>
                <a:lnTo>
                  <a:pt x="868" y="1330"/>
                </a:lnTo>
                <a:lnTo>
                  <a:pt x="872" y="1336"/>
                </a:lnTo>
                <a:lnTo>
                  <a:pt x="876" y="1322"/>
                </a:lnTo>
                <a:lnTo>
                  <a:pt x="882" y="1320"/>
                </a:lnTo>
                <a:lnTo>
                  <a:pt x="885" y="1315"/>
                </a:lnTo>
                <a:lnTo>
                  <a:pt x="889" y="1311"/>
                </a:lnTo>
                <a:lnTo>
                  <a:pt x="895" y="1307"/>
                </a:lnTo>
                <a:lnTo>
                  <a:pt x="899" y="1295"/>
                </a:lnTo>
                <a:lnTo>
                  <a:pt x="903" y="1295"/>
                </a:lnTo>
                <a:lnTo>
                  <a:pt x="909" y="1286"/>
                </a:lnTo>
                <a:lnTo>
                  <a:pt x="912" y="1274"/>
                </a:lnTo>
                <a:lnTo>
                  <a:pt x="916" y="1265"/>
                </a:lnTo>
                <a:lnTo>
                  <a:pt x="922" y="1255"/>
                </a:lnTo>
                <a:lnTo>
                  <a:pt x="926" y="1255"/>
                </a:lnTo>
                <a:lnTo>
                  <a:pt x="930" y="1246"/>
                </a:lnTo>
                <a:lnTo>
                  <a:pt x="935" y="1242"/>
                </a:lnTo>
                <a:lnTo>
                  <a:pt x="939" y="1251"/>
                </a:lnTo>
                <a:lnTo>
                  <a:pt x="943" y="1247"/>
                </a:lnTo>
                <a:lnTo>
                  <a:pt x="949" y="1244"/>
                </a:lnTo>
                <a:lnTo>
                  <a:pt x="953" y="1246"/>
                </a:lnTo>
                <a:lnTo>
                  <a:pt x="957" y="1257"/>
                </a:lnTo>
                <a:lnTo>
                  <a:pt x="960" y="1247"/>
                </a:lnTo>
                <a:lnTo>
                  <a:pt x="966" y="1244"/>
                </a:lnTo>
                <a:lnTo>
                  <a:pt x="970" y="1244"/>
                </a:lnTo>
                <a:lnTo>
                  <a:pt x="974" y="1240"/>
                </a:lnTo>
                <a:lnTo>
                  <a:pt x="980" y="1242"/>
                </a:lnTo>
                <a:lnTo>
                  <a:pt x="983" y="1232"/>
                </a:lnTo>
                <a:lnTo>
                  <a:pt x="987" y="1224"/>
                </a:lnTo>
                <a:lnTo>
                  <a:pt x="993" y="1228"/>
                </a:lnTo>
                <a:lnTo>
                  <a:pt x="997" y="1224"/>
                </a:lnTo>
                <a:lnTo>
                  <a:pt x="1001" y="1224"/>
                </a:lnTo>
                <a:lnTo>
                  <a:pt x="1006" y="1224"/>
                </a:lnTo>
                <a:lnTo>
                  <a:pt x="1010" y="1223"/>
                </a:lnTo>
                <a:lnTo>
                  <a:pt x="1014" y="1217"/>
                </a:lnTo>
                <a:lnTo>
                  <a:pt x="1020" y="1213"/>
                </a:lnTo>
                <a:lnTo>
                  <a:pt x="1024" y="1201"/>
                </a:lnTo>
                <a:lnTo>
                  <a:pt x="1028" y="1209"/>
                </a:lnTo>
                <a:lnTo>
                  <a:pt x="1033" y="1196"/>
                </a:lnTo>
                <a:lnTo>
                  <a:pt x="1037" y="1192"/>
                </a:lnTo>
                <a:lnTo>
                  <a:pt x="1041" y="1192"/>
                </a:lnTo>
                <a:lnTo>
                  <a:pt x="1047" y="1196"/>
                </a:lnTo>
                <a:lnTo>
                  <a:pt x="1051" y="1184"/>
                </a:lnTo>
                <a:lnTo>
                  <a:pt x="1054" y="1176"/>
                </a:lnTo>
                <a:lnTo>
                  <a:pt x="1058" y="1171"/>
                </a:lnTo>
                <a:lnTo>
                  <a:pt x="1064" y="1165"/>
                </a:lnTo>
                <a:lnTo>
                  <a:pt x="1068" y="1163"/>
                </a:lnTo>
                <a:lnTo>
                  <a:pt x="1072" y="1151"/>
                </a:lnTo>
                <a:lnTo>
                  <a:pt x="1077" y="1163"/>
                </a:lnTo>
                <a:lnTo>
                  <a:pt x="1081" y="1153"/>
                </a:lnTo>
                <a:lnTo>
                  <a:pt x="1085" y="1148"/>
                </a:lnTo>
                <a:lnTo>
                  <a:pt x="1091" y="1142"/>
                </a:lnTo>
                <a:lnTo>
                  <a:pt x="1095" y="1150"/>
                </a:lnTo>
                <a:lnTo>
                  <a:pt x="1099" y="1153"/>
                </a:lnTo>
                <a:lnTo>
                  <a:pt x="1104" y="1165"/>
                </a:lnTo>
                <a:lnTo>
                  <a:pt x="1108" y="1184"/>
                </a:lnTo>
                <a:lnTo>
                  <a:pt x="1112" y="1184"/>
                </a:lnTo>
                <a:lnTo>
                  <a:pt x="1118" y="1184"/>
                </a:lnTo>
                <a:lnTo>
                  <a:pt x="1122" y="1176"/>
                </a:lnTo>
                <a:lnTo>
                  <a:pt x="1125" y="1173"/>
                </a:lnTo>
                <a:lnTo>
                  <a:pt x="1131" y="1175"/>
                </a:lnTo>
                <a:lnTo>
                  <a:pt x="1135" y="1176"/>
                </a:lnTo>
                <a:lnTo>
                  <a:pt x="1139" y="1182"/>
                </a:lnTo>
                <a:lnTo>
                  <a:pt x="1143" y="1182"/>
                </a:lnTo>
                <a:lnTo>
                  <a:pt x="1149" y="1173"/>
                </a:lnTo>
                <a:lnTo>
                  <a:pt x="1152" y="1167"/>
                </a:lnTo>
                <a:lnTo>
                  <a:pt x="1156" y="1171"/>
                </a:lnTo>
                <a:lnTo>
                  <a:pt x="1162" y="1173"/>
                </a:lnTo>
                <a:lnTo>
                  <a:pt x="1166" y="1169"/>
                </a:lnTo>
                <a:lnTo>
                  <a:pt x="1170" y="1171"/>
                </a:lnTo>
                <a:lnTo>
                  <a:pt x="1175" y="1167"/>
                </a:lnTo>
                <a:lnTo>
                  <a:pt x="1179" y="1175"/>
                </a:lnTo>
                <a:lnTo>
                  <a:pt x="1183" y="1180"/>
                </a:lnTo>
                <a:lnTo>
                  <a:pt x="1189" y="1169"/>
                </a:lnTo>
                <a:lnTo>
                  <a:pt x="1193" y="1163"/>
                </a:lnTo>
                <a:lnTo>
                  <a:pt x="1197" y="1148"/>
                </a:lnTo>
                <a:lnTo>
                  <a:pt x="1202" y="1148"/>
                </a:lnTo>
                <a:lnTo>
                  <a:pt x="1206" y="1157"/>
                </a:lnTo>
                <a:lnTo>
                  <a:pt x="1210" y="1153"/>
                </a:lnTo>
                <a:lnTo>
                  <a:pt x="1216" y="1159"/>
                </a:lnTo>
                <a:lnTo>
                  <a:pt x="1220" y="1148"/>
                </a:lnTo>
                <a:lnTo>
                  <a:pt x="1223" y="1165"/>
                </a:lnTo>
                <a:lnTo>
                  <a:pt x="1229" y="1159"/>
                </a:lnTo>
                <a:lnTo>
                  <a:pt x="1233" y="1157"/>
                </a:lnTo>
                <a:lnTo>
                  <a:pt x="1237" y="1163"/>
                </a:lnTo>
                <a:lnTo>
                  <a:pt x="1241" y="1157"/>
                </a:lnTo>
                <a:lnTo>
                  <a:pt x="1246" y="1161"/>
                </a:lnTo>
                <a:lnTo>
                  <a:pt x="1250" y="1165"/>
                </a:lnTo>
                <a:lnTo>
                  <a:pt x="1254" y="1165"/>
                </a:lnTo>
                <a:lnTo>
                  <a:pt x="1260" y="1153"/>
                </a:lnTo>
                <a:lnTo>
                  <a:pt x="1264" y="1150"/>
                </a:lnTo>
                <a:lnTo>
                  <a:pt x="1268" y="1146"/>
                </a:lnTo>
                <a:lnTo>
                  <a:pt x="1273" y="1140"/>
                </a:lnTo>
                <a:lnTo>
                  <a:pt x="1277" y="1136"/>
                </a:lnTo>
                <a:lnTo>
                  <a:pt x="1281" y="1128"/>
                </a:lnTo>
                <a:lnTo>
                  <a:pt x="1287" y="1127"/>
                </a:lnTo>
                <a:lnTo>
                  <a:pt x="1291" y="1123"/>
                </a:lnTo>
                <a:lnTo>
                  <a:pt x="1294" y="1121"/>
                </a:lnTo>
                <a:lnTo>
                  <a:pt x="1300" y="1113"/>
                </a:lnTo>
                <a:lnTo>
                  <a:pt x="1304" y="1104"/>
                </a:lnTo>
                <a:lnTo>
                  <a:pt x="1308" y="1115"/>
                </a:lnTo>
                <a:lnTo>
                  <a:pt x="1314" y="1111"/>
                </a:lnTo>
                <a:lnTo>
                  <a:pt x="1317" y="1105"/>
                </a:lnTo>
                <a:lnTo>
                  <a:pt x="1321" y="1094"/>
                </a:lnTo>
                <a:lnTo>
                  <a:pt x="1325" y="1094"/>
                </a:lnTo>
                <a:lnTo>
                  <a:pt x="1331" y="1090"/>
                </a:lnTo>
                <a:lnTo>
                  <a:pt x="1335" y="1082"/>
                </a:lnTo>
                <a:lnTo>
                  <a:pt x="1339" y="1071"/>
                </a:lnTo>
                <a:lnTo>
                  <a:pt x="1344" y="1069"/>
                </a:lnTo>
                <a:lnTo>
                  <a:pt x="1348" y="1071"/>
                </a:lnTo>
                <a:lnTo>
                  <a:pt x="1352" y="1063"/>
                </a:lnTo>
                <a:lnTo>
                  <a:pt x="1358" y="1067"/>
                </a:lnTo>
                <a:lnTo>
                  <a:pt x="1362" y="1073"/>
                </a:lnTo>
                <a:lnTo>
                  <a:pt x="1365" y="1059"/>
                </a:lnTo>
                <a:lnTo>
                  <a:pt x="1371" y="1052"/>
                </a:lnTo>
                <a:lnTo>
                  <a:pt x="1375" y="1052"/>
                </a:lnTo>
                <a:lnTo>
                  <a:pt x="1379" y="1054"/>
                </a:lnTo>
                <a:lnTo>
                  <a:pt x="1385" y="1052"/>
                </a:lnTo>
                <a:lnTo>
                  <a:pt x="1388" y="1044"/>
                </a:lnTo>
                <a:lnTo>
                  <a:pt x="1392" y="1042"/>
                </a:lnTo>
                <a:lnTo>
                  <a:pt x="1398" y="1046"/>
                </a:lnTo>
                <a:lnTo>
                  <a:pt x="1402" y="1038"/>
                </a:lnTo>
                <a:lnTo>
                  <a:pt x="1406" y="1046"/>
                </a:lnTo>
                <a:lnTo>
                  <a:pt x="1412" y="1040"/>
                </a:lnTo>
                <a:lnTo>
                  <a:pt x="1415" y="1031"/>
                </a:lnTo>
                <a:lnTo>
                  <a:pt x="1419" y="1029"/>
                </a:lnTo>
                <a:lnTo>
                  <a:pt x="1423" y="1029"/>
                </a:lnTo>
                <a:lnTo>
                  <a:pt x="1429" y="1032"/>
                </a:lnTo>
                <a:lnTo>
                  <a:pt x="1433" y="1032"/>
                </a:lnTo>
                <a:lnTo>
                  <a:pt x="1436" y="1023"/>
                </a:lnTo>
                <a:lnTo>
                  <a:pt x="1442" y="1015"/>
                </a:lnTo>
                <a:lnTo>
                  <a:pt x="1446" y="1017"/>
                </a:lnTo>
                <a:lnTo>
                  <a:pt x="1450" y="1019"/>
                </a:lnTo>
                <a:lnTo>
                  <a:pt x="1456" y="1023"/>
                </a:lnTo>
                <a:lnTo>
                  <a:pt x="1460" y="1027"/>
                </a:lnTo>
                <a:lnTo>
                  <a:pt x="1463" y="1025"/>
                </a:lnTo>
                <a:lnTo>
                  <a:pt x="1469" y="1027"/>
                </a:lnTo>
                <a:lnTo>
                  <a:pt x="1473" y="1023"/>
                </a:lnTo>
                <a:lnTo>
                  <a:pt x="1477" y="1032"/>
                </a:lnTo>
                <a:lnTo>
                  <a:pt x="1483" y="1031"/>
                </a:lnTo>
                <a:lnTo>
                  <a:pt x="1486" y="1023"/>
                </a:lnTo>
                <a:lnTo>
                  <a:pt x="1490" y="1019"/>
                </a:lnTo>
                <a:lnTo>
                  <a:pt x="1496" y="1017"/>
                </a:lnTo>
                <a:lnTo>
                  <a:pt x="1500" y="1009"/>
                </a:lnTo>
                <a:lnTo>
                  <a:pt x="1504" y="1008"/>
                </a:lnTo>
                <a:lnTo>
                  <a:pt x="1508" y="1002"/>
                </a:lnTo>
                <a:lnTo>
                  <a:pt x="1513" y="992"/>
                </a:lnTo>
                <a:lnTo>
                  <a:pt x="1517" y="986"/>
                </a:lnTo>
                <a:lnTo>
                  <a:pt x="1521" y="984"/>
                </a:lnTo>
                <a:lnTo>
                  <a:pt x="1527" y="975"/>
                </a:lnTo>
                <a:lnTo>
                  <a:pt x="1531" y="981"/>
                </a:lnTo>
                <a:lnTo>
                  <a:pt x="1534" y="967"/>
                </a:lnTo>
                <a:lnTo>
                  <a:pt x="1540" y="969"/>
                </a:lnTo>
                <a:lnTo>
                  <a:pt x="1544" y="954"/>
                </a:lnTo>
                <a:lnTo>
                  <a:pt x="1548" y="946"/>
                </a:lnTo>
                <a:lnTo>
                  <a:pt x="1554" y="942"/>
                </a:lnTo>
                <a:lnTo>
                  <a:pt x="1557" y="940"/>
                </a:lnTo>
                <a:lnTo>
                  <a:pt x="1561" y="940"/>
                </a:lnTo>
                <a:lnTo>
                  <a:pt x="1567" y="935"/>
                </a:lnTo>
                <a:lnTo>
                  <a:pt x="1571" y="933"/>
                </a:lnTo>
                <a:lnTo>
                  <a:pt x="1575" y="919"/>
                </a:lnTo>
                <a:lnTo>
                  <a:pt x="1580" y="910"/>
                </a:lnTo>
                <a:lnTo>
                  <a:pt x="1584" y="910"/>
                </a:lnTo>
                <a:lnTo>
                  <a:pt x="1588" y="908"/>
                </a:lnTo>
                <a:lnTo>
                  <a:pt x="1594" y="912"/>
                </a:lnTo>
                <a:lnTo>
                  <a:pt x="1598" y="898"/>
                </a:lnTo>
                <a:lnTo>
                  <a:pt x="1602" y="898"/>
                </a:lnTo>
                <a:lnTo>
                  <a:pt x="1605" y="904"/>
                </a:lnTo>
                <a:lnTo>
                  <a:pt x="1611" y="898"/>
                </a:lnTo>
                <a:lnTo>
                  <a:pt x="1615" y="887"/>
                </a:lnTo>
                <a:lnTo>
                  <a:pt x="1619" y="887"/>
                </a:lnTo>
                <a:lnTo>
                  <a:pt x="1625" y="896"/>
                </a:lnTo>
                <a:lnTo>
                  <a:pt x="1628" y="890"/>
                </a:lnTo>
                <a:lnTo>
                  <a:pt x="1632" y="881"/>
                </a:lnTo>
                <a:lnTo>
                  <a:pt x="1638" y="887"/>
                </a:lnTo>
                <a:lnTo>
                  <a:pt x="1642" y="894"/>
                </a:lnTo>
                <a:lnTo>
                  <a:pt x="1646" y="892"/>
                </a:lnTo>
                <a:lnTo>
                  <a:pt x="1652" y="894"/>
                </a:lnTo>
                <a:lnTo>
                  <a:pt x="1655" y="888"/>
                </a:lnTo>
                <a:lnTo>
                  <a:pt x="1659" y="894"/>
                </a:lnTo>
                <a:lnTo>
                  <a:pt x="1665" y="900"/>
                </a:lnTo>
                <a:lnTo>
                  <a:pt x="1669" y="896"/>
                </a:lnTo>
                <a:lnTo>
                  <a:pt x="1673" y="888"/>
                </a:lnTo>
                <a:lnTo>
                  <a:pt x="1678" y="881"/>
                </a:lnTo>
                <a:lnTo>
                  <a:pt x="1682" y="881"/>
                </a:lnTo>
                <a:lnTo>
                  <a:pt x="1686" y="879"/>
                </a:lnTo>
                <a:lnTo>
                  <a:pt x="1690" y="888"/>
                </a:lnTo>
                <a:lnTo>
                  <a:pt x="1696" y="898"/>
                </a:lnTo>
                <a:lnTo>
                  <a:pt x="1700" y="904"/>
                </a:lnTo>
                <a:lnTo>
                  <a:pt x="1703" y="900"/>
                </a:lnTo>
                <a:lnTo>
                  <a:pt x="1709" y="908"/>
                </a:lnTo>
                <a:lnTo>
                  <a:pt x="1713" y="900"/>
                </a:lnTo>
                <a:lnTo>
                  <a:pt x="1717" y="902"/>
                </a:lnTo>
                <a:lnTo>
                  <a:pt x="1723" y="896"/>
                </a:lnTo>
                <a:lnTo>
                  <a:pt x="1726" y="890"/>
                </a:lnTo>
                <a:lnTo>
                  <a:pt x="1730" y="887"/>
                </a:lnTo>
                <a:lnTo>
                  <a:pt x="1736" y="883"/>
                </a:lnTo>
                <a:lnTo>
                  <a:pt x="1740" y="875"/>
                </a:lnTo>
                <a:lnTo>
                  <a:pt x="1744" y="871"/>
                </a:lnTo>
                <a:lnTo>
                  <a:pt x="1749" y="864"/>
                </a:lnTo>
                <a:lnTo>
                  <a:pt x="1753" y="860"/>
                </a:lnTo>
                <a:lnTo>
                  <a:pt x="1757" y="854"/>
                </a:lnTo>
                <a:lnTo>
                  <a:pt x="1763" y="846"/>
                </a:lnTo>
                <a:lnTo>
                  <a:pt x="1767" y="844"/>
                </a:lnTo>
                <a:lnTo>
                  <a:pt x="1771" y="844"/>
                </a:lnTo>
                <a:lnTo>
                  <a:pt x="1776" y="842"/>
                </a:lnTo>
                <a:lnTo>
                  <a:pt x="1780" y="837"/>
                </a:lnTo>
                <a:lnTo>
                  <a:pt x="1784" y="833"/>
                </a:lnTo>
                <a:lnTo>
                  <a:pt x="1788" y="833"/>
                </a:lnTo>
                <a:lnTo>
                  <a:pt x="1794" y="827"/>
                </a:lnTo>
                <a:lnTo>
                  <a:pt x="1797" y="829"/>
                </a:lnTo>
                <a:lnTo>
                  <a:pt x="1801" y="837"/>
                </a:lnTo>
                <a:lnTo>
                  <a:pt x="1807" y="835"/>
                </a:lnTo>
                <a:lnTo>
                  <a:pt x="1811" y="831"/>
                </a:lnTo>
                <a:lnTo>
                  <a:pt x="1815" y="825"/>
                </a:lnTo>
                <a:lnTo>
                  <a:pt x="1820" y="839"/>
                </a:lnTo>
                <a:lnTo>
                  <a:pt x="1824" y="837"/>
                </a:lnTo>
                <a:lnTo>
                  <a:pt x="1828" y="839"/>
                </a:lnTo>
                <a:lnTo>
                  <a:pt x="1834" y="840"/>
                </a:lnTo>
                <a:lnTo>
                  <a:pt x="1838" y="835"/>
                </a:lnTo>
                <a:lnTo>
                  <a:pt x="1842" y="831"/>
                </a:lnTo>
                <a:lnTo>
                  <a:pt x="1847" y="837"/>
                </a:lnTo>
                <a:lnTo>
                  <a:pt x="1851" y="831"/>
                </a:lnTo>
                <a:lnTo>
                  <a:pt x="1855" y="840"/>
                </a:lnTo>
                <a:lnTo>
                  <a:pt x="1861" y="840"/>
                </a:lnTo>
                <a:lnTo>
                  <a:pt x="1865" y="833"/>
                </a:lnTo>
                <a:lnTo>
                  <a:pt x="1868" y="825"/>
                </a:lnTo>
                <a:lnTo>
                  <a:pt x="1872" y="816"/>
                </a:lnTo>
                <a:lnTo>
                  <a:pt x="1878" y="810"/>
                </a:lnTo>
                <a:lnTo>
                  <a:pt x="1882" y="804"/>
                </a:lnTo>
                <a:lnTo>
                  <a:pt x="1886" y="804"/>
                </a:lnTo>
                <a:lnTo>
                  <a:pt x="1892" y="800"/>
                </a:lnTo>
                <a:lnTo>
                  <a:pt x="1895" y="804"/>
                </a:lnTo>
                <a:lnTo>
                  <a:pt x="1899" y="798"/>
                </a:lnTo>
                <a:lnTo>
                  <a:pt x="1905" y="794"/>
                </a:lnTo>
                <a:lnTo>
                  <a:pt x="1909" y="798"/>
                </a:lnTo>
                <a:lnTo>
                  <a:pt x="1913" y="792"/>
                </a:lnTo>
                <a:lnTo>
                  <a:pt x="1918" y="785"/>
                </a:lnTo>
                <a:lnTo>
                  <a:pt x="1922" y="785"/>
                </a:lnTo>
                <a:lnTo>
                  <a:pt x="1926" y="791"/>
                </a:lnTo>
                <a:lnTo>
                  <a:pt x="1932" y="787"/>
                </a:lnTo>
                <a:lnTo>
                  <a:pt x="1936" y="789"/>
                </a:lnTo>
                <a:lnTo>
                  <a:pt x="1940" y="798"/>
                </a:lnTo>
                <a:lnTo>
                  <a:pt x="1945" y="814"/>
                </a:lnTo>
                <a:lnTo>
                  <a:pt x="1949" y="827"/>
                </a:lnTo>
                <a:lnTo>
                  <a:pt x="1953" y="817"/>
                </a:lnTo>
                <a:lnTo>
                  <a:pt x="1959" y="814"/>
                </a:lnTo>
                <a:lnTo>
                  <a:pt x="1963" y="821"/>
                </a:lnTo>
                <a:lnTo>
                  <a:pt x="1966" y="821"/>
                </a:lnTo>
                <a:lnTo>
                  <a:pt x="1970" y="802"/>
                </a:lnTo>
                <a:lnTo>
                  <a:pt x="1976" y="800"/>
                </a:lnTo>
                <a:lnTo>
                  <a:pt x="1980" y="792"/>
                </a:lnTo>
                <a:lnTo>
                  <a:pt x="1984" y="796"/>
                </a:lnTo>
                <a:lnTo>
                  <a:pt x="1989" y="791"/>
                </a:lnTo>
                <a:lnTo>
                  <a:pt x="1993" y="781"/>
                </a:lnTo>
                <a:lnTo>
                  <a:pt x="1997" y="777"/>
                </a:lnTo>
                <a:lnTo>
                  <a:pt x="2003" y="781"/>
                </a:lnTo>
                <a:lnTo>
                  <a:pt x="2007" y="781"/>
                </a:lnTo>
                <a:lnTo>
                  <a:pt x="2011" y="773"/>
                </a:lnTo>
                <a:lnTo>
                  <a:pt x="2016" y="775"/>
                </a:lnTo>
                <a:lnTo>
                  <a:pt x="2020" y="769"/>
                </a:lnTo>
                <a:lnTo>
                  <a:pt x="2024" y="769"/>
                </a:lnTo>
                <a:lnTo>
                  <a:pt x="2030" y="766"/>
                </a:lnTo>
                <a:lnTo>
                  <a:pt x="2034" y="760"/>
                </a:lnTo>
                <a:lnTo>
                  <a:pt x="2037" y="758"/>
                </a:lnTo>
                <a:lnTo>
                  <a:pt x="2043" y="754"/>
                </a:lnTo>
                <a:lnTo>
                  <a:pt x="2047" y="754"/>
                </a:lnTo>
                <a:lnTo>
                  <a:pt x="2051" y="750"/>
                </a:lnTo>
                <a:lnTo>
                  <a:pt x="2055" y="748"/>
                </a:lnTo>
                <a:lnTo>
                  <a:pt x="2060" y="744"/>
                </a:lnTo>
                <a:lnTo>
                  <a:pt x="2064" y="746"/>
                </a:lnTo>
                <a:lnTo>
                  <a:pt x="2068" y="741"/>
                </a:lnTo>
                <a:lnTo>
                  <a:pt x="2074" y="741"/>
                </a:lnTo>
                <a:lnTo>
                  <a:pt x="2078" y="741"/>
                </a:lnTo>
                <a:lnTo>
                  <a:pt x="2082" y="739"/>
                </a:lnTo>
                <a:lnTo>
                  <a:pt x="2087" y="733"/>
                </a:lnTo>
                <a:lnTo>
                  <a:pt x="2091" y="733"/>
                </a:lnTo>
                <a:lnTo>
                  <a:pt x="2095" y="735"/>
                </a:lnTo>
                <a:lnTo>
                  <a:pt x="2101" y="729"/>
                </a:lnTo>
                <a:lnTo>
                  <a:pt x="2105" y="729"/>
                </a:lnTo>
                <a:lnTo>
                  <a:pt x="2108" y="737"/>
                </a:lnTo>
                <a:lnTo>
                  <a:pt x="2114" y="735"/>
                </a:lnTo>
                <a:lnTo>
                  <a:pt x="2118" y="731"/>
                </a:lnTo>
                <a:lnTo>
                  <a:pt x="2122" y="725"/>
                </a:lnTo>
                <a:lnTo>
                  <a:pt x="2128" y="720"/>
                </a:lnTo>
                <a:lnTo>
                  <a:pt x="2131" y="721"/>
                </a:lnTo>
                <a:lnTo>
                  <a:pt x="2135" y="720"/>
                </a:lnTo>
                <a:lnTo>
                  <a:pt x="2141" y="718"/>
                </a:lnTo>
                <a:lnTo>
                  <a:pt x="2145" y="720"/>
                </a:lnTo>
                <a:lnTo>
                  <a:pt x="2149" y="723"/>
                </a:lnTo>
                <a:lnTo>
                  <a:pt x="2153" y="720"/>
                </a:lnTo>
                <a:lnTo>
                  <a:pt x="2158" y="729"/>
                </a:lnTo>
                <a:lnTo>
                  <a:pt x="2162" y="731"/>
                </a:lnTo>
                <a:lnTo>
                  <a:pt x="2166" y="733"/>
                </a:lnTo>
                <a:lnTo>
                  <a:pt x="2172" y="746"/>
                </a:lnTo>
                <a:lnTo>
                  <a:pt x="2176" y="746"/>
                </a:lnTo>
                <a:lnTo>
                  <a:pt x="2179" y="739"/>
                </a:lnTo>
                <a:lnTo>
                  <a:pt x="2185" y="737"/>
                </a:lnTo>
                <a:lnTo>
                  <a:pt x="2189" y="737"/>
                </a:lnTo>
                <a:lnTo>
                  <a:pt x="2193" y="723"/>
                </a:lnTo>
                <a:lnTo>
                  <a:pt x="2199" y="723"/>
                </a:lnTo>
                <a:lnTo>
                  <a:pt x="2203" y="716"/>
                </a:lnTo>
                <a:lnTo>
                  <a:pt x="2206" y="708"/>
                </a:lnTo>
                <a:lnTo>
                  <a:pt x="2212" y="718"/>
                </a:lnTo>
                <a:lnTo>
                  <a:pt x="2216" y="714"/>
                </a:lnTo>
                <a:lnTo>
                  <a:pt x="2220" y="706"/>
                </a:lnTo>
                <a:lnTo>
                  <a:pt x="2226" y="706"/>
                </a:lnTo>
                <a:lnTo>
                  <a:pt x="2229" y="700"/>
                </a:lnTo>
                <a:lnTo>
                  <a:pt x="2233" y="706"/>
                </a:lnTo>
                <a:lnTo>
                  <a:pt x="2237" y="704"/>
                </a:lnTo>
                <a:lnTo>
                  <a:pt x="2243" y="700"/>
                </a:lnTo>
                <a:lnTo>
                  <a:pt x="2247" y="708"/>
                </a:lnTo>
                <a:lnTo>
                  <a:pt x="2251" y="712"/>
                </a:lnTo>
                <a:lnTo>
                  <a:pt x="2256" y="710"/>
                </a:lnTo>
                <a:lnTo>
                  <a:pt x="2260" y="696"/>
                </a:lnTo>
                <a:lnTo>
                  <a:pt x="2264" y="695"/>
                </a:lnTo>
                <a:lnTo>
                  <a:pt x="2270" y="693"/>
                </a:lnTo>
                <a:lnTo>
                  <a:pt x="2274" y="695"/>
                </a:lnTo>
                <a:lnTo>
                  <a:pt x="2277" y="693"/>
                </a:lnTo>
                <a:lnTo>
                  <a:pt x="2283" y="685"/>
                </a:lnTo>
                <a:lnTo>
                  <a:pt x="2287" y="683"/>
                </a:lnTo>
                <a:lnTo>
                  <a:pt x="2291" y="675"/>
                </a:lnTo>
                <a:lnTo>
                  <a:pt x="2297" y="683"/>
                </a:lnTo>
                <a:lnTo>
                  <a:pt x="2300" y="683"/>
                </a:lnTo>
                <a:lnTo>
                  <a:pt x="2304" y="691"/>
                </a:lnTo>
                <a:lnTo>
                  <a:pt x="2310" y="685"/>
                </a:lnTo>
                <a:lnTo>
                  <a:pt x="2314" y="681"/>
                </a:lnTo>
                <a:lnTo>
                  <a:pt x="2318" y="681"/>
                </a:lnTo>
                <a:lnTo>
                  <a:pt x="2323" y="691"/>
                </a:lnTo>
                <a:lnTo>
                  <a:pt x="2327" y="700"/>
                </a:lnTo>
                <a:lnTo>
                  <a:pt x="2331" y="693"/>
                </a:lnTo>
                <a:lnTo>
                  <a:pt x="2335" y="696"/>
                </a:lnTo>
                <a:lnTo>
                  <a:pt x="2341" y="689"/>
                </a:lnTo>
                <a:lnTo>
                  <a:pt x="2345" y="695"/>
                </a:lnTo>
                <a:lnTo>
                  <a:pt x="2348" y="696"/>
                </a:lnTo>
                <a:lnTo>
                  <a:pt x="2354" y="710"/>
                </a:lnTo>
                <a:lnTo>
                  <a:pt x="2358" y="702"/>
                </a:lnTo>
                <a:lnTo>
                  <a:pt x="2362" y="700"/>
                </a:lnTo>
                <a:lnTo>
                  <a:pt x="2368" y="716"/>
                </a:lnTo>
                <a:lnTo>
                  <a:pt x="2371" y="727"/>
                </a:lnTo>
                <a:lnTo>
                  <a:pt x="2375" y="735"/>
                </a:lnTo>
                <a:lnTo>
                  <a:pt x="2381" y="721"/>
                </a:lnTo>
                <a:lnTo>
                  <a:pt x="2385" y="714"/>
                </a:lnTo>
                <a:lnTo>
                  <a:pt x="2389" y="708"/>
                </a:lnTo>
                <a:lnTo>
                  <a:pt x="2395" y="710"/>
                </a:lnTo>
                <a:lnTo>
                  <a:pt x="2398" y="700"/>
                </a:lnTo>
                <a:lnTo>
                  <a:pt x="2402" y="691"/>
                </a:lnTo>
                <a:lnTo>
                  <a:pt x="2408" y="683"/>
                </a:lnTo>
                <a:lnTo>
                  <a:pt x="2412" y="681"/>
                </a:lnTo>
                <a:lnTo>
                  <a:pt x="2416" y="675"/>
                </a:lnTo>
                <a:lnTo>
                  <a:pt x="2419" y="668"/>
                </a:lnTo>
                <a:lnTo>
                  <a:pt x="2425" y="675"/>
                </a:lnTo>
                <a:lnTo>
                  <a:pt x="2429" y="675"/>
                </a:lnTo>
                <a:lnTo>
                  <a:pt x="2433" y="681"/>
                </a:lnTo>
                <a:lnTo>
                  <a:pt x="2439" y="675"/>
                </a:lnTo>
                <a:lnTo>
                  <a:pt x="2443" y="675"/>
                </a:lnTo>
                <a:lnTo>
                  <a:pt x="2446" y="683"/>
                </a:lnTo>
                <a:lnTo>
                  <a:pt x="2452" y="683"/>
                </a:lnTo>
                <a:lnTo>
                  <a:pt x="2456" y="668"/>
                </a:lnTo>
                <a:lnTo>
                  <a:pt x="2460" y="664"/>
                </a:lnTo>
                <a:lnTo>
                  <a:pt x="2466" y="660"/>
                </a:lnTo>
                <a:lnTo>
                  <a:pt x="2469" y="658"/>
                </a:lnTo>
                <a:lnTo>
                  <a:pt x="2473" y="658"/>
                </a:lnTo>
                <a:lnTo>
                  <a:pt x="2479" y="654"/>
                </a:lnTo>
                <a:lnTo>
                  <a:pt x="2483" y="658"/>
                </a:lnTo>
                <a:lnTo>
                  <a:pt x="2487" y="656"/>
                </a:lnTo>
                <a:lnTo>
                  <a:pt x="2492" y="650"/>
                </a:lnTo>
                <a:lnTo>
                  <a:pt x="2496" y="650"/>
                </a:lnTo>
                <a:lnTo>
                  <a:pt x="2500" y="649"/>
                </a:lnTo>
                <a:lnTo>
                  <a:pt x="2504" y="641"/>
                </a:lnTo>
                <a:lnTo>
                  <a:pt x="2510" y="639"/>
                </a:lnTo>
                <a:lnTo>
                  <a:pt x="2514" y="641"/>
                </a:lnTo>
                <a:lnTo>
                  <a:pt x="2517" y="647"/>
                </a:lnTo>
                <a:lnTo>
                  <a:pt x="2523" y="647"/>
                </a:lnTo>
                <a:lnTo>
                  <a:pt x="2527" y="654"/>
                </a:lnTo>
                <a:lnTo>
                  <a:pt x="2531" y="656"/>
                </a:lnTo>
                <a:lnTo>
                  <a:pt x="2537" y="656"/>
                </a:lnTo>
                <a:lnTo>
                  <a:pt x="2540" y="650"/>
                </a:lnTo>
                <a:lnTo>
                  <a:pt x="2544" y="656"/>
                </a:lnTo>
                <a:lnTo>
                  <a:pt x="2550" y="649"/>
                </a:lnTo>
                <a:lnTo>
                  <a:pt x="2554" y="649"/>
                </a:lnTo>
                <a:lnTo>
                  <a:pt x="2558" y="670"/>
                </a:lnTo>
                <a:lnTo>
                  <a:pt x="2563" y="666"/>
                </a:lnTo>
                <a:lnTo>
                  <a:pt x="2567" y="666"/>
                </a:lnTo>
                <a:lnTo>
                  <a:pt x="2571" y="668"/>
                </a:lnTo>
                <a:lnTo>
                  <a:pt x="2577" y="670"/>
                </a:lnTo>
                <a:lnTo>
                  <a:pt x="2581" y="677"/>
                </a:lnTo>
                <a:lnTo>
                  <a:pt x="2585" y="681"/>
                </a:lnTo>
                <a:lnTo>
                  <a:pt x="2590" y="683"/>
                </a:lnTo>
                <a:lnTo>
                  <a:pt x="2594" y="696"/>
                </a:lnTo>
                <a:lnTo>
                  <a:pt x="2598" y="712"/>
                </a:lnTo>
                <a:lnTo>
                  <a:pt x="2602" y="733"/>
                </a:lnTo>
                <a:lnTo>
                  <a:pt x="2608" y="706"/>
                </a:lnTo>
                <a:lnTo>
                  <a:pt x="2611" y="716"/>
                </a:lnTo>
                <a:lnTo>
                  <a:pt x="2615" y="718"/>
                </a:lnTo>
                <a:lnTo>
                  <a:pt x="2621" y="698"/>
                </a:lnTo>
                <a:lnTo>
                  <a:pt x="2625" y="687"/>
                </a:lnTo>
                <a:lnTo>
                  <a:pt x="2629" y="683"/>
                </a:lnTo>
                <a:lnTo>
                  <a:pt x="2634" y="673"/>
                </a:lnTo>
                <a:lnTo>
                  <a:pt x="2638" y="666"/>
                </a:lnTo>
                <a:lnTo>
                  <a:pt x="2642" y="658"/>
                </a:lnTo>
                <a:lnTo>
                  <a:pt x="2648" y="670"/>
                </a:lnTo>
                <a:lnTo>
                  <a:pt x="2652" y="673"/>
                </a:lnTo>
                <a:lnTo>
                  <a:pt x="2656" y="677"/>
                </a:lnTo>
                <a:lnTo>
                  <a:pt x="2661" y="668"/>
                </a:lnTo>
                <a:lnTo>
                  <a:pt x="2665" y="662"/>
                </a:lnTo>
                <a:lnTo>
                  <a:pt x="2669" y="664"/>
                </a:lnTo>
                <a:lnTo>
                  <a:pt x="2675" y="645"/>
                </a:lnTo>
                <a:lnTo>
                  <a:pt x="2679" y="647"/>
                </a:lnTo>
                <a:lnTo>
                  <a:pt x="2682" y="641"/>
                </a:lnTo>
                <a:lnTo>
                  <a:pt x="2686" y="641"/>
                </a:lnTo>
                <a:lnTo>
                  <a:pt x="2692" y="643"/>
                </a:lnTo>
                <a:lnTo>
                  <a:pt x="2696" y="635"/>
                </a:lnTo>
                <a:lnTo>
                  <a:pt x="2700" y="637"/>
                </a:lnTo>
                <a:lnTo>
                  <a:pt x="2706" y="637"/>
                </a:lnTo>
                <a:lnTo>
                  <a:pt x="2709" y="633"/>
                </a:lnTo>
                <a:lnTo>
                  <a:pt x="2713" y="635"/>
                </a:lnTo>
                <a:lnTo>
                  <a:pt x="2719" y="637"/>
                </a:lnTo>
                <a:lnTo>
                  <a:pt x="2723" y="627"/>
                </a:lnTo>
                <a:lnTo>
                  <a:pt x="2727" y="635"/>
                </a:lnTo>
                <a:lnTo>
                  <a:pt x="2732" y="639"/>
                </a:lnTo>
                <a:lnTo>
                  <a:pt x="2736" y="641"/>
                </a:lnTo>
                <a:lnTo>
                  <a:pt x="2740" y="639"/>
                </a:lnTo>
                <a:lnTo>
                  <a:pt x="2746" y="643"/>
                </a:lnTo>
                <a:lnTo>
                  <a:pt x="2750" y="635"/>
                </a:lnTo>
                <a:lnTo>
                  <a:pt x="2754" y="637"/>
                </a:lnTo>
                <a:lnTo>
                  <a:pt x="2759" y="641"/>
                </a:lnTo>
                <a:lnTo>
                  <a:pt x="2763" y="639"/>
                </a:lnTo>
                <a:lnTo>
                  <a:pt x="2767" y="647"/>
                </a:lnTo>
                <a:lnTo>
                  <a:pt x="2773" y="641"/>
                </a:lnTo>
                <a:lnTo>
                  <a:pt x="2777" y="641"/>
                </a:lnTo>
                <a:lnTo>
                  <a:pt x="2780" y="650"/>
                </a:lnTo>
                <a:lnTo>
                  <a:pt x="2784" y="654"/>
                </a:lnTo>
                <a:lnTo>
                  <a:pt x="2790" y="649"/>
                </a:lnTo>
                <a:lnTo>
                  <a:pt x="2794" y="633"/>
                </a:lnTo>
                <a:lnTo>
                  <a:pt x="2798" y="633"/>
                </a:lnTo>
                <a:lnTo>
                  <a:pt x="2803" y="635"/>
                </a:lnTo>
                <a:lnTo>
                  <a:pt x="2807" y="625"/>
                </a:lnTo>
                <a:lnTo>
                  <a:pt x="2811" y="620"/>
                </a:lnTo>
                <a:lnTo>
                  <a:pt x="2817" y="620"/>
                </a:lnTo>
                <a:lnTo>
                  <a:pt x="2821" y="635"/>
                </a:lnTo>
                <a:lnTo>
                  <a:pt x="2825" y="633"/>
                </a:lnTo>
                <a:lnTo>
                  <a:pt x="2830" y="629"/>
                </a:lnTo>
                <a:lnTo>
                  <a:pt x="2834" y="622"/>
                </a:lnTo>
                <a:lnTo>
                  <a:pt x="2838" y="627"/>
                </a:lnTo>
                <a:lnTo>
                  <a:pt x="2844" y="618"/>
                </a:lnTo>
                <a:lnTo>
                  <a:pt x="2848" y="616"/>
                </a:lnTo>
                <a:lnTo>
                  <a:pt x="2851" y="620"/>
                </a:lnTo>
                <a:lnTo>
                  <a:pt x="2857" y="612"/>
                </a:lnTo>
                <a:lnTo>
                  <a:pt x="2861" y="610"/>
                </a:lnTo>
                <a:lnTo>
                  <a:pt x="2865" y="601"/>
                </a:lnTo>
                <a:lnTo>
                  <a:pt x="2869" y="601"/>
                </a:lnTo>
                <a:lnTo>
                  <a:pt x="2874" y="612"/>
                </a:lnTo>
                <a:lnTo>
                  <a:pt x="2878" y="604"/>
                </a:lnTo>
                <a:lnTo>
                  <a:pt x="2882" y="601"/>
                </a:lnTo>
                <a:lnTo>
                  <a:pt x="2888" y="589"/>
                </a:lnTo>
                <a:lnTo>
                  <a:pt x="2892" y="589"/>
                </a:lnTo>
                <a:lnTo>
                  <a:pt x="2896" y="606"/>
                </a:lnTo>
                <a:lnTo>
                  <a:pt x="2901" y="599"/>
                </a:lnTo>
                <a:lnTo>
                  <a:pt x="2905" y="591"/>
                </a:lnTo>
                <a:lnTo>
                  <a:pt x="2909" y="585"/>
                </a:lnTo>
                <a:lnTo>
                  <a:pt x="2915" y="574"/>
                </a:lnTo>
                <a:lnTo>
                  <a:pt x="2919" y="572"/>
                </a:lnTo>
                <a:lnTo>
                  <a:pt x="2922" y="568"/>
                </a:lnTo>
                <a:lnTo>
                  <a:pt x="2928" y="564"/>
                </a:lnTo>
                <a:lnTo>
                  <a:pt x="2932" y="547"/>
                </a:lnTo>
                <a:lnTo>
                  <a:pt x="2936" y="553"/>
                </a:lnTo>
                <a:lnTo>
                  <a:pt x="2942" y="558"/>
                </a:lnTo>
                <a:lnTo>
                  <a:pt x="2946" y="556"/>
                </a:lnTo>
                <a:lnTo>
                  <a:pt x="2949" y="549"/>
                </a:lnTo>
                <a:lnTo>
                  <a:pt x="2955" y="553"/>
                </a:lnTo>
                <a:lnTo>
                  <a:pt x="2959" y="553"/>
                </a:lnTo>
                <a:lnTo>
                  <a:pt x="2963" y="553"/>
                </a:lnTo>
                <a:lnTo>
                  <a:pt x="2967" y="553"/>
                </a:lnTo>
                <a:lnTo>
                  <a:pt x="2972" y="562"/>
                </a:lnTo>
                <a:lnTo>
                  <a:pt x="2976" y="572"/>
                </a:lnTo>
                <a:lnTo>
                  <a:pt x="2980" y="562"/>
                </a:lnTo>
                <a:lnTo>
                  <a:pt x="2986" y="556"/>
                </a:lnTo>
                <a:lnTo>
                  <a:pt x="2990" y="560"/>
                </a:lnTo>
                <a:lnTo>
                  <a:pt x="2994" y="562"/>
                </a:lnTo>
                <a:lnTo>
                  <a:pt x="2999" y="572"/>
                </a:lnTo>
                <a:lnTo>
                  <a:pt x="3003" y="574"/>
                </a:lnTo>
                <a:lnTo>
                  <a:pt x="3007" y="566"/>
                </a:lnTo>
                <a:lnTo>
                  <a:pt x="3013" y="572"/>
                </a:lnTo>
                <a:lnTo>
                  <a:pt x="3017" y="574"/>
                </a:lnTo>
                <a:lnTo>
                  <a:pt x="3020" y="577"/>
                </a:lnTo>
                <a:lnTo>
                  <a:pt x="3026" y="558"/>
                </a:lnTo>
                <a:lnTo>
                  <a:pt x="3030" y="556"/>
                </a:lnTo>
                <a:lnTo>
                  <a:pt x="3034" y="537"/>
                </a:lnTo>
                <a:lnTo>
                  <a:pt x="3040" y="529"/>
                </a:lnTo>
                <a:lnTo>
                  <a:pt x="3043" y="528"/>
                </a:lnTo>
                <a:lnTo>
                  <a:pt x="3047" y="520"/>
                </a:lnTo>
                <a:lnTo>
                  <a:pt x="3051" y="516"/>
                </a:lnTo>
                <a:lnTo>
                  <a:pt x="3057" y="510"/>
                </a:lnTo>
                <a:lnTo>
                  <a:pt x="3061" y="497"/>
                </a:lnTo>
                <a:lnTo>
                  <a:pt x="3065" y="499"/>
                </a:lnTo>
                <a:lnTo>
                  <a:pt x="3070" y="493"/>
                </a:lnTo>
                <a:lnTo>
                  <a:pt x="3074" y="497"/>
                </a:lnTo>
                <a:lnTo>
                  <a:pt x="3078" y="495"/>
                </a:lnTo>
                <a:lnTo>
                  <a:pt x="3084" y="493"/>
                </a:lnTo>
                <a:lnTo>
                  <a:pt x="3088" y="495"/>
                </a:lnTo>
                <a:lnTo>
                  <a:pt x="3091" y="491"/>
                </a:lnTo>
                <a:lnTo>
                  <a:pt x="3097" y="491"/>
                </a:lnTo>
                <a:lnTo>
                  <a:pt x="3101" y="493"/>
                </a:lnTo>
                <a:lnTo>
                  <a:pt x="3105" y="499"/>
                </a:lnTo>
                <a:lnTo>
                  <a:pt x="3111" y="497"/>
                </a:lnTo>
                <a:lnTo>
                  <a:pt x="3114" y="495"/>
                </a:lnTo>
                <a:lnTo>
                  <a:pt x="3118" y="505"/>
                </a:lnTo>
                <a:lnTo>
                  <a:pt x="3124" y="501"/>
                </a:lnTo>
                <a:lnTo>
                  <a:pt x="3128" y="503"/>
                </a:lnTo>
                <a:lnTo>
                  <a:pt x="3132" y="485"/>
                </a:lnTo>
                <a:lnTo>
                  <a:pt x="3138" y="485"/>
                </a:lnTo>
                <a:lnTo>
                  <a:pt x="3141" y="483"/>
                </a:lnTo>
                <a:lnTo>
                  <a:pt x="3145" y="485"/>
                </a:lnTo>
                <a:lnTo>
                  <a:pt x="3149" y="481"/>
                </a:lnTo>
                <a:lnTo>
                  <a:pt x="3155" y="468"/>
                </a:lnTo>
                <a:lnTo>
                  <a:pt x="3159" y="466"/>
                </a:lnTo>
                <a:lnTo>
                  <a:pt x="3162" y="466"/>
                </a:lnTo>
                <a:lnTo>
                  <a:pt x="3168" y="466"/>
                </a:lnTo>
                <a:lnTo>
                  <a:pt x="3172" y="457"/>
                </a:lnTo>
                <a:lnTo>
                  <a:pt x="3176" y="455"/>
                </a:lnTo>
                <a:lnTo>
                  <a:pt x="3182" y="455"/>
                </a:lnTo>
                <a:lnTo>
                  <a:pt x="3186" y="457"/>
                </a:lnTo>
                <a:lnTo>
                  <a:pt x="3189" y="462"/>
                </a:lnTo>
                <a:lnTo>
                  <a:pt x="3195" y="455"/>
                </a:lnTo>
                <a:lnTo>
                  <a:pt x="3199" y="443"/>
                </a:lnTo>
                <a:lnTo>
                  <a:pt x="3203" y="433"/>
                </a:lnTo>
                <a:lnTo>
                  <a:pt x="3209" y="433"/>
                </a:lnTo>
                <a:lnTo>
                  <a:pt x="3212" y="422"/>
                </a:lnTo>
                <a:lnTo>
                  <a:pt x="3216" y="412"/>
                </a:lnTo>
                <a:lnTo>
                  <a:pt x="3222" y="414"/>
                </a:lnTo>
                <a:lnTo>
                  <a:pt x="3226" y="405"/>
                </a:lnTo>
                <a:lnTo>
                  <a:pt x="3230" y="403"/>
                </a:lnTo>
                <a:lnTo>
                  <a:pt x="3234" y="412"/>
                </a:lnTo>
                <a:lnTo>
                  <a:pt x="3239" y="399"/>
                </a:lnTo>
                <a:lnTo>
                  <a:pt x="3243" y="414"/>
                </a:lnTo>
                <a:lnTo>
                  <a:pt x="3247" y="405"/>
                </a:lnTo>
                <a:lnTo>
                  <a:pt x="3253" y="401"/>
                </a:lnTo>
                <a:lnTo>
                  <a:pt x="3257" y="405"/>
                </a:lnTo>
                <a:lnTo>
                  <a:pt x="3260" y="384"/>
                </a:lnTo>
                <a:lnTo>
                  <a:pt x="3266" y="378"/>
                </a:lnTo>
                <a:lnTo>
                  <a:pt x="3270" y="372"/>
                </a:lnTo>
                <a:lnTo>
                  <a:pt x="3274" y="374"/>
                </a:lnTo>
                <a:lnTo>
                  <a:pt x="3280" y="372"/>
                </a:lnTo>
                <a:lnTo>
                  <a:pt x="3283" y="364"/>
                </a:lnTo>
                <a:lnTo>
                  <a:pt x="3287" y="355"/>
                </a:lnTo>
                <a:lnTo>
                  <a:pt x="3293" y="349"/>
                </a:lnTo>
                <a:lnTo>
                  <a:pt x="3297" y="353"/>
                </a:lnTo>
                <a:lnTo>
                  <a:pt x="3301" y="395"/>
                </a:lnTo>
                <a:lnTo>
                  <a:pt x="3306" y="409"/>
                </a:lnTo>
                <a:lnTo>
                  <a:pt x="3310" y="397"/>
                </a:lnTo>
                <a:lnTo>
                  <a:pt x="3314" y="389"/>
                </a:lnTo>
                <a:lnTo>
                  <a:pt x="3320" y="382"/>
                </a:lnTo>
                <a:lnTo>
                  <a:pt x="3324" y="387"/>
                </a:lnTo>
                <a:lnTo>
                  <a:pt x="3328" y="385"/>
                </a:lnTo>
                <a:lnTo>
                  <a:pt x="3331" y="384"/>
                </a:lnTo>
                <a:lnTo>
                  <a:pt x="3337" y="376"/>
                </a:lnTo>
                <a:lnTo>
                  <a:pt x="3341" y="376"/>
                </a:lnTo>
                <a:lnTo>
                  <a:pt x="3345" y="382"/>
                </a:lnTo>
                <a:lnTo>
                  <a:pt x="3351" y="376"/>
                </a:lnTo>
                <a:lnTo>
                  <a:pt x="3354" y="370"/>
                </a:lnTo>
                <a:lnTo>
                  <a:pt x="3358" y="374"/>
                </a:lnTo>
                <a:lnTo>
                  <a:pt x="3364" y="370"/>
                </a:lnTo>
                <a:lnTo>
                  <a:pt x="3368" y="359"/>
                </a:lnTo>
                <a:lnTo>
                  <a:pt x="3372" y="362"/>
                </a:lnTo>
                <a:lnTo>
                  <a:pt x="3377" y="359"/>
                </a:lnTo>
                <a:lnTo>
                  <a:pt x="3381" y="349"/>
                </a:lnTo>
                <a:lnTo>
                  <a:pt x="3385" y="343"/>
                </a:lnTo>
                <a:lnTo>
                  <a:pt x="3391" y="343"/>
                </a:lnTo>
                <a:lnTo>
                  <a:pt x="3395" y="330"/>
                </a:lnTo>
                <a:lnTo>
                  <a:pt x="3399" y="326"/>
                </a:lnTo>
                <a:lnTo>
                  <a:pt x="3404" y="326"/>
                </a:lnTo>
                <a:lnTo>
                  <a:pt x="3408" y="330"/>
                </a:lnTo>
                <a:lnTo>
                  <a:pt x="3412" y="328"/>
                </a:lnTo>
                <a:lnTo>
                  <a:pt x="3416" y="322"/>
                </a:lnTo>
                <a:lnTo>
                  <a:pt x="3422" y="336"/>
                </a:lnTo>
                <a:lnTo>
                  <a:pt x="3425" y="332"/>
                </a:lnTo>
                <a:lnTo>
                  <a:pt x="3429" y="328"/>
                </a:lnTo>
                <a:lnTo>
                  <a:pt x="3435" y="332"/>
                </a:lnTo>
                <a:lnTo>
                  <a:pt x="3439" y="316"/>
                </a:lnTo>
                <a:lnTo>
                  <a:pt x="3443" y="318"/>
                </a:lnTo>
                <a:lnTo>
                  <a:pt x="3449" y="318"/>
                </a:lnTo>
                <a:lnTo>
                  <a:pt x="3452" y="334"/>
                </a:lnTo>
                <a:lnTo>
                  <a:pt x="3456" y="343"/>
                </a:lnTo>
                <a:lnTo>
                  <a:pt x="3462" y="343"/>
                </a:lnTo>
                <a:lnTo>
                  <a:pt x="3466" y="334"/>
                </a:lnTo>
                <a:lnTo>
                  <a:pt x="3470" y="328"/>
                </a:lnTo>
                <a:lnTo>
                  <a:pt x="3475" y="320"/>
                </a:lnTo>
                <a:lnTo>
                  <a:pt x="3479" y="309"/>
                </a:lnTo>
                <a:lnTo>
                  <a:pt x="3483" y="305"/>
                </a:lnTo>
                <a:lnTo>
                  <a:pt x="3489" y="305"/>
                </a:lnTo>
                <a:lnTo>
                  <a:pt x="3493" y="297"/>
                </a:lnTo>
                <a:lnTo>
                  <a:pt x="3497" y="305"/>
                </a:lnTo>
                <a:lnTo>
                  <a:pt x="3502" y="297"/>
                </a:lnTo>
                <a:lnTo>
                  <a:pt x="3506" y="293"/>
                </a:lnTo>
                <a:lnTo>
                  <a:pt x="3510" y="297"/>
                </a:lnTo>
                <a:lnTo>
                  <a:pt x="3514" y="295"/>
                </a:lnTo>
                <a:lnTo>
                  <a:pt x="3520" y="301"/>
                </a:lnTo>
                <a:lnTo>
                  <a:pt x="3523" y="284"/>
                </a:lnTo>
                <a:lnTo>
                  <a:pt x="3527" y="286"/>
                </a:lnTo>
                <a:lnTo>
                  <a:pt x="3533" y="284"/>
                </a:lnTo>
                <a:lnTo>
                  <a:pt x="3537" y="288"/>
                </a:lnTo>
                <a:lnTo>
                  <a:pt x="3541" y="282"/>
                </a:lnTo>
                <a:lnTo>
                  <a:pt x="3546" y="282"/>
                </a:lnTo>
                <a:lnTo>
                  <a:pt x="3550" y="284"/>
                </a:lnTo>
                <a:lnTo>
                  <a:pt x="3554" y="278"/>
                </a:lnTo>
                <a:lnTo>
                  <a:pt x="3560" y="280"/>
                </a:lnTo>
                <a:lnTo>
                  <a:pt x="3564" y="278"/>
                </a:lnTo>
                <a:lnTo>
                  <a:pt x="3568" y="278"/>
                </a:lnTo>
                <a:lnTo>
                  <a:pt x="3573" y="272"/>
                </a:lnTo>
                <a:lnTo>
                  <a:pt x="3577" y="270"/>
                </a:lnTo>
                <a:lnTo>
                  <a:pt x="3581" y="268"/>
                </a:lnTo>
                <a:lnTo>
                  <a:pt x="3587" y="266"/>
                </a:lnTo>
                <a:lnTo>
                  <a:pt x="3591" y="263"/>
                </a:lnTo>
                <a:lnTo>
                  <a:pt x="3594" y="266"/>
                </a:lnTo>
                <a:lnTo>
                  <a:pt x="3598" y="263"/>
                </a:lnTo>
                <a:lnTo>
                  <a:pt x="3604" y="263"/>
                </a:lnTo>
                <a:lnTo>
                  <a:pt x="3608" y="263"/>
                </a:lnTo>
                <a:lnTo>
                  <a:pt x="3612" y="257"/>
                </a:lnTo>
                <a:lnTo>
                  <a:pt x="3617" y="257"/>
                </a:lnTo>
                <a:lnTo>
                  <a:pt x="3621" y="255"/>
                </a:lnTo>
                <a:lnTo>
                  <a:pt x="3625" y="255"/>
                </a:lnTo>
                <a:lnTo>
                  <a:pt x="3631" y="253"/>
                </a:lnTo>
                <a:lnTo>
                  <a:pt x="3635" y="247"/>
                </a:lnTo>
                <a:lnTo>
                  <a:pt x="3639" y="253"/>
                </a:lnTo>
                <a:lnTo>
                  <a:pt x="3644" y="261"/>
                </a:lnTo>
                <a:lnTo>
                  <a:pt x="3648" y="259"/>
                </a:lnTo>
                <a:lnTo>
                  <a:pt x="3652" y="255"/>
                </a:lnTo>
                <a:lnTo>
                  <a:pt x="3658" y="259"/>
                </a:lnTo>
                <a:lnTo>
                  <a:pt x="3662" y="255"/>
                </a:lnTo>
                <a:lnTo>
                  <a:pt x="3665" y="247"/>
                </a:lnTo>
                <a:lnTo>
                  <a:pt x="3671" y="251"/>
                </a:lnTo>
                <a:lnTo>
                  <a:pt x="3675" y="247"/>
                </a:lnTo>
                <a:lnTo>
                  <a:pt x="3679" y="255"/>
                </a:lnTo>
                <a:lnTo>
                  <a:pt x="3685" y="251"/>
                </a:lnTo>
                <a:lnTo>
                  <a:pt x="3689" y="247"/>
                </a:lnTo>
                <a:lnTo>
                  <a:pt x="3692" y="241"/>
                </a:lnTo>
                <a:lnTo>
                  <a:pt x="3696" y="236"/>
                </a:lnTo>
                <a:lnTo>
                  <a:pt x="3702" y="230"/>
                </a:lnTo>
                <a:lnTo>
                  <a:pt x="3706" y="224"/>
                </a:lnTo>
                <a:lnTo>
                  <a:pt x="3710" y="220"/>
                </a:lnTo>
                <a:lnTo>
                  <a:pt x="3715" y="215"/>
                </a:lnTo>
                <a:lnTo>
                  <a:pt x="3719" y="215"/>
                </a:lnTo>
                <a:lnTo>
                  <a:pt x="3723" y="207"/>
                </a:lnTo>
                <a:lnTo>
                  <a:pt x="3729" y="207"/>
                </a:lnTo>
                <a:lnTo>
                  <a:pt x="3733" y="199"/>
                </a:lnTo>
                <a:lnTo>
                  <a:pt x="3737" y="197"/>
                </a:lnTo>
                <a:lnTo>
                  <a:pt x="3742" y="192"/>
                </a:lnTo>
                <a:lnTo>
                  <a:pt x="3746" y="190"/>
                </a:lnTo>
                <a:lnTo>
                  <a:pt x="3750" y="188"/>
                </a:lnTo>
                <a:lnTo>
                  <a:pt x="3756" y="186"/>
                </a:lnTo>
                <a:lnTo>
                  <a:pt x="3760" y="182"/>
                </a:lnTo>
                <a:lnTo>
                  <a:pt x="3763" y="180"/>
                </a:lnTo>
                <a:lnTo>
                  <a:pt x="3769" y="188"/>
                </a:lnTo>
                <a:lnTo>
                  <a:pt x="3773" y="184"/>
                </a:lnTo>
                <a:lnTo>
                  <a:pt x="3777" y="174"/>
                </a:lnTo>
                <a:lnTo>
                  <a:pt x="3781" y="170"/>
                </a:lnTo>
                <a:lnTo>
                  <a:pt x="3786" y="159"/>
                </a:lnTo>
                <a:lnTo>
                  <a:pt x="3790" y="161"/>
                </a:lnTo>
                <a:lnTo>
                  <a:pt x="3794" y="151"/>
                </a:lnTo>
                <a:lnTo>
                  <a:pt x="3800" y="149"/>
                </a:lnTo>
                <a:lnTo>
                  <a:pt x="3804" y="157"/>
                </a:lnTo>
                <a:lnTo>
                  <a:pt x="3808" y="147"/>
                </a:lnTo>
                <a:lnTo>
                  <a:pt x="3813" y="138"/>
                </a:lnTo>
                <a:lnTo>
                  <a:pt x="3817" y="130"/>
                </a:lnTo>
                <a:lnTo>
                  <a:pt x="3821" y="117"/>
                </a:lnTo>
                <a:lnTo>
                  <a:pt x="3827" y="126"/>
                </a:lnTo>
                <a:lnTo>
                  <a:pt x="3831" y="117"/>
                </a:lnTo>
                <a:lnTo>
                  <a:pt x="3834" y="122"/>
                </a:lnTo>
                <a:lnTo>
                  <a:pt x="3840" y="115"/>
                </a:lnTo>
                <a:lnTo>
                  <a:pt x="3844" y="113"/>
                </a:lnTo>
                <a:lnTo>
                  <a:pt x="3848" y="111"/>
                </a:lnTo>
                <a:lnTo>
                  <a:pt x="3854" y="98"/>
                </a:lnTo>
                <a:lnTo>
                  <a:pt x="3857" y="90"/>
                </a:lnTo>
                <a:lnTo>
                  <a:pt x="3861" y="88"/>
                </a:lnTo>
                <a:lnTo>
                  <a:pt x="3867" y="92"/>
                </a:lnTo>
                <a:lnTo>
                  <a:pt x="3871" y="84"/>
                </a:lnTo>
                <a:lnTo>
                  <a:pt x="3875" y="86"/>
                </a:lnTo>
                <a:lnTo>
                  <a:pt x="3879" y="113"/>
                </a:lnTo>
                <a:lnTo>
                  <a:pt x="3884" y="101"/>
                </a:lnTo>
                <a:lnTo>
                  <a:pt x="3888" y="90"/>
                </a:lnTo>
                <a:lnTo>
                  <a:pt x="3892" y="78"/>
                </a:lnTo>
                <a:lnTo>
                  <a:pt x="3898" y="69"/>
                </a:lnTo>
                <a:lnTo>
                  <a:pt x="3902" y="63"/>
                </a:lnTo>
                <a:lnTo>
                  <a:pt x="3905" y="67"/>
                </a:lnTo>
                <a:lnTo>
                  <a:pt x="3911" y="61"/>
                </a:lnTo>
                <a:lnTo>
                  <a:pt x="3915" y="55"/>
                </a:lnTo>
                <a:lnTo>
                  <a:pt x="3919" y="59"/>
                </a:lnTo>
                <a:lnTo>
                  <a:pt x="3925" y="50"/>
                </a:lnTo>
                <a:lnTo>
                  <a:pt x="3929" y="55"/>
                </a:lnTo>
                <a:lnTo>
                  <a:pt x="3932" y="55"/>
                </a:lnTo>
                <a:lnTo>
                  <a:pt x="3938" y="61"/>
                </a:lnTo>
                <a:lnTo>
                  <a:pt x="3942" y="50"/>
                </a:lnTo>
                <a:lnTo>
                  <a:pt x="3946" y="46"/>
                </a:lnTo>
                <a:lnTo>
                  <a:pt x="3952" y="36"/>
                </a:lnTo>
                <a:lnTo>
                  <a:pt x="3955" y="46"/>
                </a:lnTo>
                <a:lnTo>
                  <a:pt x="3959" y="50"/>
                </a:lnTo>
                <a:lnTo>
                  <a:pt x="3963" y="32"/>
                </a:lnTo>
                <a:lnTo>
                  <a:pt x="3969" y="38"/>
                </a:lnTo>
                <a:lnTo>
                  <a:pt x="3973" y="42"/>
                </a:lnTo>
                <a:lnTo>
                  <a:pt x="3977" y="38"/>
                </a:lnTo>
                <a:lnTo>
                  <a:pt x="3982" y="40"/>
                </a:lnTo>
                <a:lnTo>
                  <a:pt x="3986" y="30"/>
                </a:lnTo>
                <a:lnTo>
                  <a:pt x="3990" y="38"/>
                </a:lnTo>
                <a:lnTo>
                  <a:pt x="3996" y="40"/>
                </a:lnTo>
                <a:lnTo>
                  <a:pt x="4000" y="53"/>
                </a:lnTo>
                <a:lnTo>
                  <a:pt x="4003" y="53"/>
                </a:lnTo>
                <a:lnTo>
                  <a:pt x="4009" y="48"/>
                </a:lnTo>
                <a:lnTo>
                  <a:pt x="4013" y="63"/>
                </a:lnTo>
                <a:lnTo>
                  <a:pt x="4017" y="74"/>
                </a:lnTo>
                <a:lnTo>
                  <a:pt x="4023" y="61"/>
                </a:lnTo>
                <a:lnTo>
                  <a:pt x="4026" y="61"/>
                </a:lnTo>
                <a:lnTo>
                  <a:pt x="4030" y="65"/>
                </a:lnTo>
                <a:lnTo>
                  <a:pt x="4036" y="67"/>
                </a:lnTo>
                <a:lnTo>
                  <a:pt x="4040" y="78"/>
                </a:lnTo>
                <a:lnTo>
                  <a:pt x="4044" y="92"/>
                </a:lnTo>
                <a:lnTo>
                  <a:pt x="4049" y="88"/>
                </a:lnTo>
                <a:lnTo>
                  <a:pt x="4053" y="76"/>
                </a:lnTo>
                <a:lnTo>
                  <a:pt x="4057" y="74"/>
                </a:lnTo>
                <a:lnTo>
                  <a:pt x="4061" y="76"/>
                </a:lnTo>
                <a:lnTo>
                  <a:pt x="4067" y="80"/>
                </a:lnTo>
                <a:lnTo>
                  <a:pt x="4071" y="74"/>
                </a:lnTo>
                <a:lnTo>
                  <a:pt x="4074" y="84"/>
                </a:lnTo>
                <a:lnTo>
                  <a:pt x="4080" y="86"/>
                </a:lnTo>
                <a:lnTo>
                  <a:pt x="4084" y="99"/>
                </a:lnTo>
                <a:lnTo>
                  <a:pt x="4088" y="113"/>
                </a:lnTo>
                <a:lnTo>
                  <a:pt x="4094" y="111"/>
                </a:lnTo>
                <a:lnTo>
                  <a:pt x="4097" y="132"/>
                </a:lnTo>
                <a:lnTo>
                  <a:pt x="4101" y="117"/>
                </a:lnTo>
                <a:lnTo>
                  <a:pt x="4107" y="107"/>
                </a:lnTo>
                <a:lnTo>
                  <a:pt x="4111" y="117"/>
                </a:lnTo>
                <a:lnTo>
                  <a:pt x="4115" y="122"/>
                </a:lnTo>
                <a:lnTo>
                  <a:pt x="4120" y="124"/>
                </a:lnTo>
                <a:lnTo>
                  <a:pt x="4124" y="122"/>
                </a:lnTo>
                <a:lnTo>
                  <a:pt x="4128" y="109"/>
                </a:lnTo>
                <a:lnTo>
                  <a:pt x="4134" y="101"/>
                </a:lnTo>
                <a:lnTo>
                  <a:pt x="4138" y="98"/>
                </a:lnTo>
                <a:lnTo>
                  <a:pt x="4142" y="96"/>
                </a:lnTo>
                <a:lnTo>
                  <a:pt x="4145" y="92"/>
                </a:lnTo>
                <a:lnTo>
                  <a:pt x="4151" y="94"/>
                </a:lnTo>
                <a:lnTo>
                  <a:pt x="4155" y="84"/>
                </a:lnTo>
                <a:lnTo>
                  <a:pt x="4159" y="82"/>
                </a:lnTo>
                <a:lnTo>
                  <a:pt x="4165" y="74"/>
                </a:lnTo>
                <a:lnTo>
                  <a:pt x="4168" y="71"/>
                </a:lnTo>
                <a:lnTo>
                  <a:pt x="4172" y="69"/>
                </a:lnTo>
                <a:lnTo>
                  <a:pt x="4178" y="71"/>
                </a:lnTo>
                <a:lnTo>
                  <a:pt x="4182" y="74"/>
                </a:lnTo>
                <a:lnTo>
                  <a:pt x="4186" y="73"/>
                </a:lnTo>
                <a:lnTo>
                  <a:pt x="4192" y="69"/>
                </a:lnTo>
                <a:lnTo>
                  <a:pt x="4195" y="74"/>
                </a:lnTo>
                <a:lnTo>
                  <a:pt x="4199" y="73"/>
                </a:lnTo>
                <a:lnTo>
                  <a:pt x="4205" y="71"/>
                </a:lnTo>
                <a:lnTo>
                  <a:pt x="4209" y="69"/>
                </a:lnTo>
                <a:lnTo>
                  <a:pt x="4213" y="63"/>
                </a:lnTo>
                <a:lnTo>
                  <a:pt x="4218" y="57"/>
                </a:lnTo>
                <a:lnTo>
                  <a:pt x="4222" y="61"/>
                </a:lnTo>
                <a:lnTo>
                  <a:pt x="4226" y="57"/>
                </a:lnTo>
                <a:lnTo>
                  <a:pt x="4232" y="61"/>
                </a:lnTo>
                <a:lnTo>
                  <a:pt x="4236" y="63"/>
                </a:lnTo>
                <a:lnTo>
                  <a:pt x="4240" y="57"/>
                </a:lnTo>
                <a:lnTo>
                  <a:pt x="4243" y="57"/>
                </a:lnTo>
                <a:lnTo>
                  <a:pt x="4249" y="51"/>
                </a:lnTo>
                <a:lnTo>
                  <a:pt x="4253" y="53"/>
                </a:lnTo>
                <a:lnTo>
                  <a:pt x="4257" y="51"/>
                </a:lnTo>
                <a:lnTo>
                  <a:pt x="4263" y="55"/>
                </a:lnTo>
                <a:lnTo>
                  <a:pt x="4266" y="48"/>
                </a:lnTo>
                <a:lnTo>
                  <a:pt x="4270" y="48"/>
                </a:lnTo>
                <a:lnTo>
                  <a:pt x="4276" y="44"/>
                </a:lnTo>
                <a:lnTo>
                  <a:pt x="4280" y="44"/>
                </a:lnTo>
                <a:lnTo>
                  <a:pt x="4284" y="42"/>
                </a:lnTo>
                <a:lnTo>
                  <a:pt x="4289" y="38"/>
                </a:lnTo>
                <a:lnTo>
                  <a:pt x="4293" y="44"/>
                </a:lnTo>
                <a:lnTo>
                  <a:pt x="4297" y="44"/>
                </a:lnTo>
                <a:lnTo>
                  <a:pt x="4303" y="42"/>
                </a:lnTo>
                <a:lnTo>
                  <a:pt x="4307" y="38"/>
                </a:lnTo>
                <a:lnTo>
                  <a:pt x="4311" y="34"/>
                </a:lnTo>
                <a:lnTo>
                  <a:pt x="4316" y="28"/>
                </a:lnTo>
                <a:lnTo>
                  <a:pt x="4320" y="25"/>
                </a:lnTo>
                <a:lnTo>
                  <a:pt x="4324" y="23"/>
                </a:lnTo>
                <a:lnTo>
                  <a:pt x="4328" y="21"/>
                </a:lnTo>
                <a:lnTo>
                  <a:pt x="4334" y="25"/>
                </a:lnTo>
                <a:lnTo>
                  <a:pt x="4337" y="23"/>
                </a:lnTo>
                <a:lnTo>
                  <a:pt x="4341" y="15"/>
                </a:lnTo>
                <a:lnTo>
                  <a:pt x="4347" y="9"/>
                </a:lnTo>
                <a:lnTo>
                  <a:pt x="4351" y="11"/>
                </a:lnTo>
                <a:lnTo>
                  <a:pt x="4355" y="17"/>
                </a:lnTo>
                <a:lnTo>
                  <a:pt x="4360" y="15"/>
                </a:lnTo>
                <a:lnTo>
                  <a:pt x="4364" y="7"/>
                </a:lnTo>
                <a:lnTo>
                  <a:pt x="4368" y="5"/>
                </a:lnTo>
                <a:lnTo>
                  <a:pt x="4374" y="13"/>
                </a:lnTo>
                <a:lnTo>
                  <a:pt x="4378" y="13"/>
                </a:lnTo>
                <a:lnTo>
                  <a:pt x="4382" y="25"/>
                </a:lnTo>
                <a:lnTo>
                  <a:pt x="4387" y="30"/>
                </a:lnTo>
                <a:lnTo>
                  <a:pt x="4391" y="30"/>
                </a:lnTo>
                <a:lnTo>
                  <a:pt x="4395" y="23"/>
                </a:lnTo>
                <a:lnTo>
                  <a:pt x="4401" y="21"/>
                </a:lnTo>
                <a:lnTo>
                  <a:pt x="4405" y="36"/>
                </a:lnTo>
                <a:lnTo>
                  <a:pt x="4408" y="38"/>
                </a:lnTo>
                <a:lnTo>
                  <a:pt x="4414" y="34"/>
                </a:lnTo>
                <a:lnTo>
                  <a:pt x="4418" y="51"/>
                </a:lnTo>
                <a:lnTo>
                  <a:pt x="4422" y="82"/>
                </a:lnTo>
                <a:lnTo>
                  <a:pt x="4426" y="96"/>
                </a:lnTo>
                <a:lnTo>
                  <a:pt x="4432" y="94"/>
                </a:lnTo>
                <a:lnTo>
                  <a:pt x="4435" y="109"/>
                </a:lnTo>
                <a:lnTo>
                  <a:pt x="4439" y="128"/>
                </a:lnTo>
                <a:lnTo>
                  <a:pt x="4445" y="113"/>
                </a:lnTo>
                <a:lnTo>
                  <a:pt x="4449" y="98"/>
                </a:lnTo>
                <a:lnTo>
                  <a:pt x="4453" y="88"/>
                </a:lnTo>
                <a:lnTo>
                  <a:pt x="4458" y="88"/>
                </a:lnTo>
                <a:lnTo>
                  <a:pt x="4462" y="74"/>
                </a:lnTo>
                <a:lnTo>
                  <a:pt x="4466" y="69"/>
                </a:lnTo>
                <a:lnTo>
                  <a:pt x="4472" y="63"/>
                </a:lnTo>
                <a:lnTo>
                  <a:pt x="4476" y="67"/>
                </a:lnTo>
                <a:lnTo>
                  <a:pt x="4480" y="55"/>
                </a:lnTo>
                <a:lnTo>
                  <a:pt x="4485" y="53"/>
                </a:lnTo>
                <a:lnTo>
                  <a:pt x="4489" y="59"/>
                </a:lnTo>
                <a:lnTo>
                  <a:pt x="4493" y="53"/>
                </a:lnTo>
                <a:lnTo>
                  <a:pt x="4499" y="44"/>
                </a:lnTo>
                <a:lnTo>
                  <a:pt x="4503" y="42"/>
                </a:lnTo>
                <a:lnTo>
                  <a:pt x="4506" y="55"/>
                </a:lnTo>
                <a:lnTo>
                  <a:pt x="4510" y="65"/>
                </a:lnTo>
                <a:lnTo>
                  <a:pt x="4516" y="53"/>
                </a:lnTo>
                <a:lnTo>
                  <a:pt x="4520" y="61"/>
                </a:lnTo>
                <a:lnTo>
                  <a:pt x="4524" y="46"/>
                </a:lnTo>
                <a:lnTo>
                  <a:pt x="4529" y="40"/>
                </a:lnTo>
                <a:lnTo>
                  <a:pt x="4533" y="40"/>
                </a:lnTo>
                <a:lnTo>
                  <a:pt x="4537" y="28"/>
                </a:lnTo>
                <a:lnTo>
                  <a:pt x="4543" y="25"/>
                </a:lnTo>
                <a:lnTo>
                  <a:pt x="4547" y="19"/>
                </a:lnTo>
                <a:lnTo>
                  <a:pt x="4551" y="19"/>
                </a:lnTo>
                <a:lnTo>
                  <a:pt x="4556" y="13"/>
                </a:lnTo>
                <a:lnTo>
                  <a:pt x="4560" y="17"/>
                </a:lnTo>
                <a:lnTo>
                  <a:pt x="4564" y="19"/>
                </a:lnTo>
                <a:lnTo>
                  <a:pt x="4570" y="23"/>
                </a:lnTo>
                <a:lnTo>
                  <a:pt x="4574" y="32"/>
                </a:lnTo>
                <a:lnTo>
                  <a:pt x="4577" y="44"/>
                </a:lnTo>
                <a:lnTo>
                  <a:pt x="4583" y="26"/>
                </a:lnTo>
                <a:lnTo>
                  <a:pt x="4587" y="26"/>
                </a:lnTo>
                <a:lnTo>
                  <a:pt x="4591" y="25"/>
                </a:lnTo>
                <a:lnTo>
                  <a:pt x="4597" y="17"/>
                </a:lnTo>
                <a:lnTo>
                  <a:pt x="4600" y="11"/>
                </a:lnTo>
                <a:lnTo>
                  <a:pt x="4604" y="5"/>
                </a:lnTo>
                <a:lnTo>
                  <a:pt x="4608" y="5"/>
                </a:lnTo>
                <a:lnTo>
                  <a:pt x="4614" y="17"/>
                </a:lnTo>
                <a:lnTo>
                  <a:pt x="4618" y="9"/>
                </a:lnTo>
                <a:lnTo>
                  <a:pt x="4622" y="7"/>
                </a:lnTo>
                <a:lnTo>
                  <a:pt x="4627" y="3"/>
                </a:lnTo>
                <a:lnTo>
                  <a:pt x="4631" y="0"/>
                </a:lnTo>
                <a:lnTo>
                  <a:pt x="4635" y="2"/>
                </a:lnTo>
                <a:lnTo>
                  <a:pt x="4641" y="2"/>
                </a:lnTo>
                <a:lnTo>
                  <a:pt x="4645" y="0"/>
                </a:lnTo>
              </a:path>
            </a:pathLst>
          </a:custGeom>
          <a:noFill/>
          <a:ln w="31750">
            <a:solidFill>
              <a:srgbClr val="FF99FF"/>
            </a:solidFill>
            <a:prstDash val="solid"/>
            <a:round/>
            <a:headEnd/>
            <a:tailEnd/>
          </a:ln>
        </p:spPr>
        <p:txBody>
          <a:bodyPr/>
          <a:lstStyle/>
          <a:p>
            <a:endParaRPr lang="en-US"/>
          </a:p>
        </p:txBody>
      </p:sp>
      <p:sp>
        <p:nvSpPr>
          <p:cNvPr id="147" name="Oval 146"/>
          <p:cNvSpPr/>
          <p:nvPr/>
        </p:nvSpPr>
        <p:spPr bwMode="auto">
          <a:xfrm>
            <a:off x="2057400" y="4648200"/>
            <a:ext cx="228600" cy="228600"/>
          </a:xfrm>
          <a:prstGeom prst="ellipse">
            <a:avLst/>
          </a:prstGeom>
          <a:solidFill>
            <a:srgbClr val="FF0000"/>
          </a:solidFill>
          <a:ln w="9525" cap="flat" cmpd="sng" algn="ctr">
            <a:solidFill>
              <a:srgbClr val="00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190494" name="Rectangle 30"/>
          <p:cNvSpPr>
            <a:spLocks noGrp="1" noChangeArrowheads="1"/>
          </p:cNvSpPr>
          <p:nvPr>
            <p:ph type="title"/>
          </p:nvPr>
        </p:nvSpPr>
        <p:spPr bwMode="gray">
          <a:xfrm>
            <a:off x="2057400" y="228600"/>
            <a:ext cx="7507288" cy="1185863"/>
          </a:xfrm>
          <a:solidFill>
            <a:schemeClr val="bg1"/>
          </a:solidFill>
        </p:spPr>
        <p:txBody>
          <a:bodyPr/>
          <a:lstStyle/>
          <a:p>
            <a:r>
              <a:rPr lang="en-US" sz="3200" dirty="0">
                <a:solidFill>
                  <a:schemeClr val="tx1"/>
                </a:solidFill>
                <a:latin typeface="Tw Cen MT" panose="020B0602020104020603" pitchFamily="34" charset="77"/>
              </a:rPr>
              <a:t>Or How About This Portfolio:</a:t>
            </a:r>
            <a:br>
              <a:rPr lang="en-US" sz="3200" dirty="0">
                <a:solidFill>
                  <a:schemeClr val="tx1"/>
                </a:solidFill>
                <a:latin typeface="Tw Cen MT" panose="020B0602020104020603" pitchFamily="34" charset="77"/>
              </a:rPr>
            </a:br>
            <a:r>
              <a:rPr lang="en-US" sz="3200" i="1" dirty="0">
                <a:solidFill>
                  <a:srgbClr val="FF99FF"/>
                </a:solidFill>
                <a:latin typeface="Calibri" panose="020F0502020204030204" pitchFamily="34" charset="0"/>
                <a:cs typeface="Calibri" panose="020F0502020204030204" pitchFamily="34" charset="0"/>
              </a:rPr>
              <a:t>A Bumpy Ride</a:t>
            </a:r>
            <a:r>
              <a:rPr lang="en-US" sz="3200" dirty="0">
                <a:solidFill>
                  <a:srgbClr val="FF99FF"/>
                </a:solidFill>
                <a:latin typeface="Calibri" panose="020F0502020204030204" pitchFamily="34" charset="0"/>
                <a:cs typeface="Calibri" panose="020F0502020204030204" pitchFamily="34" charset="0"/>
              </a:rPr>
              <a:t>: </a:t>
            </a:r>
            <a:r>
              <a:rPr lang="en-US" sz="2400" dirty="0">
                <a:solidFill>
                  <a:srgbClr val="FF99FF"/>
                </a:solidFill>
                <a:latin typeface="Calibri" panose="020F0502020204030204" pitchFamily="34" charset="0"/>
                <a:cs typeface="Calibri" panose="020F0502020204030204" pitchFamily="34" charset="0"/>
              </a:rPr>
              <a:t>1926–2014</a:t>
            </a:r>
          </a:p>
        </p:txBody>
      </p:sp>
      <p:pic>
        <p:nvPicPr>
          <p:cNvPr id="118" name="Picture 117">
            <a:extLst>
              <a:ext uri="{FF2B5EF4-FFF2-40B4-BE49-F238E27FC236}">
                <a16:creationId xmlns:a16="http://schemas.microsoft.com/office/drawing/2014/main" id="{58E13F85-0686-D84A-82F7-0BBE94362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83397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wipe(left)">
                                      <p:cBhvr>
                                        <p:cTn id="7" dur="5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14"/>
          <p:cNvPicPr>
            <a:picLocks noChangeAspect="1" noChangeArrowheads="1"/>
          </p:cNvPicPr>
          <p:nvPr/>
        </p:nvPicPr>
        <p:blipFill>
          <a:blip r:embed="rId3" cstate="print"/>
          <a:srcRect/>
          <a:stretch>
            <a:fillRect/>
          </a:stretch>
        </p:blipFill>
        <p:spPr bwMode="auto">
          <a:xfrm>
            <a:off x="2590800" y="1723231"/>
            <a:ext cx="7467600" cy="5087938"/>
          </a:xfrm>
          <a:prstGeom prst="rect">
            <a:avLst/>
          </a:prstGeom>
          <a:solidFill>
            <a:srgbClr val="99CCFF"/>
          </a:solidFill>
        </p:spPr>
      </p:pic>
      <p:sp>
        <p:nvSpPr>
          <p:cNvPr id="2" name="Title 1"/>
          <p:cNvSpPr>
            <a:spLocks noGrp="1"/>
          </p:cNvSpPr>
          <p:nvPr>
            <p:ph type="title"/>
          </p:nvPr>
        </p:nvSpPr>
        <p:spPr>
          <a:xfrm>
            <a:off x="1524000" y="25948"/>
            <a:ext cx="9144000" cy="2209800"/>
          </a:xfrm>
          <a:solidFill>
            <a:schemeClr val="tx1"/>
          </a:solidFill>
        </p:spPr>
        <p:txBody>
          <a:bodyPr/>
          <a:lstStyle/>
          <a:p>
            <a:pPr algn="ctr"/>
            <a:r>
              <a:rPr lang="en-US" dirty="0">
                <a:solidFill>
                  <a:srgbClr val="92D050"/>
                </a:solidFill>
                <a:latin typeface="Tw Cen MT" panose="020B0602020104020603" pitchFamily="34" charset="77"/>
              </a:rPr>
              <a:t>Why Would Anyone Take This Risk?</a:t>
            </a:r>
          </a:p>
        </p:txBody>
      </p:sp>
      <p:grpSp>
        <p:nvGrpSpPr>
          <p:cNvPr id="3" name="Group 7"/>
          <p:cNvGrpSpPr/>
          <p:nvPr/>
        </p:nvGrpSpPr>
        <p:grpSpPr>
          <a:xfrm>
            <a:off x="1981200" y="3220682"/>
            <a:ext cx="2667000" cy="1198919"/>
            <a:chOff x="419100" y="3220681"/>
            <a:chExt cx="2667000" cy="1198919"/>
          </a:xfrm>
        </p:grpSpPr>
        <p:sp>
          <p:nvSpPr>
            <p:cNvPr id="5" name="Oval 4"/>
            <p:cNvSpPr/>
            <p:nvPr/>
          </p:nvSpPr>
          <p:spPr bwMode="auto">
            <a:xfrm>
              <a:off x="1752600" y="4114800"/>
              <a:ext cx="304800" cy="304800"/>
            </a:xfrm>
            <a:prstGeom prst="ellipse">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7" name="TextBox 6"/>
            <p:cNvSpPr txBox="1"/>
            <p:nvPr/>
          </p:nvSpPr>
          <p:spPr>
            <a:xfrm>
              <a:off x="419100" y="3220681"/>
              <a:ext cx="2667000" cy="892552"/>
            </a:xfrm>
            <a:prstGeom prst="rect">
              <a:avLst/>
            </a:prstGeom>
            <a:solidFill>
              <a:schemeClr val="tx1"/>
            </a:solidFill>
            <a:ln>
              <a:solidFill>
                <a:srgbClr val="FF0000"/>
              </a:solidFill>
            </a:ln>
          </p:spPr>
          <p:txBody>
            <a:bodyPr wrap="square" rtlCol="0">
              <a:spAutoFit/>
            </a:bodyPr>
            <a:lstStyle/>
            <a:p>
              <a:pPr algn="ctr"/>
              <a:r>
                <a:rPr lang="en-US" sz="2600" dirty="0">
                  <a:solidFill>
                    <a:schemeClr val="bg1"/>
                  </a:solidFill>
                </a:rPr>
                <a:t>In high school saving for college</a:t>
              </a:r>
            </a:p>
          </p:txBody>
        </p:sp>
      </p:grpSp>
      <p:grpSp>
        <p:nvGrpSpPr>
          <p:cNvPr id="8" name="Group 9"/>
          <p:cNvGrpSpPr/>
          <p:nvPr/>
        </p:nvGrpSpPr>
        <p:grpSpPr>
          <a:xfrm>
            <a:off x="4114800" y="5486400"/>
            <a:ext cx="3638550" cy="1044952"/>
            <a:chOff x="2590800" y="5486400"/>
            <a:chExt cx="3638550" cy="1044952"/>
          </a:xfrm>
        </p:grpSpPr>
        <p:sp>
          <p:nvSpPr>
            <p:cNvPr id="6" name="Oval 5"/>
            <p:cNvSpPr/>
            <p:nvPr/>
          </p:nvSpPr>
          <p:spPr bwMode="auto">
            <a:xfrm>
              <a:off x="2590800" y="5486400"/>
              <a:ext cx="304800" cy="304800"/>
            </a:xfrm>
            <a:prstGeom prst="ellipse">
              <a:avLst/>
            </a:prstGeom>
            <a:solidFill>
              <a:srgbClr val="FF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sp>
          <p:nvSpPr>
            <p:cNvPr id="9" name="TextBox 8"/>
            <p:cNvSpPr txBox="1"/>
            <p:nvPr/>
          </p:nvSpPr>
          <p:spPr>
            <a:xfrm>
              <a:off x="2914650" y="5638800"/>
              <a:ext cx="3314700" cy="892552"/>
            </a:xfrm>
            <a:prstGeom prst="rect">
              <a:avLst/>
            </a:prstGeom>
            <a:solidFill>
              <a:schemeClr val="tx1"/>
            </a:solidFill>
            <a:ln>
              <a:solidFill>
                <a:srgbClr val="FF0000"/>
              </a:solidFill>
            </a:ln>
          </p:spPr>
          <p:txBody>
            <a:bodyPr wrap="square" rtlCol="0">
              <a:spAutoFit/>
            </a:bodyPr>
            <a:lstStyle/>
            <a:p>
              <a:pPr algn="ctr"/>
              <a:r>
                <a:rPr lang="en-US" sz="2600" dirty="0">
                  <a:solidFill>
                    <a:schemeClr val="bg1"/>
                  </a:solidFill>
                </a:rPr>
                <a:t>Now in college and need the money</a:t>
              </a:r>
            </a:p>
          </p:txBody>
        </p:sp>
      </p:grpSp>
      <p:pic>
        <p:nvPicPr>
          <p:cNvPr id="10" name="Picture 9">
            <a:extLst>
              <a:ext uri="{FF2B5EF4-FFF2-40B4-BE49-F238E27FC236}">
                <a16:creationId xmlns:a16="http://schemas.microsoft.com/office/drawing/2014/main" id="{29058942-FA53-2F41-94E1-1A9316A2D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47668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2286000" y="228600"/>
            <a:ext cx="7772400" cy="1143000"/>
          </a:xfrm>
        </p:spPr>
        <p:txBody>
          <a:bodyPr/>
          <a:lstStyle/>
          <a:p>
            <a:r>
              <a:rPr lang="en-US" dirty="0">
                <a:solidFill>
                  <a:srgbClr val="92D050"/>
                </a:solidFill>
                <a:latin typeface="Tw Cen MT" panose="020B0602020104020603" pitchFamily="34" charset="77"/>
              </a:rPr>
              <a:t>Would You Ride a Bull?</a:t>
            </a:r>
          </a:p>
        </p:txBody>
      </p:sp>
      <p:graphicFrame>
        <p:nvGraphicFramePr>
          <p:cNvPr id="270339" name="Object 3"/>
          <p:cNvGraphicFramePr>
            <a:graphicFrameLocks noGrp="1" noChangeAspect="1"/>
          </p:cNvGraphicFramePr>
          <p:nvPr>
            <p:ph type="clipArt" sz="half" idx="1"/>
          </p:nvPr>
        </p:nvGraphicFramePr>
        <p:xfrm>
          <a:off x="2030413" y="1752600"/>
          <a:ext cx="4011612" cy="5105400"/>
        </p:xfrm>
        <a:graphic>
          <a:graphicData uri="http://schemas.openxmlformats.org/presentationml/2006/ole">
            <mc:AlternateContent xmlns:mc="http://schemas.openxmlformats.org/markup-compatibility/2006">
              <mc:Choice xmlns:v="urn:schemas-microsoft-com:vml" Requires="v">
                <p:oleObj spid="_x0000_s15366" name="Clip" r:id="rId3" imgW="2063880" imgH="2625480" progId="">
                  <p:embed/>
                </p:oleObj>
              </mc:Choice>
              <mc:Fallback>
                <p:oleObj name="Clip" r:id="rId3" imgW="2063880" imgH="2625480" progId="">
                  <p:embed/>
                  <p:pic>
                    <p:nvPicPr>
                      <p:cNvPr id="2703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752600"/>
                        <a:ext cx="401161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0340" name="Rectangle 4"/>
          <p:cNvSpPr>
            <a:spLocks noGrp="1" noChangeArrowheads="1"/>
          </p:cNvSpPr>
          <p:nvPr>
            <p:ph type="body" sz="half" idx="2"/>
          </p:nvPr>
        </p:nvSpPr>
        <p:spPr>
          <a:xfrm>
            <a:off x="5832476" y="1641475"/>
            <a:ext cx="4454525" cy="4606925"/>
          </a:xfrm>
        </p:spPr>
        <p:txBody>
          <a:bodyPr/>
          <a:lstStyle/>
          <a:p>
            <a:pPr marL="800100" lvl="1" indent="-342900"/>
            <a:r>
              <a:rPr lang="en-US" dirty="0">
                <a:latin typeface="Calibri" panose="020F0502020204030204" pitchFamily="34" charset="0"/>
                <a:cs typeface="Calibri" panose="020F0502020204030204" pitchFamily="34" charset="0"/>
              </a:rPr>
              <a:t>for $5?</a:t>
            </a:r>
          </a:p>
          <a:p>
            <a:pPr marL="800100" lvl="1" indent="-342900"/>
            <a:r>
              <a:rPr lang="en-US" dirty="0">
                <a:latin typeface="Calibri" panose="020F0502020204030204" pitchFamily="34" charset="0"/>
                <a:cs typeface="Calibri" panose="020F0502020204030204" pitchFamily="34" charset="0"/>
              </a:rPr>
              <a:t>for $50?</a:t>
            </a:r>
          </a:p>
          <a:p>
            <a:pPr marL="800100" lvl="1" indent="-342900"/>
            <a:r>
              <a:rPr lang="en-US" dirty="0">
                <a:latin typeface="Calibri" panose="020F0502020204030204" pitchFamily="34" charset="0"/>
                <a:cs typeface="Calibri" panose="020F0502020204030204" pitchFamily="34" charset="0"/>
              </a:rPr>
              <a:t>for $500?</a:t>
            </a:r>
          </a:p>
          <a:p>
            <a:pPr marL="800100" lvl="1" indent="-342900"/>
            <a:r>
              <a:rPr lang="en-US" dirty="0">
                <a:latin typeface="Calibri" panose="020F0502020204030204" pitchFamily="34" charset="0"/>
                <a:cs typeface="Calibri" panose="020F0502020204030204" pitchFamily="34" charset="0"/>
              </a:rPr>
              <a:t>for $5,000?</a:t>
            </a:r>
          </a:p>
          <a:p>
            <a:pPr marL="800100" lvl="1" indent="-342900"/>
            <a:r>
              <a:rPr lang="en-US" dirty="0">
                <a:latin typeface="Calibri" panose="020F0502020204030204" pitchFamily="34" charset="0"/>
                <a:cs typeface="Calibri" panose="020F0502020204030204" pitchFamily="34" charset="0"/>
              </a:rPr>
              <a:t>for $50,000?</a:t>
            </a:r>
          </a:p>
          <a:p>
            <a:pPr marL="800100" lvl="1" indent="-342900"/>
            <a:endParaRPr lang="en-US" sz="24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Likely to get more risk takers as the reward rises!</a:t>
            </a:r>
          </a:p>
        </p:txBody>
      </p:sp>
      <p:pic>
        <p:nvPicPr>
          <p:cNvPr id="5" name="Picture 4">
            <a:extLst>
              <a:ext uri="{FF2B5EF4-FFF2-40B4-BE49-F238E27FC236}">
                <a16:creationId xmlns:a16="http://schemas.microsoft.com/office/drawing/2014/main" id="{905E14BC-A18B-DA48-8C95-AF2379634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07972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0340">
                                            <p:txEl>
                                              <p:pRg st="0" end="0"/>
                                            </p:txEl>
                                          </p:spTgt>
                                        </p:tgtEl>
                                        <p:attrNameLst>
                                          <p:attrName>style.visibility</p:attrName>
                                        </p:attrNameLst>
                                      </p:cBhvr>
                                      <p:to>
                                        <p:strVal val="visible"/>
                                      </p:to>
                                    </p:set>
                                    <p:animEffect transition="in" filter="wipe(down)">
                                      <p:cBhvr>
                                        <p:cTn id="7" dur="500"/>
                                        <p:tgtEl>
                                          <p:spTgt spid="270340">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0340">
                                            <p:txEl>
                                              <p:pRg st="1" end="1"/>
                                            </p:txEl>
                                          </p:spTgt>
                                        </p:tgtEl>
                                        <p:attrNameLst>
                                          <p:attrName>style.visibility</p:attrName>
                                        </p:attrNameLst>
                                      </p:cBhvr>
                                      <p:to>
                                        <p:strVal val="visible"/>
                                      </p:to>
                                    </p:set>
                                    <p:animEffect transition="in" filter="wipe(down)">
                                      <p:cBhvr>
                                        <p:cTn id="10" dur="500"/>
                                        <p:tgtEl>
                                          <p:spTgt spid="270340">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0340">
                                            <p:txEl>
                                              <p:pRg st="2" end="2"/>
                                            </p:txEl>
                                          </p:spTgt>
                                        </p:tgtEl>
                                        <p:attrNameLst>
                                          <p:attrName>style.visibility</p:attrName>
                                        </p:attrNameLst>
                                      </p:cBhvr>
                                      <p:to>
                                        <p:strVal val="visible"/>
                                      </p:to>
                                    </p:set>
                                    <p:animEffect transition="in" filter="wipe(down)">
                                      <p:cBhvr>
                                        <p:cTn id="13" dur="500"/>
                                        <p:tgtEl>
                                          <p:spTgt spid="270340">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0340">
                                            <p:txEl>
                                              <p:pRg st="3" end="3"/>
                                            </p:txEl>
                                          </p:spTgt>
                                        </p:tgtEl>
                                        <p:attrNameLst>
                                          <p:attrName>style.visibility</p:attrName>
                                        </p:attrNameLst>
                                      </p:cBhvr>
                                      <p:to>
                                        <p:strVal val="visible"/>
                                      </p:to>
                                    </p:set>
                                    <p:animEffect transition="in" filter="wipe(down)">
                                      <p:cBhvr>
                                        <p:cTn id="16" dur="500"/>
                                        <p:tgtEl>
                                          <p:spTgt spid="270340">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70340">
                                            <p:txEl>
                                              <p:pRg st="4" end="4"/>
                                            </p:txEl>
                                          </p:spTgt>
                                        </p:tgtEl>
                                        <p:attrNameLst>
                                          <p:attrName>style.visibility</p:attrName>
                                        </p:attrNameLst>
                                      </p:cBhvr>
                                      <p:to>
                                        <p:strVal val="visible"/>
                                      </p:to>
                                    </p:set>
                                    <p:animEffect transition="in" filter="wipe(down)">
                                      <p:cBhvr>
                                        <p:cTn id="19" dur="500"/>
                                        <p:tgtEl>
                                          <p:spTgt spid="270340">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0340">
                                            <p:txEl>
                                              <p:pRg st="6" end="6"/>
                                            </p:txEl>
                                          </p:spTgt>
                                        </p:tgtEl>
                                        <p:attrNameLst>
                                          <p:attrName>style.visibility</p:attrName>
                                        </p:attrNameLst>
                                      </p:cBhvr>
                                      <p:to>
                                        <p:strVal val="visible"/>
                                      </p:to>
                                    </p:set>
                                    <p:animEffect transition="in" filter="wipe(down)">
                                      <p:cBhvr>
                                        <p:cTn id="24" dur="500"/>
                                        <p:tgtEl>
                                          <p:spTgt spid="270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5562600" cy="1219200"/>
          </a:xfrm>
        </p:spPr>
        <p:txBody>
          <a:bodyPr/>
          <a:lstStyle/>
          <a:p>
            <a:r>
              <a:rPr lang="en-US" dirty="0">
                <a:solidFill>
                  <a:srgbClr val="92D050"/>
                </a:solidFill>
                <a:latin typeface="Tw Cen MT" panose="020B0602020104020603" pitchFamily="34" charset="77"/>
              </a:rPr>
              <a:t>Greater Return . . . </a:t>
            </a:r>
          </a:p>
        </p:txBody>
      </p:sp>
      <p:sp>
        <p:nvSpPr>
          <p:cNvPr id="6" name="Content Placeholder 5"/>
          <p:cNvSpPr>
            <a:spLocks noGrp="1"/>
          </p:cNvSpPr>
          <p:nvPr>
            <p:ph idx="1"/>
          </p:nvPr>
        </p:nvSpPr>
        <p:spPr>
          <a:xfrm>
            <a:off x="1905000" y="1524000"/>
            <a:ext cx="8458200" cy="5334000"/>
          </a:xfrm>
        </p:spPr>
        <p:txBody>
          <a:bodyPr/>
          <a:lstStyle/>
          <a:p>
            <a:pPr>
              <a:buFont typeface="Symbol" pitchFamily="18" charset="2"/>
              <a:buChar char="®"/>
            </a:pPr>
            <a:r>
              <a:rPr lang="en-US" dirty="0">
                <a:latin typeface="Calibri" panose="020F0502020204030204" pitchFamily="34" charset="0"/>
                <a:cs typeface="Calibri" panose="020F0502020204030204" pitchFamily="34" charset="0"/>
                <a:sym typeface="Symbol"/>
              </a:rPr>
              <a:t> accept the risk of:</a:t>
            </a:r>
          </a:p>
          <a:p>
            <a:pPr>
              <a:buFont typeface="Symbol" pitchFamily="18" charset="2"/>
              <a:buChar char="®"/>
            </a:pPr>
            <a:endParaRPr lang="en-US" sz="1200" dirty="0">
              <a:latin typeface="Calibri" panose="020F0502020204030204" pitchFamily="34" charset="0"/>
              <a:cs typeface="Calibri" panose="020F0502020204030204" pitchFamily="34" charset="0"/>
              <a:sym typeface="Symbol"/>
            </a:endParaRPr>
          </a:p>
          <a:p>
            <a:pPr lvl="1"/>
            <a:r>
              <a:rPr lang="en-US" dirty="0">
                <a:latin typeface="Calibri" panose="020F0502020204030204" pitchFamily="34" charset="0"/>
                <a:cs typeface="Calibri" panose="020F0502020204030204" pitchFamily="34" charset="0"/>
                <a:sym typeface="Symbol"/>
              </a:rPr>
              <a:t>Riding the Bull</a:t>
            </a:r>
          </a:p>
          <a:p>
            <a:pPr lvl="1"/>
            <a:endParaRPr lang="en-US" dirty="0">
              <a:latin typeface="Calibri" panose="020F0502020204030204" pitchFamily="34" charset="0"/>
              <a:cs typeface="Calibri" panose="020F0502020204030204" pitchFamily="34" charset="0"/>
              <a:sym typeface="Symbol"/>
            </a:endParaRPr>
          </a:p>
          <a:p>
            <a:pPr lvl="1"/>
            <a:r>
              <a:rPr lang="en-US" dirty="0">
                <a:latin typeface="Calibri" panose="020F0502020204030204" pitchFamily="34" charset="0"/>
                <a:cs typeface="Calibri" panose="020F0502020204030204" pitchFamily="34" charset="0"/>
                <a:sym typeface="Symbol"/>
              </a:rPr>
              <a:t>Riding the </a:t>
            </a:r>
          </a:p>
          <a:p>
            <a:pPr lvl="1">
              <a:buNone/>
            </a:pPr>
            <a:r>
              <a:rPr lang="en-US" dirty="0">
                <a:latin typeface="Calibri" panose="020F0502020204030204" pitchFamily="34" charset="0"/>
                <a:cs typeface="Calibri" panose="020F0502020204030204" pitchFamily="34" charset="0"/>
                <a:sym typeface="Symbol"/>
              </a:rPr>
              <a:t>    Roller Coaster</a:t>
            </a:r>
          </a:p>
          <a:p>
            <a:pPr lvl="1"/>
            <a:endParaRPr lang="en-US" sz="4400" dirty="0">
              <a:latin typeface="Calibri" panose="020F0502020204030204" pitchFamily="34" charset="0"/>
              <a:cs typeface="Calibri" panose="020F0502020204030204" pitchFamily="34" charset="0"/>
              <a:sym typeface="Symbol"/>
            </a:endParaRPr>
          </a:p>
          <a:p>
            <a:pPr lvl="1"/>
            <a:endParaRPr lang="en-US" dirty="0">
              <a:latin typeface="Calibri" panose="020F0502020204030204" pitchFamily="34" charset="0"/>
              <a:cs typeface="Calibri" panose="020F0502020204030204" pitchFamily="34" charset="0"/>
              <a:sym typeface="Symbol"/>
            </a:endParaRPr>
          </a:p>
          <a:p>
            <a:pPr lvl="1"/>
            <a:endParaRPr lang="en-US" dirty="0">
              <a:latin typeface="Calibri" panose="020F0502020204030204" pitchFamily="34" charset="0"/>
              <a:cs typeface="Calibri" panose="020F0502020204030204" pitchFamily="34" charset="0"/>
              <a:sym typeface="Symbol"/>
            </a:endParaRPr>
          </a:p>
          <a:p>
            <a:pPr lvl="1" algn="ctr">
              <a:buNone/>
            </a:pPr>
            <a:r>
              <a:rPr lang="en-US" sz="3200" dirty="0">
                <a:latin typeface="Calibri" panose="020F0502020204030204" pitchFamily="34" charset="0"/>
                <a:cs typeface="Calibri" panose="020F0502020204030204" pitchFamily="34" charset="0"/>
                <a:sym typeface="Symbol"/>
              </a:rPr>
              <a:t>                                                         … or</a:t>
            </a:r>
            <a:endParaRPr lang="en-US" sz="3200" dirty="0">
              <a:latin typeface="Calibri" panose="020F0502020204030204" pitchFamily="34" charset="0"/>
              <a:cs typeface="Calibri" panose="020F0502020204030204" pitchFamily="34" charset="0"/>
            </a:endParaRPr>
          </a:p>
        </p:txBody>
      </p:sp>
      <p:graphicFrame>
        <p:nvGraphicFramePr>
          <p:cNvPr id="1751042" name="Object 2"/>
          <p:cNvGraphicFramePr>
            <a:graphicFrameLocks noChangeAspect="1"/>
          </p:cNvGraphicFramePr>
          <p:nvPr/>
        </p:nvGraphicFramePr>
        <p:xfrm>
          <a:off x="7391401" y="304800"/>
          <a:ext cx="2335117" cy="2971800"/>
        </p:xfrm>
        <a:graphic>
          <a:graphicData uri="http://schemas.openxmlformats.org/presentationml/2006/ole">
            <mc:AlternateContent xmlns:mc="http://schemas.openxmlformats.org/markup-compatibility/2006">
              <mc:Choice xmlns:v="urn:schemas-microsoft-com:vml" Requires="v">
                <p:oleObj spid="_x0000_s16391" name="Clip" r:id="rId4" imgW="2063880" imgH="2625480" progId="">
                  <p:embed/>
                </p:oleObj>
              </mc:Choice>
              <mc:Fallback>
                <p:oleObj name="Clip" r:id="rId4" imgW="2063880" imgH="2625480" progId="">
                  <p:embed/>
                  <p:pic>
                    <p:nvPicPr>
                      <p:cNvPr id="175104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304800"/>
                        <a:ext cx="2335117"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5-14"/>
          <p:cNvPicPr>
            <a:picLocks noChangeAspect="1" noChangeArrowheads="1"/>
          </p:cNvPicPr>
          <p:nvPr/>
        </p:nvPicPr>
        <p:blipFill>
          <a:blip r:embed="rId6" cstate="print"/>
          <a:srcRect/>
          <a:stretch>
            <a:fillRect/>
          </a:stretch>
        </p:blipFill>
        <p:spPr bwMode="auto">
          <a:xfrm>
            <a:off x="6248400" y="3200401"/>
            <a:ext cx="4419600" cy="3011229"/>
          </a:xfrm>
          <a:prstGeom prst="rect">
            <a:avLst/>
          </a:prstGeom>
          <a:solidFill>
            <a:srgbClr val="99CCFF"/>
          </a:solidFill>
        </p:spPr>
      </p:pic>
      <p:sp>
        <p:nvSpPr>
          <p:cNvPr id="16" name="Rectangle 15"/>
          <p:cNvSpPr/>
          <p:nvPr/>
        </p:nvSpPr>
        <p:spPr bwMode="auto">
          <a:xfrm>
            <a:off x="6019800" y="3124200"/>
            <a:ext cx="46482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pitchFamily="34" charset="0"/>
            </a:endParaRPr>
          </a:p>
        </p:txBody>
      </p:sp>
      <p:pic>
        <p:nvPicPr>
          <p:cNvPr id="7" name="Picture 6">
            <a:extLst>
              <a:ext uri="{FF2B5EF4-FFF2-40B4-BE49-F238E27FC236}">
                <a16:creationId xmlns:a16="http://schemas.microsoft.com/office/drawing/2014/main" id="{719B6E85-E602-9E4D-9392-5B6AF3870D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8448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751042"/>
                                        </p:tgtEl>
                                        <p:attrNameLst>
                                          <p:attrName>style.visibility</p:attrName>
                                        </p:attrNameLst>
                                      </p:cBhvr>
                                      <p:to>
                                        <p:strVal val="visible"/>
                                      </p:to>
                                    </p:set>
                                    <p:animEffect transition="in" filter="dissolve">
                                      <p:cBhvr>
                                        <p:cTn id="16" dur="500"/>
                                        <p:tgtEl>
                                          <p:spTgt spid="17510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down)">
                                      <p:cBhvr>
                                        <p:cTn id="21" dur="500"/>
                                        <p:tgtEl>
                                          <p:spTgt spid="6">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wipe(down)">
                                      <p:cBhvr>
                                        <p:cTn id="24" dur="500"/>
                                        <p:tgtEl>
                                          <p:spTgt spid="6">
                                            <p:txEl>
                                              <p:pRg st="5" end="5"/>
                                            </p:txEl>
                                          </p:spTgt>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down)">
                                      <p:cBhvr>
                                        <p:cTn id="37"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33600" y="76200"/>
            <a:ext cx="7772400" cy="1143000"/>
          </a:xfrm>
          <a:solidFill>
            <a:schemeClr val="tx1"/>
          </a:solidFill>
        </p:spPr>
        <p:txBody>
          <a:bodyPr/>
          <a:lstStyle/>
          <a:p>
            <a:r>
              <a:rPr lang="en-US" dirty="0">
                <a:solidFill>
                  <a:srgbClr val="92D050"/>
                </a:solidFill>
                <a:latin typeface="Tw Cen MT" panose="020B0602020104020603" pitchFamily="34" charset="77"/>
              </a:rPr>
              <a:t>Millionaire Statements</a:t>
            </a:r>
          </a:p>
        </p:txBody>
      </p:sp>
      <p:sp>
        <p:nvSpPr>
          <p:cNvPr id="25603" name="Rectangle 3"/>
          <p:cNvSpPr>
            <a:spLocks noGrp="1" noChangeArrowheads="1"/>
          </p:cNvSpPr>
          <p:nvPr>
            <p:ph type="body" sz="half" idx="1"/>
          </p:nvPr>
        </p:nvSpPr>
        <p:spPr>
          <a:xfrm>
            <a:off x="2286000" y="1752600"/>
            <a:ext cx="7696200" cy="4191000"/>
          </a:xfrm>
        </p:spPr>
        <p:txBody>
          <a:bodyPr>
            <a:normAutofit lnSpcReduction="10000"/>
          </a:bodyPr>
          <a:lstStyle/>
          <a:p>
            <a:pPr>
              <a:lnSpc>
                <a:spcPct val="90000"/>
              </a:lnSpc>
            </a:pPr>
            <a:r>
              <a:rPr lang="en-US" u="sng" dirty="0">
                <a:solidFill>
                  <a:schemeClr val="bg1"/>
                </a:solidFill>
              </a:rPr>
              <a:t>Statement 1</a:t>
            </a:r>
            <a:r>
              <a:rPr lang="en-US" dirty="0">
                <a:solidFill>
                  <a:schemeClr val="bg1"/>
                </a:solidFill>
              </a:rPr>
              <a:t>:</a:t>
            </a:r>
          </a:p>
          <a:p>
            <a:pPr lvl="1">
              <a:lnSpc>
                <a:spcPct val="90000"/>
              </a:lnSpc>
            </a:pPr>
            <a:r>
              <a:rPr lang="en-US" sz="2800" b="1" i="1" dirty="0">
                <a:solidFill>
                  <a:schemeClr val="bg1"/>
                </a:solidFill>
              </a:rPr>
              <a:t>Most millionaires are college graduates.</a:t>
            </a:r>
            <a:endParaRPr lang="en-US" sz="2800" dirty="0">
              <a:solidFill>
                <a:schemeClr val="bg1"/>
              </a:solidFill>
            </a:endParaRPr>
          </a:p>
          <a:p>
            <a:pPr lvl="1">
              <a:lnSpc>
                <a:spcPct val="90000"/>
              </a:lnSpc>
            </a:pPr>
            <a:endParaRPr lang="en-US" sz="1000" dirty="0">
              <a:solidFill>
                <a:schemeClr val="bg1"/>
              </a:solidFill>
            </a:endParaRPr>
          </a:p>
          <a:p>
            <a:pPr lvl="1">
              <a:lnSpc>
                <a:spcPct val="90000"/>
              </a:lnSpc>
            </a:pPr>
            <a:endParaRPr lang="en-US" sz="1000" dirty="0">
              <a:solidFill>
                <a:schemeClr val="bg1"/>
              </a:solidFill>
            </a:endParaRPr>
          </a:p>
          <a:p>
            <a:pPr>
              <a:lnSpc>
                <a:spcPct val="90000"/>
              </a:lnSpc>
            </a:pPr>
            <a:r>
              <a:rPr lang="en-US" u="sng" dirty="0">
                <a:solidFill>
                  <a:schemeClr val="bg1"/>
                </a:solidFill>
              </a:rPr>
              <a:t>Statement 2</a:t>
            </a:r>
            <a:r>
              <a:rPr lang="en-US" dirty="0">
                <a:solidFill>
                  <a:schemeClr val="bg1"/>
                </a:solidFill>
              </a:rPr>
              <a:t>:</a:t>
            </a:r>
          </a:p>
          <a:p>
            <a:pPr lvl="1">
              <a:lnSpc>
                <a:spcPct val="90000"/>
              </a:lnSpc>
            </a:pPr>
            <a:r>
              <a:rPr lang="en-US" sz="2800" b="1" i="1" dirty="0">
                <a:solidFill>
                  <a:schemeClr val="bg1"/>
                </a:solidFill>
              </a:rPr>
              <a:t>Most millionaires work fewer than 40 hours per week.</a:t>
            </a:r>
          </a:p>
          <a:p>
            <a:pPr lvl="1">
              <a:lnSpc>
                <a:spcPct val="90000"/>
              </a:lnSpc>
            </a:pPr>
            <a:endParaRPr lang="en-US" sz="1000" b="1" i="1" dirty="0">
              <a:solidFill>
                <a:schemeClr val="bg1"/>
              </a:solidFill>
            </a:endParaRPr>
          </a:p>
          <a:p>
            <a:pPr lvl="1">
              <a:lnSpc>
                <a:spcPct val="90000"/>
              </a:lnSpc>
            </a:pPr>
            <a:endParaRPr lang="en-US" sz="1000" b="1" i="1" dirty="0">
              <a:solidFill>
                <a:schemeClr val="bg1"/>
              </a:solidFill>
            </a:endParaRPr>
          </a:p>
          <a:p>
            <a:pPr>
              <a:lnSpc>
                <a:spcPct val="90000"/>
              </a:lnSpc>
            </a:pPr>
            <a:r>
              <a:rPr lang="en-US" u="sng" dirty="0">
                <a:solidFill>
                  <a:schemeClr val="bg1"/>
                </a:solidFill>
              </a:rPr>
              <a:t>Statement 3</a:t>
            </a:r>
            <a:r>
              <a:rPr lang="en-US" dirty="0">
                <a:solidFill>
                  <a:schemeClr val="bg1"/>
                </a:solidFill>
              </a:rPr>
              <a:t>:</a:t>
            </a:r>
          </a:p>
          <a:p>
            <a:pPr lvl="1">
              <a:lnSpc>
                <a:spcPct val="90000"/>
              </a:lnSpc>
            </a:pPr>
            <a:r>
              <a:rPr lang="en-US" sz="2800" b="1" i="1" dirty="0">
                <a:solidFill>
                  <a:schemeClr val="bg1"/>
                </a:solidFill>
              </a:rPr>
              <a:t>The average total household annual income of today’s millionaires is about $120,000.</a:t>
            </a:r>
          </a:p>
          <a:p>
            <a:pPr lvl="1">
              <a:lnSpc>
                <a:spcPct val="90000"/>
              </a:lnSpc>
              <a:buNone/>
            </a:pPr>
            <a:endParaRPr lang="en-US" b="1" i="1" dirty="0"/>
          </a:p>
        </p:txBody>
      </p:sp>
      <p:pic>
        <p:nvPicPr>
          <p:cNvPr id="4" name="Picture 3">
            <a:extLst>
              <a:ext uri="{FF2B5EF4-FFF2-40B4-BE49-F238E27FC236}">
                <a16:creationId xmlns:a16="http://schemas.microsoft.com/office/drawing/2014/main" id="{8EA89EAB-48EB-0345-9C58-975F5145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14088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up)">
                                      <p:cBhvr>
                                        <p:cTn id="7" dur="500"/>
                                        <p:tgtEl>
                                          <p:spTgt spid="2560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wipe(up)">
                                      <p:cBhvr>
                                        <p:cTn id="10" dur="500"/>
                                        <p:tgtEl>
                                          <p:spTgt spid="2560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603">
                                            <p:txEl>
                                              <p:pRg st="4" end="4"/>
                                            </p:txEl>
                                          </p:spTgt>
                                        </p:tgtEl>
                                        <p:attrNameLst>
                                          <p:attrName>style.visibility</p:attrName>
                                        </p:attrNameLst>
                                      </p:cBhvr>
                                      <p:to>
                                        <p:strVal val="visible"/>
                                      </p:to>
                                    </p:set>
                                    <p:animEffect transition="in" filter="wipe(up)">
                                      <p:cBhvr>
                                        <p:cTn id="15" dur="500"/>
                                        <p:tgtEl>
                                          <p:spTgt spid="25603">
                                            <p:txEl>
                                              <p:pRg st="4" end="4"/>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603">
                                            <p:txEl>
                                              <p:pRg st="5" end="5"/>
                                            </p:txEl>
                                          </p:spTgt>
                                        </p:tgtEl>
                                        <p:attrNameLst>
                                          <p:attrName>style.visibility</p:attrName>
                                        </p:attrNameLst>
                                      </p:cBhvr>
                                      <p:to>
                                        <p:strVal val="visible"/>
                                      </p:to>
                                    </p:set>
                                    <p:animEffect transition="in" filter="wipe(up)">
                                      <p:cBhvr>
                                        <p:cTn id="18" dur="500"/>
                                        <p:tgtEl>
                                          <p:spTgt spid="2560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5603">
                                            <p:txEl>
                                              <p:pRg st="8" end="8"/>
                                            </p:txEl>
                                          </p:spTgt>
                                        </p:tgtEl>
                                        <p:attrNameLst>
                                          <p:attrName>style.visibility</p:attrName>
                                        </p:attrNameLst>
                                      </p:cBhvr>
                                      <p:to>
                                        <p:strVal val="visible"/>
                                      </p:to>
                                    </p:set>
                                    <p:animEffect transition="in" filter="wipe(up)">
                                      <p:cBhvr>
                                        <p:cTn id="23" dur="500"/>
                                        <p:tgtEl>
                                          <p:spTgt spid="25603">
                                            <p:txEl>
                                              <p:pRg st="8" end="8"/>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5603">
                                            <p:txEl>
                                              <p:pRg st="9" end="9"/>
                                            </p:txEl>
                                          </p:spTgt>
                                        </p:tgtEl>
                                        <p:attrNameLst>
                                          <p:attrName>style.visibility</p:attrName>
                                        </p:attrNameLst>
                                      </p:cBhvr>
                                      <p:to>
                                        <p:strVal val="visible"/>
                                      </p:to>
                                    </p:set>
                                    <p:animEffect transition="in" filter="wipe(up)">
                                      <p:cBhvr>
                                        <p:cTn id="26" dur="500"/>
                                        <p:tgtEl>
                                          <p:spTgt spid="256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686"/>
          <p:cNvSpPr>
            <a:spLocks noChangeShapeType="1"/>
          </p:cNvSpPr>
          <p:nvPr/>
        </p:nvSpPr>
        <p:spPr bwMode="gray">
          <a:xfrm flipV="1">
            <a:off x="3930650" y="830263"/>
            <a:ext cx="1588"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2" name="Line 687"/>
          <p:cNvSpPr>
            <a:spLocks noChangeShapeType="1"/>
          </p:cNvSpPr>
          <p:nvPr/>
        </p:nvSpPr>
        <p:spPr bwMode="gray">
          <a:xfrm flipV="1">
            <a:off x="5686425" y="830263"/>
            <a:ext cx="1588"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3" name="Line 688"/>
          <p:cNvSpPr>
            <a:spLocks noChangeShapeType="1"/>
          </p:cNvSpPr>
          <p:nvPr/>
        </p:nvSpPr>
        <p:spPr bwMode="gray">
          <a:xfrm flipV="1">
            <a:off x="7324518" y="669561"/>
            <a:ext cx="1587"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5" name="Line 690"/>
          <p:cNvSpPr>
            <a:spLocks noChangeShapeType="1"/>
          </p:cNvSpPr>
          <p:nvPr/>
        </p:nvSpPr>
        <p:spPr bwMode="gray">
          <a:xfrm flipV="1">
            <a:off x="3055939" y="830263"/>
            <a:ext cx="1587"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6" name="Line 691"/>
          <p:cNvSpPr>
            <a:spLocks noChangeShapeType="1"/>
          </p:cNvSpPr>
          <p:nvPr/>
        </p:nvSpPr>
        <p:spPr bwMode="gray">
          <a:xfrm flipV="1">
            <a:off x="5949739" y="788988"/>
            <a:ext cx="1588"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7" name="Line 692"/>
          <p:cNvSpPr>
            <a:spLocks noChangeShapeType="1"/>
          </p:cNvSpPr>
          <p:nvPr/>
        </p:nvSpPr>
        <p:spPr bwMode="gray">
          <a:xfrm flipV="1">
            <a:off x="6573839" y="830263"/>
            <a:ext cx="1587"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8" name="Line 693"/>
          <p:cNvSpPr>
            <a:spLocks noChangeShapeType="1"/>
          </p:cNvSpPr>
          <p:nvPr/>
        </p:nvSpPr>
        <p:spPr bwMode="gray">
          <a:xfrm flipV="1">
            <a:off x="8331200" y="830263"/>
            <a:ext cx="1588"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179" name="Line 694"/>
          <p:cNvSpPr>
            <a:spLocks noChangeShapeType="1"/>
          </p:cNvSpPr>
          <p:nvPr/>
        </p:nvSpPr>
        <p:spPr bwMode="gray">
          <a:xfrm flipV="1">
            <a:off x="9217025" y="830263"/>
            <a:ext cx="1588" cy="5421312"/>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2000">
              <a:solidFill>
                <a:srgbClr val="FFFFFF"/>
              </a:solidFill>
            </a:endParaRPr>
          </a:p>
        </p:txBody>
      </p:sp>
      <p:grpSp>
        <p:nvGrpSpPr>
          <p:cNvPr id="7180" name="Group 204"/>
          <p:cNvGrpSpPr>
            <a:grpSpLocks/>
          </p:cNvGrpSpPr>
          <p:nvPr/>
        </p:nvGrpSpPr>
        <p:grpSpPr bwMode="auto">
          <a:xfrm>
            <a:off x="1540263" y="1113267"/>
            <a:ext cx="9140825" cy="4533900"/>
            <a:chOff x="2" y="700"/>
            <a:chExt cx="5758" cy="2856"/>
          </a:xfrm>
        </p:grpSpPr>
        <p:sp>
          <p:nvSpPr>
            <p:cNvPr id="7313" name="Line 696"/>
            <p:cNvSpPr>
              <a:spLocks noChangeShapeType="1"/>
            </p:cNvSpPr>
            <p:nvPr/>
          </p:nvSpPr>
          <p:spPr bwMode="gray">
            <a:xfrm>
              <a:off x="2" y="700"/>
              <a:ext cx="5758" cy="1"/>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sp>
          <p:nvSpPr>
            <p:cNvPr id="7314" name="Line 697"/>
            <p:cNvSpPr>
              <a:spLocks noChangeShapeType="1"/>
            </p:cNvSpPr>
            <p:nvPr/>
          </p:nvSpPr>
          <p:spPr bwMode="gray">
            <a:xfrm>
              <a:off x="2" y="1651"/>
              <a:ext cx="5758" cy="2"/>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sp>
          <p:nvSpPr>
            <p:cNvPr id="7315" name="Line 698"/>
            <p:cNvSpPr>
              <a:spLocks noChangeShapeType="1"/>
            </p:cNvSpPr>
            <p:nvPr/>
          </p:nvSpPr>
          <p:spPr bwMode="gray">
            <a:xfrm>
              <a:off x="2" y="2128"/>
              <a:ext cx="5758" cy="1"/>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sp>
          <p:nvSpPr>
            <p:cNvPr id="7316" name="Line 699"/>
            <p:cNvSpPr>
              <a:spLocks noChangeShapeType="1"/>
            </p:cNvSpPr>
            <p:nvPr/>
          </p:nvSpPr>
          <p:spPr bwMode="gray">
            <a:xfrm>
              <a:off x="2" y="2603"/>
              <a:ext cx="5758" cy="1"/>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sp>
          <p:nvSpPr>
            <p:cNvPr id="7317" name="Line 700"/>
            <p:cNvSpPr>
              <a:spLocks noChangeShapeType="1"/>
            </p:cNvSpPr>
            <p:nvPr/>
          </p:nvSpPr>
          <p:spPr bwMode="gray">
            <a:xfrm>
              <a:off x="2" y="3555"/>
              <a:ext cx="5758" cy="1"/>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sp>
          <p:nvSpPr>
            <p:cNvPr id="7318" name="Line 697"/>
            <p:cNvSpPr>
              <a:spLocks noChangeShapeType="1"/>
            </p:cNvSpPr>
            <p:nvPr/>
          </p:nvSpPr>
          <p:spPr bwMode="gray">
            <a:xfrm>
              <a:off x="2" y="1175"/>
              <a:ext cx="5758" cy="2"/>
            </a:xfrm>
            <a:prstGeom prst="line">
              <a:avLst/>
            </a:prstGeom>
            <a:noFill/>
            <a:ln w="19050" cap="rnd">
              <a:solidFill>
                <a:srgbClr val="889CA2"/>
              </a:solidFill>
              <a:prstDash val="sysDot"/>
              <a:round/>
              <a:headEnd/>
              <a:tailEnd/>
            </a:ln>
            <a:extLst>
              <a:ext uri="{909E8E84-426E-40DD-AFC4-6F175D3DCCD1}">
                <a14:hiddenFill xmlns:a14="http://schemas.microsoft.com/office/drawing/2010/main">
                  <a:noFill/>
                </a14:hiddenFill>
              </a:ext>
            </a:extLst>
          </p:spPr>
          <p:txBody>
            <a:bodyPr/>
            <a:lstStyle/>
            <a:p>
              <a:endParaRPr lang="en-US" sz="1600">
                <a:solidFill>
                  <a:srgbClr val="FFFFFF"/>
                </a:solidFill>
              </a:endParaRPr>
            </a:p>
          </p:txBody>
        </p:sp>
      </p:grpSp>
      <p:sp>
        <p:nvSpPr>
          <p:cNvPr id="7181" name="Rectangle 711"/>
          <p:cNvSpPr>
            <a:spLocks noChangeArrowheads="1"/>
          </p:cNvSpPr>
          <p:nvPr/>
        </p:nvSpPr>
        <p:spPr bwMode="gray">
          <a:xfrm>
            <a:off x="1762125" y="5688014"/>
            <a:ext cx="3991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dirty="0">
                <a:solidFill>
                  <a:srgbClr val="FFFFFF"/>
                </a:solidFill>
              </a:rPr>
              <a:t>0.10</a:t>
            </a:r>
          </a:p>
        </p:txBody>
      </p:sp>
      <p:sp>
        <p:nvSpPr>
          <p:cNvPr id="7182" name="Rectangle 712"/>
          <p:cNvSpPr>
            <a:spLocks noChangeArrowheads="1"/>
          </p:cNvSpPr>
          <p:nvPr/>
        </p:nvSpPr>
        <p:spPr bwMode="gray">
          <a:xfrm>
            <a:off x="1762125" y="4930776"/>
            <a:ext cx="1138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rPr>
              <a:t>1</a:t>
            </a:r>
          </a:p>
        </p:txBody>
      </p:sp>
      <p:sp>
        <p:nvSpPr>
          <p:cNvPr id="7183" name="Rectangle 713"/>
          <p:cNvSpPr>
            <a:spLocks noChangeArrowheads="1"/>
          </p:cNvSpPr>
          <p:nvPr/>
        </p:nvSpPr>
        <p:spPr bwMode="gray">
          <a:xfrm>
            <a:off x="1762125" y="4175126"/>
            <a:ext cx="2276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rPr>
              <a:t>10</a:t>
            </a:r>
          </a:p>
        </p:txBody>
      </p:sp>
      <p:sp>
        <p:nvSpPr>
          <p:cNvPr id="7184" name="Rectangle 714"/>
          <p:cNvSpPr>
            <a:spLocks noChangeArrowheads="1"/>
          </p:cNvSpPr>
          <p:nvPr/>
        </p:nvSpPr>
        <p:spPr bwMode="gray">
          <a:xfrm>
            <a:off x="1762125" y="3417889"/>
            <a:ext cx="3414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rPr>
              <a:t>100</a:t>
            </a:r>
          </a:p>
        </p:txBody>
      </p:sp>
      <p:sp>
        <p:nvSpPr>
          <p:cNvPr id="7185" name="Rectangle 715"/>
          <p:cNvSpPr>
            <a:spLocks noChangeArrowheads="1"/>
          </p:cNvSpPr>
          <p:nvPr/>
        </p:nvSpPr>
        <p:spPr bwMode="gray">
          <a:xfrm>
            <a:off x="1762125" y="2662239"/>
            <a:ext cx="2164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rPr>
              <a:t>1k</a:t>
            </a:r>
          </a:p>
        </p:txBody>
      </p:sp>
      <p:sp>
        <p:nvSpPr>
          <p:cNvPr id="7186" name="Rectangle 717"/>
          <p:cNvSpPr>
            <a:spLocks noChangeArrowheads="1"/>
          </p:cNvSpPr>
          <p:nvPr/>
        </p:nvSpPr>
        <p:spPr bwMode="gray">
          <a:xfrm>
            <a:off x="1762126" y="1149351"/>
            <a:ext cx="5578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dirty="0">
                <a:solidFill>
                  <a:srgbClr val="FFFFFF"/>
                </a:solidFill>
              </a:rPr>
              <a:t>$100k</a:t>
            </a:r>
          </a:p>
        </p:txBody>
      </p:sp>
      <p:grpSp>
        <p:nvGrpSpPr>
          <p:cNvPr id="7187" name="Group 291"/>
          <p:cNvGrpSpPr>
            <a:grpSpLocks/>
          </p:cNvGrpSpPr>
          <p:nvPr/>
        </p:nvGrpSpPr>
        <p:grpSpPr bwMode="auto">
          <a:xfrm>
            <a:off x="2208214" y="5915038"/>
            <a:ext cx="7505699" cy="246063"/>
            <a:chOff x="431" y="3726"/>
            <a:chExt cx="4728" cy="155"/>
          </a:xfrm>
        </p:grpSpPr>
        <p:sp>
          <p:nvSpPr>
            <p:cNvPr id="7304" name="Rectangle 718"/>
            <p:cNvSpPr>
              <a:spLocks noChangeArrowheads="1"/>
            </p:cNvSpPr>
            <p:nvPr/>
          </p:nvSpPr>
          <p:spPr bwMode="gray">
            <a:xfrm>
              <a:off x="431"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dirty="0">
                  <a:solidFill>
                    <a:srgbClr val="FFFFFF"/>
                  </a:solidFill>
                  <a:latin typeface="Calibri" panose="020F0502020204030204" pitchFamily="34" charset="0"/>
                  <a:cs typeface="Calibri" panose="020F0502020204030204" pitchFamily="34" charset="0"/>
                </a:rPr>
                <a:t>1926</a:t>
              </a:r>
            </a:p>
          </p:txBody>
        </p:sp>
        <p:sp>
          <p:nvSpPr>
            <p:cNvPr id="7305" name="Rectangle 719"/>
            <p:cNvSpPr>
              <a:spLocks noChangeArrowheads="1"/>
            </p:cNvSpPr>
            <p:nvPr/>
          </p:nvSpPr>
          <p:spPr bwMode="gray">
            <a:xfrm>
              <a:off x="989"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1936</a:t>
              </a:r>
            </a:p>
          </p:txBody>
        </p:sp>
        <p:sp>
          <p:nvSpPr>
            <p:cNvPr id="7306" name="Rectangle 720"/>
            <p:cNvSpPr>
              <a:spLocks noChangeArrowheads="1"/>
            </p:cNvSpPr>
            <p:nvPr/>
          </p:nvSpPr>
          <p:spPr bwMode="gray">
            <a:xfrm>
              <a:off x="1547"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1946</a:t>
              </a:r>
            </a:p>
          </p:txBody>
        </p:sp>
        <p:sp>
          <p:nvSpPr>
            <p:cNvPr id="7307" name="Rectangle 721"/>
            <p:cNvSpPr>
              <a:spLocks noChangeArrowheads="1"/>
            </p:cNvSpPr>
            <p:nvPr/>
          </p:nvSpPr>
          <p:spPr bwMode="gray">
            <a:xfrm>
              <a:off x="2105"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1956</a:t>
              </a:r>
            </a:p>
          </p:txBody>
        </p:sp>
        <p:sp>
          <p:nvSpPr>
            <p:cNvPr id="7308" name="Rectangle 722"/>
            <p:cNvSpPr>
              <a:spLocks noChangeArrowheads="1"/>
            </p:cNvSpPr>
            <p:nvPr/>
          </p:nvSpPr>
          <p:spPr bwMode="gray">
            <a:xfrm>
              <a:off x="2663"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1966</a:t>
              </a:r>
            </a:p>
          </p:txBody>
        </p:sp>
        <p:sp>
          <p:nvSpPr>
            <p:cNvPr id="7309" name="Rectangle 723"/>
            <p:cNvSpPr>
              <a:spLocks noChangeArrowheads="1"/>
            </p:cNvSpPr>
            <p:nvPr/>
          </p:nvSpPr>
          <p:spPr bwMode="gray">
            <a:xfrm>
              <a:off x="3221"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1976</a:t>
              </a:r>
            </a:p>
          </p:txBody>
        </p:sp>
        <p:sp>
          <p:nvSpPr>
            <p:cNvPr id="7310" name="Rectangle 724"/>
            <p:cNvSpPr>
              <a:spLocks noChangeArrowheads="1"/>
            </p:cNvSpPr>
            <p:nvPr/>
          </p:nvSpPr>
          <p:spPr bwMode="gray">
            <a:xfrm>
              <a:off x="3779"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1986</a:t>
              </a:r>
            </a:p>
          </p:txBody>
        </p:sp>
        <p:sp>
          <p:nvSpPr>
            <p:cNvPr id="7311" name="Rectangle 725"/>
            <p:cNvSpPr>
              <a:spLocks noChangeArrowheads="1"/>
            </p:cNvSpPr>
            <p:nvPr/>
          </p:nvSpPr>
          <p:spPr bwMode="gray">
            <a:xfrm>
              <a:off x="4337"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1996</a:t>
              </a:r>
            </a:p>
          </p:txBody>
        </p:sp>
        <p:sp>
          <p:nvSpPr>
            <p:cNvPr id="7312" name="Rectangle 726"/>
            <p:cNvSpPr>
              <a:spLocks noChangeArrowheads="1"/>
            </p:cNvSpPr>
            <p:nvPr/>
          </p:nvSpPr>
          <p:spPr bwMode="gray">
            <a:xfrm>
              <a:off x="4896" y="3726"/>
              <a:ext cx="2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latin typeface="Calibri" panose="020F0502020204030204" pitchFamily="34" charset="0"/>
                  <a:cs typeface="Calibri" panose="020F0502020204030204" pitchFamily="34" charset="0"/>
                </a:rPr>
                <a:t>2006</a:t>
              </a:r>
            </a:p>
          </p:txBody>
        </p:sp>
      </p:grpSp>
      <p:sp>
        <p:nvSpPr>
          <p:cNvPr id="3092" name="Rectangle 2"/>
          <p:cNvSpPr>
            <a:spLocks noGrp="1" noChangeArrowheads="1"/>
          </p:cNvSpPr>
          <p:nvPr>
            <p:ph type="title"/>
          </p:nvPr>
        </p:nvSpPr>
        <p:spPr bwMode="gray">
          <a:xfrm>
            <a:off x="1790741" y="236966"/>
            <a:ext cx="8683545" cy="610402"/>
          </a:xfrm>
        </p:spPr>
        <p:txBody>
          <a:bodyPr/>
          <a:lstStyle/>
          <a:p>
            <a:pPr eaLnBrk="1" hangingPunct="1">
              <a:defRPr/>
            </a:pPr>
            <a:r>
              <a:rPr lang="en-US" altLang="en-US" sz="3400" dirty="0">
                <a:solidFill>
                  <a:srgbClr val="92D050"/>
                </a:solidFill>
                <a:latin typeface="Tw Cen MT" panose="020B0602020104020603" pitchFamily="34" charset="77"/>
                <a:ea typeface="ＭＳ Ｐゴシック" pitchFamily="34" charset="-128"/>
              </a:rPr>
              <a:t>Stocks and T-Bills: 1926–2014</a:t>
            </a:r>
          </a:p>
        </p:txBody>
      </p:sp>
      <p:sp>
        <p:nvSpPr>
          <p:cNvPr id="3093" name="Rectangle 3"/>
          <p:cNvSpPr>
            <a:spLocks noGrp="1" noChangeArrowheads="1"/>
          </p:cNvSpPr>
          <p:nvPr>
            <p:ph type="body" idx="1"/>
          </p:nvPr>
        </p:nvSpPr>
        <p:spPr bwMode="gray">
          <a:xfrm>
            <a:off x="1537087" y="6278605"/>
            <a:ext cx="9144000" cy="561522"/>
          </a:xfrm>
          <a:solidFill>
            <a:srgbClr val="5E5E5E"/>
          </a:solidFill>
        </p:spPr>
        <p:txBody>
          <a:bodyPr/>
          <a:lstStyle/>
          <a:p>
            <a:pPr marL="0" indent="0" eaLnBrk="1" hangingPunct="1">
              <a:defRPr/>
            </a:pPr>
            <a:r>
              <a:rPr lang="en-US" altLang="en-US" sz="1000" b="1" dirty="0">
                <a:ea typeface="ＭＳ Ｐゴシック" pitchFamily="34" charset="-128"/>
              </a:rPr>
              <a:t>Ibbotson</a:t>
            </a:r>
            <a:r>
              <a:rPr lang="en-US" altLang="en-US" sz="1000" b="1" baseline="30000" dirty="0">
                <a:ea typeface="ＭＳ Ｐゴシック" pitchFamily="34" charset="-128"/>
              </a:rPr>
              <a:t>®</a:t>
            </a:r>
            <a:r>
              <a:rPr lang="en-US" altLang="en-US" sz="1000" b="1" dirty="0">
                <a:ea typeface="ＭＳ Ｐゴシック" pitchFamily="34" charset="-128"/>
              </a:rPr>
              <a:t> SBBI</a:t>
            </a:r>
            <a:r>
              <a:rPr lang="en-US" altLang="en-US" sz="1000" b="1" baseline="30000" dirty="0">
                <a:ea typeface="ＭＳ Ｐゴシック" pitchFamily="34" charset="-128"/>
              </a:rPr>
              <a:t>®</a:t>
            </a:r>
            <a:br>
              <a:rPr lang="en-US" altLang="en-US" sz="1000" dirty="0">
                <a:ea typeface="ＭＳ Ｐゴシック" pitchFamily="34" charset="-128"/>
              </a:rPr>
            </a:br>
            <a:r>
              <a:rPr lang="en-US" altLang="en-US" sz="1000" b="1" dirty="0"/>
              <a:t>Past performance is no guarantee of future results.</a:t>
            </a:r>
            <a:r>
              <a:rPr lang="en-US" altLang="en-US" sz="1000" dirty="0"/>
              <a:t> Hypothetical value of $1 invested at the beginning of 1926. Assumes reinvestment of income and no transaction costs or taxes. This is for illustrative purposes only and not indicative of any investment. An investment cannot be made directly in an index. © 2014 Morningstar. All Rights Reserved.</a:t>
            </a:r>
          </a:p>
        </p:txBody>
      </p:sp>
      <p:grpSp>
        <p:nvGrpSpPr>
          <p:cNvPr id="7195" name="Group 208"/>
          <p:cNvGrpSpPr>
            <a:grpSpLocks/>
          </p:cNvGrpSpPr>
          <p:nvPr/>
        </p:nvGrpSpPr>
        <p:grpSpPr bwMode="auto">
          <a:xfrm>
            <a:off x="2259014" y="5783263"/>
            <a:ext cx="708025" cy="55562"/>
            <a:chOff x="463" y="3643"/>
            <a:chExt cx="446" cy="35"/>
          </a:xfrm>
        </p:grpSpPr>
        <p:sp>
          <p:nvSpPr>
            <p:cNvPr id="7295"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296"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297"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298"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299"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300"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301"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302"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sp>
          <p:nvSpPr>
            <p:cNvPr id="7303"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solidFill>
                  <a:srgbClr val="FFFFFF"/>
                </a:solidFill>
              </a:endParaRPr>
            </a:p>
          </p:txBody>
        </p:sp>
      </p:grpSp>
      <p:sp>
        <p:nvSpPr>
          <p:cNvPr id="7198" name="Text Box 48"/>
          <p:cNvSpPr txBox="1">
            <a:spLocks noChangeArrowheads="1"/>
          </p:cNvSpPr>
          <p:nvPr/>
        </p:nvSpPr>
        <p:spPr bwMode="gray">
          <a:xfrm>
            <a:off x="3665970" y="1492256"/>
            <a:ext cx="41234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US" altLang="en-US" sz="2400" b="1" u="sng" dirty="0">
                <a:solidFill>
                  <a:srgbClr val="FFFFFF"/>
                </a:solidFill>
              </a:rPr>
              <a:t>Compound annual return</a:t>
            </a:r>
          </a:p>
        </p:txBody>
      </p:sp>
      <p:grpSp>
        <p:nvGrpSpPr>
          <p:cNvPr id="9" name="Group 8"/>
          <p:cNvGrpSpPr/>
          <p:nvPr/>
        </p:nvGrpSpPr>
        <p:grpSpPr>
          <a:xfrm>
            <a:off x="2468840" y="2129554"/>
            <a:ext cx="4023618" cy="480901"/>
            <a:chOff x="944840" y="2129553"/>
            <a:chExt cx="4023618" cy="480901"/>
          </a:xfrm>
        </p:grpSpPr>
        <p:sp>
          <p:nvSpPr>
            <p:cNvPr id="7202" name="Text Box 52"/>
            <p:cNvSpPr txBox="1">
              <a:spLocks noChangeArrowheads="1"/>
            </p:cNvSpPr>
            <p:nvPr/>
          </p:nvSpPr>
          <p:spPr bwMode="ltGray">
            <a:xfrm>
              <a:off x="944840" y="2130813"/>
              <a:ext cx="28524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US" altLang="en-US" sz="2400" b="1" dirty="0">
                  <a:solidFill>
                    <a:srgbClr val="FF99FF"/>
                  </a:solidFill>
                </a:rPr>
                <a:t>• Large Co. stocks</a:t>
              </a:r>
            </a:p>
          </p:txBody>
        </p:sp>
        <p:sp>
          <p:nvSpPr>
            <p:cNvPr id="7206" name="Text Box 56"/>
            <p:cNvSpPr txBox="1">
              <a:spLocks noChangeArrowheads="1"/>
            </p:cNvSpPr>
            <p:nvPr/>
          </p:nvSpPr>
          <p:spPr bwMode="ltGray">
            <a:xfrm>
              <a:off x="3175274" y="2129553"/>
              <a:ext cx="1793184" cy="48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r">
                <a:lnSpc>
                  <a:spcPct val="115000"/>
                </a:lnSpc>
              </a:pPr>
              <a:r>
                <a:rPr lang="en-US" altLang="en-US" sz="2400" b="1" dirty="0">
                  <a:solidFill>
                    <a:srgbClr val="FF99FF"/>
                  </a:solidFill>
                </a:rPr>
                <a:t>10.1%</a:t>
              </a:r>
            </a:p>
          </p:txBody>
        </p:sp>
      </p:grpSp>
      <p:grpSp>
        <p:nvGrpSpPr>
          <p:cNvPr id="8" name="Group 7"/>
          <p:cNvGrpSpPr/>
          <p:nvPr/>
        </p:nvGrpSpPr>
        <p:grpSpPr>
          <a:xfrm>
            <a:off x="2495151" y="2741456"/>
            <a:ext cx="3988200" cy="482460"/>
            <a:chOff x="1011239" y="2670029"/>
            <a:chExt cx="3018409" cy="488780"/>
          </a:xfrm>
        </p:grpSpPr>
        <p:sp>
          <p:nvSpPr>
            <p:cNvPr id="7204" name="Text Box 54"/>
            <p:cNvSpPr txBox="1">
              <a:spLocks noChangeArrowheads="1"/>
            </p:cNvSpPr>
            <p:nvPr/>
          </p:nvSpPr>
          <p:spPr bwMode="gray">
            <a:xfrm>
              <a:off x="1011239" y="2691096"/>
              <a:ext cx="2318832" cy="46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nSpc>
                  <a:spcPct val="100000"/>
                </a:lnSpc>
              </a:pPr>
              <a:r>
                <a:rPr lang="en-US" altLang="en-US" sz="2400" b="1" dirty="0">
                  <a:solidFill>
                    <a:srgbClr val="99FF99"/>
                  </a:solidFill>
                </a:rPr>
                <a:t>• U.S. Treasury bills</a:t>
              </a:r>
            </a:p>
          </p:txBody>
        </p:sp>
        <p:sp>
          <p:nvSpPr>
            <p:cNvPr id="7208" name="Text Box 58"/>
            <p:cNvSpPr txBox="1">
              <a:spLocks noChangeArrowheads="1"/>
            </p:cNvSpPr>
            <p:nvPr/>
          </p:nvSpPr>
          <p:spPr bwMode="gray">
            <a:xfrm>
              <a:off x="3280217" y="2670029"/>
              <a:ext cx="749431" cy="48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algn="r">
                <a:lnSpc>
                  <a:spcPct val="115000"/>
                </a:lnSpc>
              </a:pPr>
              <a:r>
                <a:rPr lang="en-US" altLang="en-US" sz="2400" b="1" dirty="0">
                  <a:solidFill>
                    <a:srgbClr val="99FF99"/>
                  </a:solidFill>
                </a:rPr>
                <a:t>3.5%</a:t>
              </a:r>
            </a:p>
          </p:txBody>
        </p:sp>
      </p:grpSp>
      <p:sp>
        <p:nvSpPr>
          <p:cNvPr id="7211" name="Rectangle 715"/>
          <p:cNvSpPr>
            <a:spLocks noChangeArrowheads="1"/>
          </p:cNvSpPr>
          <p:nvPr/>
        </p:nvSpPr>
        <p:spPr bwMode="gray">
          <a:xfrm>
            <a:off x="1762126" y="1905001"/>
            <a:ext cx="3302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1600">
                <a:solidFill>
                  <a:srgbClr val="FFFFFF"/>
                </a:solidFill>
              </a:rPr>
              <a:t>10k</a:t>
            </a:r>
          </a:p>
        </p:txBody>
      </p:sp>
      <p:grpSp>
        <p:nvGrpSpPr>
          <p:cNvPr id="2" name="Group 1"/>
          <p:cNvGrpSpPr/>
          <p:nvPr/>
        </p:nvGrpSpPr>
        <p:grpSpPr>
          <a:xfrm>
            <a:off x="2170113" y="3419048"/>
            <a:ext cx="8079992" cy="1472041"/>
            <a:chOff x="646113" y="3419047"/>
            <a:chExt cx="8079992" cy="1472041"/>
          </a:xfrm>
        </p:grpSpPr>
        <p:sp>
          <p:nvSpPr>
            <p:cNvPr id="7192" name="Rectangle 709"/>
            <p:cNvSpPr>
              <a:spLocks noChangeArrowheads="1"/>
            </p:cNvSpPr>
            <p:nvPr/>
          </p:nvSpPr>
          <p:spPr bwMode="gray">
            <a:xfrm>
              <a:off x="8211541" y="3419047"/>
              <a:ext cx="514564"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2400" b="1" dirty="0">
                  <a:solidFill>
                    <a:srgbClr val="99FF99"/>
                  </a:solidFill>
                </a:rPr>
                <a:t>$21</a:t>
              </a:r>
            </a:p>
          </p:txBody>
        </p:sp>
        <p:sp>
          <p:nvSpPr>
            <p:cNvPr id="3269" name="Freeform 197"/>
            <p:cNvSpPr>
              <a:spLocks/>
            </p:cNvSpPr>
            <p:nvPr/>
          </p:nvSpPr>
          <p:spPr bwMode="gray">
            <a:xfrm>
              <a:off x="646113" y="3890963"/>
              <a:ext cx="7764462" cy="1000125"/>
            </a:xfrm>
            <a:custGeom>
              <a:avLst/>
              <a:gdLst>
                <a:gd name="T0" fmla="*/ 4256 w 4320"/>
                <a:gd name="T1" fmla="*/ 0 h 629"/>
                <a:gd name="T2" fmla="*/ 4184 w 4320"/>
                <a:gd name="T3" fmla="*/ 0 h 629"/>
                <a:gd name="T4" fmla="*/ 4112 w 4320"/>
                <a:gd name="T5" fmla="*/ 0 h 629"/>
                <a:gd name="T6" fmla="*/ 4048 w 4320"/>
                <a:gd name="T7" fmla="*/ 9 h 629"/>
                <a:gd name="T8" fmla="*/ 3984 w 4320"/>
                <a:gd name="T9" fmla="*/ 18 h 629"/>
                <a:gd name="T10" fmla="*/ 3912 w 4320"/>
                <a:gd name="T11" fmla="*/ 27 h 629"/>
                <a:gd name="T12" fmla="*/ 3840 w 4320"/>
                <a:gd name="T13" fmla="*/ 37 h 629"/>
                <a:gd name="T14" fmla="*/ 3768 w 4320"/>
                <a:gd name="T15" fmla="*/ 37 h 629"/>
                <a:gd name="T16" fmla="*/ 3704 w 4320"/>
                <a:gd name="T17" fmla="*/ 46 h 629"/>
                <a:gd name="T18" fmla="*/ 3640 w 4320"/>
                <a:gd name="T19" fmla="*/ 55 h 629"/>
                <a:gd name="T20" fmla="*/ 3576 w 4320"/>
                <a:gd name="T21" fmla="*/ 74 h 629"/>
                <a:gd name="T22" fmla="*/ 3504 w 4320"/>
                <a:gd name="T23" fmla="*/ 83 h 629"/>
                <a:gd name="T24" fmla="*/ 3440 w 4320"/>
                <a:gd name="T25" fmla="*/ 102 h 629"/>
                <a:gd name="T26" fmla="*/ 3368 w 4320"/>
                <a:gd name="T27" fmla="*/ 111 h 629"/>
                <a:gd name="T28" fmla="*/ 3296 w 4320"/>
                <a:gd name="T29" fmla="*/ 120 h 629"/>
                <a:gd name="T30" fmla="*/ 3232 w 4320"/>
                <a:gd name="T31" fmla="*/ 129 h 629"/>
                <a:gd name="T32" fmla="*/ 3168 w 4320"/>
                <a:gd name="T33" fmla="*/ 148 h 629"/>
                <a:gd name="T34" fmla="*/ 3112 w 4320"/>
                <a:gd name="T35" fmla="*/ 166 h 629"/>
                <a:gd name="T36" fmla="*/ 3056 w 4320"/>
                <a:gd name="T37" fmla="*/ 185 h 629"/>
                <a:gd name="T38" fmla="*/ 2992 w 4320"/>
                <a:gd name="T39" fmla="*/ 194 h 629"/>
                <a:gd name="T40" fmla="*/ 2928 w 4320"/>
                <a:gd name="T41" fmla="*/ 213 h 629"/>
                <a:gd name="T42" fmla="*/ 2864 w 4320"/>
                <a:gd name="T43" fmla="*/ 240 h 629"/>
                <a:gd name="T44" fmla="*/ 2808 w 4320"/>
                <a:gd name="T45" fmla="*/ 259 h 629"/>
                <a:gd name="T46" fmla="*/ 2752 w 4320"/>
                <a:gd name="T47" fmla="*/ 287 h 629"/>
                <a:gd name="T48" fmla="*/ 2688 w 4320"/>
                <a:gd name="T49" fmla="*/ 315 h 629"/>
                <a:gd name="T50" fmla="*/ 2616 w 4320"/>
                <a:gd name="T51" fmla="*/ 352 h 629"/>
                <a:gd name="T52" fmla="*/ 2544 w 4320"/>
                <a:gd name="T53" fmla="*/ 370 h 629"/>
                <a:gd name="T54" fmla="*/ 2480 w 4320"/>
                <a:gd name="T55" fmla="*/ 379 h 629"/>
                <a:gd name="T56" fmla="*/ 2416 w 4320"/>
                <a:gd name="T57" fmla="*/ 398 h 629"/>
                <a:gd name="T58" fmla="*/ 2360 w 4320"/>
                <a:gd name="T59" fmla="*/ 416 h 629"/>
                <a:gd name="T60" fmla="*/ 2296 w 4320"/>
                <a:gd name="T61" fmla="*/ 435 h 629"/>
                <a:gd name="T62" fmla="*/ 2232 w 4320"/>
                <a:gd name="T63" fmla="*/ 444 h 629"/>
                <a:gd name="T64" fmla="*/ 2168 w 4320"/>
                <a:gd name="T65" fmla="*/ 453 h 629"/>
                <a:gd name="T66" fmla="*/ 2096 w 4320"/>
                <a:gd name="T67" fmla="*/ 472 h 629"/>
                <a:gd name="T68" fmla="*/ 2040 w 4320"/>
                <a:gd name="T69" fmla="*/ 490 h 629"/>
                <a:gd name="T70" fmla="*/ 1968 w 4320"/>
                <a:gd name="T71" fmla="*/ 500 h 629"/>
                <a:gd name="T72" fmla="*/ 1896 w 4320"/>
                <a:gd name="T73" fmla="*/ 509 h 629"/>
                <a:gd name="T74" fmla="*/ 1824 w 4320"/>
                <a:gd name="T75" fmla="*/ 518 h 629"/>
                <a:gd name="T76" fmla="*/ 1752 w 4320"/>
                <a:gd name="T77" fmla="*/ 528 h 629"/>
                <a:gd name="T78" fmla="*/ 1688 w 4320"/>
                <a:gd name="T79" fmla="*/ 537 h 629"/>
                <a:gd name="T80" fmla="*/ 1624 w 4320"/>
                <a:gd name="T81" fmla="*/ 546 h 629"/>
                <a:gd name="T82" fmla="*/ 1552 w 4320"/>
                <a:gd name="T83" fmla="*/ 546 h 629"/>
                <a:gd name="T84" fmla="*/ 1488 w 4320"/>
                <a:gd name="T85" fmla="*/ 555 h 629"/>
                <a:gd name="T86" fmla="*/ 1416 w 4320"/>
                <a:gd name="T87" fmla="*/ 565 h 629"/>
                <a:gd name="T88" fmla="*/ 1344 w 4320"/>
                <a:gd name="T89" fmla="*/ 565 h 629"/>
                <a:gd name="T90" fmla="*/ 1272 w 4320"/>
                <a:gd name="T91" fmla="*/ 574 h 629"/>
                <a:gd name="T92" fmla="*/ 1200 w 4320"/>
                <a:gd name="T93" fmla="*/ 574 h 629"/>
                <a:gd name="T94" fmla="*/ 1128 w 4320"/>
                <a:gd name="T95" fmla="*/ 583 h 629"/>
                <a:gd name="T96" fmla="*/ 1056 w 4320"/>
                <a:gd name="T97" fmla="*/ 583 h 629"/>
                <a:gd name="T98" fmla="*/ 984 w 4320"/>
                <a:gd name="T99" fmla="*/ 583 h 629"/>
                <a:gd name="T100" fmla="*/ 912 w 4320"/>
                <a:gd name="T101" fmla="*/ 583 h 629"/>
                <a:gd name="T102" fmla="*/ 840 w 4320"/>
                <a:gd name="T103" fmla="*/ 583 h 629"/>
                <a:gd name="T104" fmla="*/ 768 w 4320"/>
                <a:gd name="T105" fmla="*/ 583 h 629"/>
                <a:gd name="T106" fmla="*/ 696 w 4320"/>
                <a:gd name="T107" fmla="*/ 583 h 629"/>
                <a:gd name="T108" fmla="*/ 624 w 4320"/>
                <a:gd name="T109" fmla="*/ 583 h 629"/>
                <a:gd name="T110" fmla="*/ 552 w 4320"/>
                <a:gd name="T111" fmla="*/ 583 h 629"/>
                <a:gd name="T112" fmla="*/ 480 w 4320"/>
                <a:gd name="T113" fmla="*/ 583 h 629"/>
                <a:gd name="T114" fmla="*/ 408 w 4320"/>
                <a:gd name="T115" fmla="*/ 583 h 629"/>
                <a:gd name="T116" fmla="*/ 336 w 4320"/>
                <a:gd name="T117" fmla="*/ 583 h 629"/>
                <a:gd name="T118" fmla="*/ 264 w 4320"/>
                <a:gd name="T119" fmla="*/ 592 h 629"/>
                <a:gd name="T120" fmla="*/ 192 w 4320"/>
                <a:gd name="T121" fmla="*/ 592 h 629"/>
                <a:gd name="T122" fmla="*/ 120 w 4320"/>
                <a:gd name="T123" fmla="*/ 611 h 629"/>
                <a:gd name="T124" fmla="*/ 56 w 4320"/>
                <a:gd name="T125" fmla="*/ 62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20" h="629">
                  <a:moveTo>
                    <a:pt x="4320" y="0"/>
                  </a:moveTo>
                  <a:lnTo>
                    <a:pt x="4312" y="0"/>
                  </a:lnTo>
                  <a:lnTo>
                    <a:pt x="4304" y="0"/>
                  </a:lnTo>
                  <a:lnTo>
                    <a:pt x="4296" y="0"/>
                  </a:lnTo>
                  <a:lnTo>
                    <a:pt x="4288" y="0"/>
                  </a:lnTo>
                  <a:lnTo>
                    <a:pt x="4280" y="0"/>
                  </a:lnTo>
                  <a:lnTo>
                    <a:pt x="4272" y="0"/>
                  </a:lnTo>
                  <a:lnTo>
                    <a:pt x="4264" y="0"/>
                  </a:lnTo>
                  <a:lnTo>
                    <a:pt x="4256" y="0"/>
                  </a:lnTo>
                  <a:lnTo>
                    <a:pt x="4248" y="0"/>
                  </a:lnTo>
                  <a:lnTo>
                    <a:pt x="4240" y="0"/>
                  </a:lnTo>
                  <a:lnTo>
                    <a:pt x="4232" y="0"/>
                  </a:lnTo>
                  <a:lnTo>
                    <a:pt x="4224" y="0"/>
                  </a:lnTo>
                  <a:lnTo>
                    <a:pt x="4216" y="0"/>
                  </a:lnTo>
                  <a:lnTo>
                    <a:pt x="4208" y="0"/>
                  </a:lnTo>
                  <a:lnTo>
                    <a:pt x="4200" y="0"/>
                  </a:lnTo>
                  <a:lnTo>
                    <a:pt x="4192" y="0"/>
                  </a:lnTo>
                  <a:lnTo>
                    <a:pt x="4184" y="0"/>
                  </a:lnTo>
                  <a:lnTo>
                    <a:pt x="4176" y="0"/>
                  </a:lnTo>
                  <a:lnTo>
                    <a:pt x="4168" y="0"/>
                  </a:lnTo>
                  <a:lnTo>
                    <a:pt x="4160" y="0"/>
                  </a:lnTo>
                  <a:lnTo>
                    <a:pt x="4152" y="0"/>
                  </a:lnTo>
                  <a:lnTo>
                    <a:pt x="4144" y="0"/>
                  </a:lnTo>
                  <a:lnTo>
                    <a:pt x="4136" y="0"/>
                  </a:lnTo>
                  <a:lnTo>
                    <a:pt x="4128" y="0"/>
                  </a:lnTo>
                  <a:lnTo>
                    <a:pt x="4120" y="0"/>
                  </a:lnTo>
                  <a:lnTo>
                    <a:pt x="4112" y="0"/>
                  </a:lnTo>
                  <a:lnTo>
                    <a:pt x="4104" y="0"/>
                  </a:lnTo>
                  <a:lnTo>
                    <a:pt x="4096" y="0"/>
                  </a:lnTo>
                  <a:lnTo>
                    <a:pt x="4088" y="0"/>
                  </a:lnTo>
                  <a:lnTo>
                    <a:pt x="4080" y="0"/>
                  </a:lnTo>
                  <a:lnTo>
                    <a:pt x="4072" y="0"/>
                  </a:lnTo>
                  <a:lnTo>
                    <a:pt x="4064" y="0"/>
                  </a:lnTo>
                  <a:lnTo>
                    <a:pt x="4056" y="0"/>
                  </a:lnTo>
                  <a:lnTo>
                    <a:pt x="4056" y="9"/>
                  </a:lnTo>
                  <a:lnTo>
                    <a:pt x="4048" y="9"/>
                  </a:lnTo>
                  <a:lnTo>
                    <a:pt x="4040" y="9"/>
                  </a:lnTo>
                  <a:lnTo>
                    <a:pt x="4032" y="9"/>
                  </a:lnTo>
                  <a:lnTo>
                    <a:pt x="4024" y="9"/>
                  </a:lnTo>
                  <a:lnTo>
                    <a:pt x="4016" y="9"/>
                  </a:lnTo>
                  <a:lnTo>
                    <a:pt x="4008" y="9"/>
                  </a:lnTo>
                  <a:lnTo>
                    <a:pt x="4000" y="9"/>
                  </a:lnTo>
                  <a:lnTo>
                    <a:pt x="3992" y="9"/>
                  </a:lnTo>
                  <a:lnTo>
                    <a:pt x="3984" y="9"/>
                  </a:lnTo>
                  <a:lnTo>
                    <a:pt x="3984" y="18"/>
                  </a:lnTo>
                  <a:lnTo>
                    <a:pt x="3976" y="18"/>
                  </a:lnTo>
                  <a:lnTo>
                    <a:pt x="3968" y="18"/>
                  </a:lnTo>
                  <a:lnTo>
                    <a:pt x="3960" y="18"/>
                  </a:lnTo>
                  <a:lnTo>
                    <a:pt x="3952" y="18"/>
                  </a:lnTo>
                  <a:lnTo>
                    <a:pt x="3944" y="18"/>
                  </a:lnTo>
                  <a:lnTo>
                    <a:pt x="3936" y="27"/>
                  </a:lnTo>
                  <a:lnTo>
                    <a:pt x="3928" y="27"/>
                  </a:lnTo>
                  <a:lnTo>
                    <a:pt x="3920" y="27"/>
                  </a:lnTo>
                  <a:lnTo>
                    <a:pt x="3912" y="27"/>
                  </a:lnTo>
                  <a:lnTo>
                    <a:pt x="3904" y="27"/>
                  </a:lnTo>
                  <a:lnTo>
                    <a:pt x="3896" y="27"/>
                  </a:lnTo>
                  <a:lnTo>
                    <a:pt x="3888" y="27"/>
                  </a:lnTo>
                  <a:lnTo>
                    <a:pt x="3880" y="27"/>
                  </a:lnTo>
                  <a:lnTo>
                    <a:pt x="3872" y="37"/>
                  </a:lnTo>
                  <a:lnTo>
                    <a:pt x="3864" y="37"/>
                  </a:lnTo>
                  <a:lnTo>
                    <a:pt x="3856" y="37"/>
                  </a:lnTo>
                  <a:lnTo>
                    <a:pt x="3848" y="37"/>
                  </a:lnTo>
                  <a:lnTo>
                    <a:pt x="3840" y="37"/>
                  </a:lnTo>
                  <a:lnTo>
                    <a:pt x="3832" y="37"/>
                  </a:lnTo>
                  <a:lnTo>
                    <a:pt x="3824" y="37"/>
                  </a:lnTo>
                  <a:lnTo>
                    <a:pt x="3816" y="37"/>
                  </a:lnTo>
                  <a:lnTo>
                    <a:pt x="3808" y="37"/>
                  </a:lnTo>
                  <a:lnTo>
                    <a:pt x="3800" y="37"/>
                  </a:lnTo>
                  <a:lnTo>
                    <a:pt x="3792" y="37"/>
                  </a:lnTo>
                  <a:lnTo>
                    <a:pt x="3784" y="37"/>
                  </a:lnTo>
                  <a:lnTo>
                    <a:pt x="3776" y="37"/>
                  </a:lnTo>
                  <a:lnTo>
                    <a:pt x="3768" y="37"/>
                  </a:lnTo>
                  <a:lnTo>
                    <a:pt x="3760" y="37"/>
                  </a:lnTo>
                  <a:lnTo>
                    <a:pt x="3752" y="37"/>
                  </a:lnTo>
                  <a:lnTo>
                    <a:pt x="3744" y="37"/>
                  </a:lnTo>
                  <a:lnTo>
                    <a:pt x="3736" y="37"/>
                  </a:lnTo>
                  <a:lnTo>
                    <a:pt x="3728" y="37"/>
                  </a:lnTo>
                  <a:lnTo>
                    <a:pt x="3720" y="37"/>
                  </a:lnTo>
                  <a:lnTo>
                    <a:pt x="3712" y="37"/>
                  </a:lnTo>
                  <a:lnTo>
                    <a:pt x="3712" y="46"/>
                  </a:lnTo>
                  <a:lnTo>
                    <a:pt x="3704" y="46"/>
                  </a:lnTo>
                  <a:lnTo>
                    <a:pt x="3696" y="46"/>
                  </a:lnTo>
                  <a:lnTo>
                    <a:pt x="3688" y="46"/>
                  </a:lnTo>
                  <a:lnTo>
                    <a:pt x="3680" y="46"/>
                  </a:lnTo>
                  <a:lnTo>
                    <a:pt x="3672" y="46"/>
                  </a:lnTo>
                  <a:lnTo>
                    <a:pt x="3664" y="46"/>
                  </a:lnTo>
                  <a:lnTo>
                    <a:pt x="3664" y="55"/>
                  </a:lnTo>
                  <a:lnTo>
                    <a:pt x="3656" y="55"/>
                  </a:lnTo>
                  <a:lnTo>
                    <a:pt x="3648" y="55"/>
                  </a:lnTo>
                  <a:lnTo>
                    <a:pt x="3640" y="55"/>
                  </a:lnTo>
                  <a:lnTo>
                    <a:pt x="3632" y="55"/>
                  </a:lnTo>
                  <a:lnTo>
                    <a:pt x="3624" y="64"/>
                  </a:lnTo>
                  <a:lnTo>
                    <a:pt x="3616" y="64"/>
                  </a:lnTo>
                  <a:lnTo>
                    <a:pt x="3608" y="64"/>
                  </a:lnTo>
                  <a:lnTo>
                    <a:pt x="3600" y="64"/>
                  </a:lnTo>
                  <a:lnTo>
                    <a:pt x="3592" y="64"/>
                  </a:lnTo>
                  <a:lnTo>
                    <a:pt x="3584" y="64"/>
                  </a:lnTo>
                  <a:lnTo>
                    <a:pt x="3576" y="64"/>
                  </a:lnTo>
                  <a:lnTo>
                    <a:pt x="3576" y="74"/>
                  </a:lnTo>
                  <a:lnTo>
                    <a:pt x="3568" y="74"/>
                  </a:lnTo>
                  <a:lnTo>
                    <a:pt x="3560" y="74"/>
                  </a:lnTo>
                  <a:lnTo>
                    <a:pt x="3552" y="74"/>
                  </a:lnTo>
                  <a:lnTo>
                    <a:pt x="3544" y="74"/>
                  </a:lnTo>
                  <a:lnTo>
                    <a:pt x="3536" y="74"/>
                  </a:lnTo>
                  <a:lnTo>
                    <a:pt x="3528" y="83"/>
                  </a:lnTo>
                  <a:lnTo>
                    <a:pt x="3520" y="83"/>
                  </a:lnTo>
                  <a:lnTo>
                    <a:pt x="3512" y="83"/>
                  </a:lnTo>
                  <a:lnTo>
                    <a:pt x="3504" y="83"/>
                  </a:lnTo>
                  <a:lnTo>
                    <a:pt x="3496" y="83"/>
                  </a:lnTo>
                  <a:lnTo>
                    <a:pt x="3488" y="83"/>
                  </a:lnTo>
                  <a:lnTo>
                    <a:pt x="3488" y="92"/>
                  </a:lnTo>
                  <a:lnTo>
                    <a:pt x="3480" y="92"/>
                  </a:lnTo>
                  <a:lnTo>
                    <a:pt x="3472" y="92"/>
                  </a:lnTo>
                  <a:lnTo>
                    <a:pt x="3464" y="92"/>
                  </a:lnTo>
                  <a:lnTo>
                    <a:pt x="3456" y="92"/>
                  </a:lnTo>
                  <a:lnTo>
                    <a:pt x="3448" y="92"/>
                  </a:lnTo>
                  <a:lnTo>
                    <a:pt x="3440" y="102"/>
                  </a:lnTo>
                  <a:lnTo>
                    <a:pt x="3432" y="102"/>
                  </a:lnTo>
                  <a:lnTo>
                    <a:pt x="3424" y="102"/>
                  </a:lnTo>
                  <a:lnTo>
                    <a:pt x="3416" y="102"/>
                  </a:lnTo>
                  <a:lnTo>
                    <a:pt x="3408" y="102"/>
                  </a:lnTo>
                  <a:lnTo>
                    <a:pt x="3400" y="111"/>
                  </a:lnTo>
                  <a:lnTo>
                    <a:pt x="3392" y="111"/>
                  </a:lnTo>
                  <a:lnTo>
                    <a:pt x="3384" y="111"/>
                  </a:lnTo>
                  <a:lnTo>
                    <a:pt x="3376" y="111"/>
                  </a:lnTo>
                  <a:lnTo>
                    <a:pt x="3368" y="111"/>
                  </a:lnTo>
                  <a:lnTo>
                    <a:pt x="3360" y="120"/>
                  </a:lnTo>
                  <a:lnTo>
                    <a:pt x="3352" y="120"/>
                  </a:lnTo>
                  <a:lnTo>
                    <a:pt x="3344" y="120"/>
                  </a:lnTo>
                  <a:lnTo>
                    <a:pt x="3336" y="120"/>
                  </a:lnTo>
                  <a:lnTo>
                    <a:pt x="3328" y="120"/>
                  </a:lnTo>
                  <a:lnTo>
                    <a:pt x="3320" y="120"/>
                  </a:lnTo>
                  <a:lnTo>
                    <a:pt x="3312" y="120"/>
                  </a:lnTo>
                  <a:lnTo>
                    <a:pt x="3304" y="120"/>
                  </a:lnTo>
                  <a:lnTo>
                    <a:pt x="3296" y="120"/>
                  </a:lnTo>
                  <a:lnTo>
                    <a:pt x="3288" y="120"/>
                  </a:lnTo>
                  <a:lnTo>
                    <a:pt x="3280" y="120"/>
                  </a:lnTo>
                  <a:lnTo>
                    <a:pt x="3280" y="129"/>
                  </a:lnTo>
                  <a:lnTo>
                    <a:pt x="3272" y="129"/>
                  </a:lnTo>
                  <a:lnTo>
                    <a:pt x="3264" y="129"/>
                  </a:lnTo>
                  <a:lnTo>
                    <a:pt x="3256" y="129"/>
                  </a:lnTo>
                  <a:lnTo>
                    <a:pt x="3248" y="129"/>
                  </a:lnTo>
                  <a:lnTo>
                    <a:pt x="3240" y="129"/>
                  </a:lnTo>
                  <a:lnTo>
                    <a:pt x="3232" y="129"/>
                  </a:lnTo>
                  <a:lnTo>
                    <a:pt x="3224" y="129"/>
                  </a:lnTo>
                  <a:lnTo>
                    <a:pt x="3224" y="139"/>
                  </a:lnTo>
                  <a:lnTo>
                    <a:pt x="3216" y="139"/>
                  </a:lnTo>
                  <a:lnTo>
                    <a:pt x="3208" y="139"/>
                  </a:lnTo>
                  <a:lnTo>
                    <a:pt x="3200" y="139"/>
                  </a:lnTo>
                  <a:lnTo>
                    <a:pt x="3192" y="139"/>
                  </a:lnTo>
                  <a:lnTo>
                    <a:pt x="3184" y="148"/>
                  </a:lnTo>
                  <a:lnTo>
                    <a:pt x="3176" y="148"/>
                  </a:lnTo>
                  <a:lnTo>
                    <a:pt x="3168" y="148"/>
                  </a:lnTo>
                  <a:lnTo>
                    <a:pt x="3160" y="148"/>
                  </a:lnTo>
                  <a:lnTo>
                    <a:pt x="3160" y="157"/>
                  </a:lnTo>
                  <a:lnTo>
                    <a:pt x="3152" y="157"/>
                  </a:lnTo>
                  <a:lnTo>
                    <a:pt x="3144" y="157"/>
                  </a:lnTo>
                  <a:lnTo>
                    <a:pt x="3136" y="157"/>
                  </a:lnTo>
                  <a:lnTo>
                    <a:pt x="3128" y="157"/>
                  </a:lnTo>
                  <a:lnTo>
                    <a:pt x="3128" y="166"/>
                  </a:lnTo>
                  <a:lnTo>
                    <a:pt x="3120" y="166"/>
                  </a:lnTo>
                  <a:lnTo>
                    <a:pt x="3112" y="166"/>
                  </a:lnTo>
                  <a:lnTo>
                    <a:pt x="3104" y="166"/>
                  </a:lnTo>
                  <a:lnTo>
                    <a:pt x="3104" y="176"/>
                  </a:lnTo>
                  <a:lnTo>
                    <a:pt x="3096" y="176"/>
                  </a:lnTo>
                  <a:lnTo>
                    <a:pt x="3088" y="176"/>
                  </a:lnTo>
                  <a:lnTo>
                    <a:pt x="3080" y="176"/>
                  </a:lnTo>
                  <a:lnTo>
                    <a:pt x="3072" y="176"/>
                  </a:lnTo>
                  <a:lnTo>
                    <a:pt x="3072" y="185"/>
                  </a:lnTo>
                  <a:lnTo>
                    <a:pt x="3064" y="185"/>
                  </a:lnTo>
                  <a:lnTo>
                    <a:pt x="3056" y="185"/>
                  </a:lnTo>
                  <a:lnTo>
                    <a:pt x="3048" y="185"/>
                  </a:lnTo>
                  <a:lnTo>
                    <a:pt x="3040" y="185"/>
                  </a:lnTo>
                  <a:lnTo>
                    <a:pt x="3032" y="185"/>
                  </a:lnTo>
                  <a:lnTo>
                    <a:pt x="3032" y="194"/>
                  </a:lnTo>
                  <a:lnTo>
                    <a:pt x="3024" y="194"/>
                  </a:lnTo>
                  <a:lnTo>
                    <a:pt x="3016" y="194"/>
                  </a:lnTo>
                  <a:lnTo>
                    <a:pt x="3008" y="194"/>
                  </a:lnTo>
                  <a:lnTo>
                    <a:pt x="3000" y="194"/>
                  </a:lnTo>
                  <a:lnTo>
                    <a:pt x="2992" y="194"/>
                  </a:lnTo>
                  <a:lnTo>
                    <a:pt x="2992" y="203"/>
                  </a:lnTo>
                  <a:lnTo>
                    <a:pt x="2984" y="203"/>
                  </a:lnTo>
                  <a:lnTo>
                    <a:pt x="2976" y="203"/>
                  </a:lnTo>
                  <a:lnTo>
                    <a:pt x="2968" y="203"/>
                  </a:lnTo>
                  <a:lnTo>
                    <a:pt x="2960" y="203"/>
                  </a:lnTo>
                  <a:lnTo>
                    <a:pt x="2952" y="213"/>
                  </a:lnTo>
                  <a:lnTo>
                    <a:pt x="2944" y="213"/>
                  </a:lnTo>
                  <a:lnTo>
                    <a:pt x="2936" y="213"/>
                  </a:lnTo>
                  <a:lnTo>
                    <a:pt x="2928" y="213"/>
                  </a:lnTo>
                  <a:lnTo>
                    <a:pt x="2920" y="213"/>
                  </a:lnTo>
                  <a:lnTo>
                    <a:pt x="2920" y="222"/>
                  </a:lnTo>
                  <a:lnTo>
                    <a:pt x="2912" y="222"/>
                  </a:lnTo>
                  <a:lnTo>
                    <a:pt x="2904" y="222"/>
                  </a:lnTo>
                  <a:lnTo>
                    <a:pt x="2896" y="222"/>
                  </a:lnTo>
                  <a:lnTo>
                    <a:pt x="2888" y="231"/>
                  </a:lnTo>
                  <a:lnTo>
                    <a:pt x="2880" y="231"/>
                  </a:lnTo>
                  <a:lnTo>
                    <a:pt x="2872" y="231"/>
                  </a:lnTo>
                  <a:lnTo>
                    <a:pt x="2864" y="240"/>
                  </a:lnTo>
                  <a:lnTo>
                    <a:pt x="2856" y="240"/>
                  </a:lnTo>
                  <a:lnTo>
                    <a:pt x="2848" y="240"/>
                  </a:lnTo>
                  <a:lnTo>
                    <a:pt x="2848" y="250"/>
                  </a:lnTo>
                  <a:lnTo>
                    <a:pt x="2840" y="250"/>
                  </a:lnTo>
                  <a:lnTo>
                    <a:pt x="2832" y="250"/>
                  </a:lnTo>
                  <a:lnTo>
                    <a:pt x="2824" y="250"/>
                  </a:lnTo>
                  <a:lnTo>
                    <a:pt x="2824" y="259"/>
                  </a:lnTo>
                  <a:lnTo>
                    <a:pt x="2816" y="259"/>
                  </a:lnTo>
                  <a:lnTo>
                    <a:pt x="2808" y="259"/>
                  </a:lnTo>
                  <a:lnTo>
                    <a:pt x="2800" y="259"/>
                  </a:lnTo>
                  <a:lnTo>
                    <a:pt x="2792" y="268"/>
                  </a:lnTo>
                  <a:lnTo>
                    <a:pt x="2784" y="268"/>
                  </a:lnTo>
                  <a:lnTo>
                    <a:pt x="2776" y="268"/>
                  </a:lnTo>
                  <a:lnTo>
                    <a:pt x="2768" y="268"/>
                  </a:lnTo>
                  <a:lnTo>
                    <a:pt x="2768" y="277"/>
                  </a:lnTo>
                  <a:lnTo>
                    <a:pt x="2760" y="277"/>
                  </a:lnTo>
                  <a:lnTo>
                    <a:pt x="2752" y="277"/>
                  </a:lnTo>
                  <a:lnTo>
                    <a:pt x="2752" y="287"/>
                  </a:lnTo>
                  <a:lnTo>
                    <a:pt x="2744" y="287"/>
                  </a:lnTo>
                  <a:lnTo>
                    <a:pt x="2736" y="287"/>
                  </a:lnTo>
                  <a:lnTo>
                    <a:pt x="2728" y="296"/>
                  </a:lnTo>
                  <a:lnTo>
                    <a:pt x="2720" y="296"/>
                  </a:lnTo>
                  <a:lnTo>
                    <a:pt x="2712" y="305"/>
                  </a:lnTo>
                  <a:lnTo>
                    <a:pt x="2704" y="305"/>
                  </a:lnTo>
                  <a:lnTo>
                    <a:pt x="2704" y="315"/>
                  </a:lnTo>
                  <a:lnTo>
                    <a:pt x="2696" y="315"/>
                  </a:lnTo>
                  <a:lnTo>
                    <a:pt x="2688" y="315"/>
                  </a:lnTo>
                  <a:lnTo>
                    <a:pt x="2680" y="324"/>
                  </a:lnTo>
                  <a:lnTo>
                    <a:pt x="2672" y="324"/>
                  </a:lnTo>
                  <a:lnTo>
                    <a:pt x="2664" y="324"/>
                  </a:lnTo>
                  <a:lnTo>
                    <a:pt x="2656" y="333"/>
                  </a:lnTo>
                  <a:lnTo>
                    <a:pt x="2648" y="333"/>
                  </a:lnTo>
                  <a:lnTo>
                    <a:pt x="2640" y="342"/>
                  </a:lnTo>
                  <a:lnTo>
                    <a:pt x="2632" y="342"/>
                  </a:lnTo>
                  <a:lnTo>
                    <a:pt x="2624" y="342"/>
                  </a:lnTo>
                  <a:lnTo>
                    <a:pt x="2616" y="352"/>
                  </a:lnTo>
                  <a:lnTo>
                    <a:pt x="2608" y="352"/>
                  </a:lnTo>
                  <a:lnTo>
                    <a:pt x="2600" y="352"/>
                  </a:lnTo>
                  <a:lnTo>
                    <a:pt x="2592" y="361"/>
                  </a:lnTo>
                  <a:lnTo>
                    <a:pt x="2584" y="361"/>
                  </a:lnTo>
                  <a:lnTo>
                    <a:pt x="2576" y="361"/>
                  </a:lnTo>
                  <a:lnTo>
                    <a:pt x="2568" y="361"/>
                  </a:lnTo>
                  <a:lnTo>
                    <a:pt x="2560" y="370"/>
                  </a:lnTo>
                  <a:lnTo>
                    <a:pt x="2552" y="370"/>
                  </a:lnTo>
                  <a:lnTo>
                    <a:pt x="2544" y="370"/>
                  </a:lnTo>
                  <a:lnTo>
                    <a:pt x="2536" y="370"/>
                  </a:lnTo>
                  <a:lnTo>
                    <a:pt x="2528" y="370"/>
                  </a:lnTo>
                  <a:lnTo>
                    <a:pt x="2520" y="370"/>
                  </a:lnTo>
                  <a:lnTo>
                    <a:pt x="2520" y="379"/>
                  </a:lnTo>
                  <a:lnTo>
                    <a:pt x="2512" y="379"/>
                  </a:lnTo>
                  <a:lnTo>
                    <a:pt x="2504" y="379"/>
                  </a:lnTo>
                  <a:lnTo>
                    <a:pt x="2496" y="379"/>
                  </a:lnTo>
                  <a:lnTo>
                    <a:pt x="2488" y="379"/>
                  </a:lnTo>
                  <a:lnTo>
                    <a:pt x="2480" y="379"/>
                  </a:lnTo>
                  <a:lnTo>
                    <a:pt x="2472" y="389"/>
                  </a:lnTo>
                  <a:lnTo>
                    <a:pt x="2464" y="389"/>
                  </a:lnTo>
                  <a:lnTo>
                    <a:pt x="2456" y="389"/>
                  </a:lnTo>
                  <a:lnTo>
                    <a:pt x="2448" y="389"/>
                  </a:lnTo>
                  <a:lnTo>
                    <a:pt x="2440" y="389"/>
                  </a:lnTo>
                  <a:lnTo>
                    <a:pt x="2440" y="398"/>
                  </a:lnTo>
                  <a:lnTo>
                    <a:pt x="2432" y="398"/>
                  </a:lnTo>
                  <a:lnTo>
                    <a:pt x="2424" y="398"/>
                  </a:lnTo>
                  <a:lnTo>
                    <a:pt x="2416" y="398"/>
                  </a:lnTo>
                  <a:lnTo>
                    <a:pt x="2408" y="398"/>
                  </a:lnTo>
                  <a:lnTo>
                    <a:pt x="2400" y="398"/>
                  </a:lnTo>
                  <a:lnTo>
                    <a:pt x="2400" y="407"/>
                  </a:lnTo>
                  <a:lnTo>
                    <a:pt x="2392" y="407"/>
                  </a:lnTo>
                  <a:lnTo>
                    <a:pt x="2384" y="407"/>
                  </a:lnTo>
                  <a:lnTo>
                    <a:pt x="2376" y="407"/>
                  </a:lnTo>
                  <a:lnTo>
                    <a:pt x="2368" y="407"/>
                  </a:lnTo>
                  <a:lnTo>
                    <a:pt x="2368" y="416"/>
                  </a:lnTo>
                  <a:lnTo>
                    <a:pt x="2360" y="416"/>
                  </a:lnTo>
                  <a:lnTo>
                    <a:pt x="2352" y="416"/>
                  </a:lnTo>
                  <a:lnTo>
                    <a:pt x="2344" y="416"/>
                  </a:lnTo>
                  <a:lnTo>
                    <a:pt x="2336" y="426"/>
                  </a:lnTo>
                  <a:lnTo>
                    <a:pt x="2328" y="426"/>
                  </a:lnTo>
                  <a:lnTo>
                    <a:pt x="2320" y="426"/>
                  </a:lnTo>
                  <a:lnTo>
                    <a:pt x="2312" y="426"/>
                  </a:lnTo>
                  <a:lnTo>
                    <a:pt x="2304" y="426"/>
                  </a:lnTo>
                  <a:lnTo>
                    <a:pt x="2304" y="435"/>
                  </a:lnTo>
                  <a:lnTo>
                    <a:pt x="2296" y="435"/>
                  </a:lnTo>
                  <a:lnTo>
                    <a:pt x="2288" y="435"/>
                  </a:lnTo>
                  <a:lnTo>
                    <a:pt x="2280" y="435"/>
                  </a:lnTo>
                  <a:lnTo>
                    <a:pt x="2272" y="435"/>
                  </a:lnTo>
                  <a:lnTo>
                    <a:pt x="2264" y="435"/>
                  </a:lnTo>
                  <a:lnTo>
                    <a:pt x="2256" y="435"/>
                  </a:lnTo>
                  <a:lnTo>
                    <a:pt x="2248" y="435"/>
                  </a:lnTo>
                  <a:lnTo>
                    <a:pt x="2248" y="444"/>
                  </a:lnTo>
                  <a:lnTo>
                    <a:pt x="2240" y="444"/>
                  </a:lnTo>
                  <a:lnTo>
                    <a:pt x="2232" y="444"/>
                  </a:lnTo>
                  <a:lnTo>
                    <a:pt x="2224" y="444"/>
                  </a:lnTo>
                  <a:lnTo>
                    <a:pt x="2216" y="444"/>
                  </a:lnTo>
                  <a:lnTo>
                    <a:pt x="2208" y="444"/>
                  </a:lnTo>
                  <a:lnTo>
                    <a:pt x="2200" y="444"/>
                  </a:lnTo>
                  <a:lnTo>
                    <a:pt x="2200" y="453"/>
                  </a:lnTo>
                  <a:lnTo>
                    <a:pt x="2192" y="453"/>
                  </a:lnTo>
                  <a:lnTo>
                    <a:pt x="2184" y="453"/>
                  </a:lnTo>
                  <a:lnTo>
                    <a:pt x="2176" y="453"/>
                  </a:lnTo>
                  <a:lnTo>
                    <a:pt x="2168" y="453"/>
                  </a:lnTo>
                  <a:lnTo>
                    <a:pt x="2160" y="463"/>
                  </a:lnTo>
                  <a:lnTo>
                    <a:pt x="2152" y="463"/>
                  </a:lnTo>
                  <a:lnTo>
                    <a:pt x="2144" y="463"/>
                  </a:lnTo>
                  <a:lnTo>
                    <a:pt x="2136" y="463"/>
                  </a:lnTo>
                  <a:lnTo>
                    <a:pt x="2128" y="472"/>
                  </a:lnTo>
                  <a:lnTo>
                    <a:pt x="2120" y="472"/>
                  </a:lnTo>
                  <a:lnTo>
                    <a:pt x="2112" y="472"/>
                  </a:lnTo>
                  <a:lnTo>
                    <a:pt x="2104" y="472"/>
                  </a:lnTo>
                  <a:lnTo>
                    <a:pt x="2096" y="472"/>
                  </a:lnTo>
                  <a:lnTo>
                    <a:pt x="2096" y="481"/>
                  </a:lnTo>
                  <a:lnTo>
                    <a:pt x="2088" y="481"/>
                  </a:lnTo>
                  <a:lnTo>
                    <a:pt x="2080" y="481"/>
                  </a:lnTo>
                  <a:lnTo>
                    <a:pt x="2072" y="481"/>
                  </a:lnTo>
                  <a:lnTo>
                    <a:pt x="2064" y="481"/>
                  </a:lnTo>
                  <a:lnTo>
                    <a:pt x="2056" y="481"/>
                  </a:lnTo>
                  <a:lnTo>
                    <a:pt x="2048" y="481"/>
                  </a:lnTo>
                  <a:lnTo>
                    <a:pt x="2048" y="490"/>
                  </a:lnTo>
                  <a:lnTo>
                    <a:pt x="2040" y="490"/>
                  </a:lnTo>
                  <a:lnTo>
                    <a:pt x="2032" y="490"/>
                  </a:lnTo>
                  <a:lnTo>
                    <a:pt x="2024" y="490"/>
                  </a:lnTo>
                  <a:lnTo>
                    <a:pt x="2016" y="490"/>
                  </a:lnTo>
                  <a:lnTo>
                    <a:pt x="2008" y="490"/>
                  </a:lnTo>
                  <a:lnTo>
                    <a:pt x="2000" y="490"/>
                  </a:lnTo>
                  <a:lnTo>
                    <a:pt x="1992" y="500"/>
                  </a:lnTo>
                  <a:lnTo>
                    <a:pt x="1984" y="500"/>
                  </a:lnTo>
                  <a:lnTo>
                    <a:pt x="1976" y="500"/>
                  </a:lnTo>
                  <a:lnTo>
                    <a:pt x="1968" y="500"/>
                  </a:lnTo>
                  <a:lnTo>
                    <a:pt x="1960" y="500"/>
                  </a:lnTo>
                  <a:lnTo>
                    <a:pt x="1952" y="500"/>
                  </a:lnTo>
                  <a:lnTo>
                    <a:pt x="1944" y="509"/>
                  </a:lnTo>
                  <a:lnTo>
                    <a:pt x="1936" y="509"/>
                  </a:lnTo>
                  <a:lnTo>
                    <a:pt x="1928" y="509"/>
                  </a:lnTo>
                  <a:lnTo>
                    <a:pt x="1920" y="509"/>
                  </a:lnTo>
                  <a:lnTo>
                    <a:pt x="1912" y="509"/>
                  </a:lnTo>
                  <a:lnTo>
                    <a:pt x="1904" y="509"/>
                  </a:lnTo>
                  <a:lnTo>
                    <a:pt x="1896" y="509"/>
                  </a:lnTo>
                  <a:lnTo>
                    <a:pt x="1888" y="509"/>
                  </a:lnTo>
                  <a:lnTo>
                    <a:pt x="1880" y="518"/>
                  </a:lnTo>
                  <a:lnTo>
                    <a:pt x="1872" y="518"/>
                  </a:lnTo>
                  <a:lnTo>
                    <a:pt x="1864" y="518"/>
                  </a:lnTo>
                  <a:lnTo>
                    <a:pt x="1856" y="518"/>
                  </a:lnTo>
                  <a:lnTo>
                    <a:pt x="1848" y="518"/>
                  </a:lnTo>
                  <a:lnTo>
                    <a:pt x="1840" y="518"/>
                  </a:lnTo>
                  <a:lnTo>
                    <a:pt x="1832" y="518"/>
                  </a:lnTo>
                  <a:lnTo>
                    <a:pt x="1824" y="518"/>
                  </a:lnTo>
                  <a:lnTo>
                    <a:pt x="1816" y="518"/>
                  </a:lnTo>
                  <a:lnTo>
                    <a:pt x="1808" y="528"/>
                  </a:lnTo>
                  <a:lnTo>
                    <a:pt x="1800" y="528"/>
                  </a:lnTo>
                  <a:lnTo>
                    <a:pt x="1792" y="528"/>
                  </a:lnTo>
                  <a:lnTo>
                    <a:pt x="1784" y="528"/>
                  </a:lnTo>
                  <a:lnTo>
                    <a:pt x="1776" y="528"/>
                  </a:lnTo>
                  <a:lnTo>
                    <a:pt x="1768" y="528"/>
                  </a:lnTo>
                  <a:lnTo>
                    <a:pt x="1760" y="528"/>
                  </a:lnTo>
                  <a:lnTo>
                    <a:pt x="1752" y="528"/>
                  </a:lnTo>
                  <a:lnTo>
                    <a:pt x="1744" y="528"/>
                  </a:lnTo>
                  <a:lnTo>
                    <a:pt x="1736" y="528"/>
                  </a:lnTo>
                  <a:lnTo>
                    <a:pt x="1728" y="528"/>
                  </a:lnTo>
                  <a:lnTo>
                    <a:pt x="1728" y="537"/>
                  </a:lnTo>
                  <a:lnTo>
                    <a:pt x="1720" y="537"/>
                  </a:lnTo>
                  <a:lnTo>
                    <a:pt x="1712" y="537"/>
                  </a:lnTo>
                  <a:lnTo>
                    <a:pt x="1704" y="537"/>
                  </a:lnTo>
                  <a:lnTo>
                    <a:pt x="1696" y="537"/>
                  </a:lnTo>
                  <a:lnTo>
                    <a:pt x="1688" y="537"/>
                  </a:lnTo>
                  <a:lnTo>
                    <a:pt x="1680" y="537"/>
                  </a:lnTo>
                  <a:lnTo>
                    <a:pt x="1672" y="537"/>
                  </a:lnTo>
                  <a:lnTo>
                    <a:pt x="1664" y="537"/>
                  </a:lnTo>
                  <a:lnTo>
                    <a:pt x="1656" y="537"/>
                  </a:lnTo>
                  <a:lnTo>
                    <a:pt x="1648" y="537"/>
                  </a:lnTo>
                  <a:lnTo>
                    <a:pt x="1640" y="537"/>
                  </a:lnTo>
                  <a:lnTo>
                    <a:pt x="1640" y="546"/>
                  </a:lnTo>
                  <a:lnTo>
                    <a:pt x="1632" y="546"/>
                  </a:lnTo>
                  <a:lnTo>
                    <a:pt x="1624" y="546"/>
                  </a:lnTo>
                  <a:lnTo>
                    <a:pt x="1616" y="546"/>
                  </a:lnTo>
                  <a:lnTo>
                    <a:pt x="1608" y="546"/>
                  </a:lnTo>
                  <a:lnTo>
                    <a:pt x="1600" y="546"/>
                  </a:lnTo>
                  <a:lnTo>
                    <a:pt x="1592" y="546"/>
                  </a:lnTo>
                  <a:lnTo>
                    <a:pt x="1584" y="546"/>
                  </a:lnTo>
                  <a:lnTo>
                    <a:pt x="1576" y="546"/>
                  </a:lnTo>
                  <a:lnTo>
                    <a:pt x="1568" y="546"/>
                  </a:lnTo>
                  <a:lnTo>
                    <a:pt x="1560" y="546"/>
                  </a:lnTo>
                  <a:lnTo>
                    <a:pt x="1552" y="546"/>
                  </a:lnTo>
                  <a:lnTo>
                    <a:pt x="1544" y="546"/>
                  </a:lnTo>
                  <a:lnTo>
                    <a:pt x="1544" y="555"/>
                  </a:lnTo>
                  <a:lnTo>
                    <a:pt x="1536" y="555"/>
                  </a:lnTo>
                  <a:lnTo>
                    <a:pt x="1528" y="555"/>
                  </a:lnTo>
                  <a:lnTo>
                    <a:pt x="1520" y="555"/>
                  </a:lnTo>
                  <a:lnTo>
                    <a:pt x="1512" y="555"/>
                  </a:lnTo>
                  <a:lnTo>
                    <a:pt x="1504" y="555"/>
                  </a:lnTo>
                  <a:lnTo>
                    <a:pt x="1496" y="555"/>
                  </a:lnTo>
                  <a:lnTo>
                    <a:pt x="1488" y="555"/>
                  </a:lnTo>
                  <a:lnTo>
                    <a:pt x="1480" y="555"/>
                  </a:lnTo>
                  <a:lnTo>
                    <a:pt x="1472" y="555"/>
                  </a:lnTo>
                  <a:lnTo>
                    <a:pt x="1464" y="555"/>
                  </a:lnTo>
                  <a:lnTo>
                    <a:pt x="1456" y="565"/>
                  </a:lnTo>
                  <a:lnTo>
                    <a:pt x="1448" y="565"/>
                  </a:lnTo>
                  <a:lnTo>
                    <a:pt x="1440" y="565"/>
                  </a:lnTo>
                  <a:lnTo>
                    <a:pt x="1432" y="565"/>
                  </a:lnTo>
                  <a:lnTo>
                    <a:pt x="1424" y="565"/>
                  </a:lnTo>
                  <a:lnTo>
                    <a:pt x="1416" y="565"/>
                  </a:lnTo>
                  <a:lnTo>
                    <a:pt x="1408" y="565"/>
                  </a:lnTo>
                  <a:lnTo>
                    <a:pt x="1400" y="565"/>
                  </a:lnTo>
                  <a:lnTo>
                    <a:pt x="1392" y="565"/>
                  </a:lnTo>
                  <a:lnTo>
                    <a:pt x="1384" y="565"/>
                  </a:lnTo>
                  <a:lnTo>
                    <a:pt x="1376" y="565"/>
                  </a:lnTo>
                  <a:lnTo>
                    <a:pt x="1368" y="565"/>
                  </a:lnTo>
                  <a:lnTo>
                    <a:pt x="1360" y="565"/>
                  </a:lnTo>
                  <a:lnTo>
                    <a:pt x="1352" y="565"/>
                  </a:lnTo>
                  <a:lnTo>
                    <a:pt x="1344" y="565"/>
                  </a:lnTo>
                  <a:lnTo>
                    <a:pt x="1336" y="565"/>
                  </a:lnTo>
                  <a:lnTo>
                    <a:pt x="1328" y="565"/>
                  </a:lnTo>
                  <a:lnTo>
                    <a:pt x="1320" y="565"/>
                  </a:lnTo>
                  <a:lnTo>
                    <a:pt x="1312" y="565"/>
                  </a:lnTo>
                  <a:lnTo>
                    <a:pt x="1304" y="565"/>
                  </a:lnTo>
                  <a:lnTo>
                    <a:pt x="1296" y="565"/>
                  </a:lnTo>
                  <a:lnTo>
                    <a:pt x="1288" y="574"/>
                  </a:lnTo>
                  <a:lnTo>
                    <a:pt x="1280" y="574"/>
                  </a:lnTo>
                  <a:lnTo>
                    <a:pt x="1272" y="574"/>
                  </a:lnTo>
                  <a:lnTo>
                    <a:pt x="1264" y="574"/>
                  </a:lnTo>
                  <a:lnTo>
                    <a:pt x="1256" y="574"/>
                  </a:lnTo>
                  <a:lnTo>
                    <a:pt x="1248" y="574"/>
                  </a:lnTo>
                  <a:lnTo>
                    <a:pt x="1240" y="574"/>
                  </a:lnTo>
                  <a:lnTo>
                    <a:pt x="1232" y="574"/>
                  </a:lnTo>
                  <a:lnTo>
                    <a:pt x="1224" y="574"/>
                  </a:lnTo>
                  <a:lnTo>
                    <a:pt x="1216" y="574"/>
                  </a:lnTo>
                  <a:lnTo>
                    <a:pt x="1208" y="574"/>
                  </a:lnTo>
                  <a:lnTo>
                    <a:pt x="1200" y="574"/>
                  </a:lnTo>
                  <a:lnTo>
                    <a:pt x="1192" y="574"/>
                  </a:lnTo>
                  <a:lnTo>
                    <a:pt x="1184" y="574"/>
                  </a:lnTo>
                  <a:lnTo>
                    <a:pt x="1176" y="574"/>
                  </a:lnTo>
                  <a:lnTo>
                    <a:pt x="1168" y="574"/>
                  </a:lnTo>
                  <a:lnTo>
                    <a:pt x="1160" y="574"/>
                  </a:lnTo>
                  <a:lnTo>
                    <a:pt x="1152" y="574"/>
                  </a:lnTo>
                  <a:lnTo>
                    <a:pt x="1144" y="574"/>
                  </a:lnTo>
                  <a:lnTo>
                    <a:pt x="1136" y="574"/>
                  </a:lnTo>
                  <a:lnTo>
                    <a:pt x="1128" y="583"/>
                  </a:lnTo>
                  <a:lnTo>
                    <a:pt x="1120" y="583"/>
                  </a:lnTo>
                  <a:lnTo>
                    <a:pt x="1112" y="583"/>
                  </a:lnTo>
                  <a:lnTo>
                    <a:pt x="1104" y="583"/>
                  </a:lnTo>
                  <a:lnTo>
                    <a:pt x="1096" y="583"/>
                  </a:lnTo>
                  <a:lnTo>
                    <a:pt x="1088" y="583"/>
                  </a:lnTo>
                  <a:lnTo>
                    <a:pt x="1080" y="583"/>
                  </a:lnTo>
                  <a:lnTo>
                    <a:pt x="1072" y="583"/>
                  </a:lnTo>
                  <a:lnTo>
                    <a:pt x="1064" y="583"/>
                  </a:lnTo>
                  <a:lnTo>
                    <a:pt x="1056" y="583"/>
                  </a:lnTo>
                  <a:lnTo>
                    <a:pt x="1048" y="583"/>
                  </a:lnTo>
                  <a:lnTo>
                    <a:pt x="1040" y="583"/>
                  </a:lnTo>
                  <a:lnTo>
                    <a:pt x="1032" y="583"/>
                  </a:lnTo>
                  <a:lnTo>
                    <a:pt x="1024" y="583"/>
                  </a:lnTo>
                  <a:lnTo>
                    <a:pt x="1016" y="583"/>
                  </a:lnTo>
                  <a:lnTo>
                    <a:pt x="1008" y="583"/>
                  </a:lnTo>
                  <a:lnTo>
                    <a:pt x="1000" y="583"/>
                  </a:lnTo>
                  <a:lnTo>
                    <a:pt x="992" y="583"/>
                  </a:lnTo>
                  <a:lnTo>
                    <a:pt x="984" y="583"/>
                  </a:lnTo>
                  <a:lnTo>
                    <a:pt x="976" y="583"/>
                  </a:lnTo>
                  <a:lnTo>
                    <a:pt x="968" y="583"/>
                  </a:lnTo>
                  <a:lnTo>
                    <a:pt x="960" y="583"/>
                  </a:lnTo>
                  <a:lnTo>
                    <a:pt x="952" y="583"/>
                  </a:lnTo>
                  <a:lnTo>
                    <a:pt x="944" y="583"/>
                  </a:lnTo>
                  <a:lnTo>
                    <a:pt x="936" y="583"/>
                  </a:lnTo>
                  <a:lnTo>
                    <a:pt x="928" y="583"/>
                  </a:lnTo>
                  <a:lnTo>
                    <a:pt x="920" y="583"/>
                  </a:lnTo>
                  <a:lnTo>
                    <a:pt x="912" y="583"/>
                  </a:lnTo>
                  <a:lnTo>
                    <a:pt x="904" y="583"/>
                  </a:lnTo>
                  <a:lnTo>
                    <a:pt x="896" y="583"/>
                  </a:lnTo>
                  <a:lnTo>
                    <a:pt x="888" y="583"/>
                  </a:lnTo>
                  <a:lnTo>
                    <a:pt x="880" y="583"/>
                  </a:lnTo>
                  <a:lnTo>
                    <a:pt x="872" y="583"/>
                  </a:lnTo>
                  <a:lnTo>
                    <a:pt x="864" y="583"/>
                  </a:lnTo>
                  <a:lnTo>
                    <a:pt x="856" y="583"/>
                  </a:lnTo>
                  <a:lnTo>
                    <a:pt x="848" y="583"/>
                  </a:lnTo>
                  <a:lnTo>
                    <a:pt x="840" y="583"/>
                  </a:lnTo>
                  <a:lnTo>
                    <a:pt x="832" y="583"/>
                  </a:lnTo>
                  <a:lnTo>
                    <a:pt x="824" y="583"/>
                  </a:lnTo>
                  <a:lnTo>
                    <a:pt x="816" y="583"/>
                  </a:lnTo>
                  <a:lnTo>
                    <a:pt x="808" y="583"/>
                  </a:lnTo>
                  <a:lnTo>
                    <a:pt x="800" y="583"/>
                  </a:lnTo>
                  <a:lnTo>
                    <a:pt x="792" y="583"/>
                  </a:lnTo>
                  <a:lnTo>
                    <a:pt x="784" y="583"/>
                  </a:lnTo>
                  <a:lnTo>
                    <a:pt x="776" y="583"/>
                  </a:lnTo>
                  <a:lnTo>
                    <a:pt x="768" y="583"/>
                  </a:lnTo>
                  <a:lnTo>
                    <a:pt x="760" y="583"/>
                  </a:lnTo>
                  <a:lnTo>
                    <a:pt x="752" y="583"/>
                  </a:lnTo>
                  <a:lnTo>
                    <a:pt x="744" y="583"/>
                  </a:lnTo>
                  <a:lnTo>
                    <a:pt x="736" y="583"/>
                  </a:lnTo>
                  <a:lnTo>
                    <a:pt x="728" y="583"/>
                  </a:lnTo>
                  <a:lnTo>
                    <a:pt x="720" y="583"/>
                  </a:lnTo>
                  <a:lnTo>
                    <a:pt x="712" y="583"/>
                  </a:lnTo>
                  <a:lnTo>
                    <a:pt x="704" y="583"/>
                  </a:lnTo>
                  <a:lnTo>
                    <a:pt x="696" y="583"/>
                  </a:lnTo>
                  <a:lnTo>
                    <a:pt x="688" y="583"/>
                  </a:lnTo>
                  <a:lnTo>
                    <a:pt x="680" y="583"/>
                  </a:lnTo>
                  <a:lnTo>
                    <a:pt x="672" y="583"/>
                  </a:lnTo>
                  <a:lnTo>
                    <a:pt x="664" y="583"/>
                  </a:lnTo>
                  <a:lnTo>
                    <a:pt x="656" y="583"/>
                  </a:lnTo>
                  <a:lnTo>
                    <a:pt x="648" y="583"/>
                  </a:lnTo>
                  <a:lnTo>
                    <a:pt x="640" y="583"/>
                  </a:lnTo>
                  <a:lnTo>
                    <a:pt x="632" y="583"/>
                  </a:lnTo>
                  <a:lnTo>
                    <a:pt x="624" y="583"/>
                  </a:lnTo>
                  <a:lnTo>
                    <a:pt x="616" y="583"/>
                  </a:lnTo>
                  <a:lnTo>
                    <a:pt x="608" y="583"/>
                  </a:lnTo>
                  <a:lnTo>
                    <a:pt x="600" y="583"/>
                  </a:lnTo>
                  <a:lnTo>
                    <a:pt x="592" y="583"/>
                  </a:lnTo>
                  <a:lnTo>
                    <a:pt x="584" y="583"/>
                  </a:lnTo>
                  <a:lnTo>
                    <a:pt x="576" y="583"/>
                  </a:lnTo>
                  <a:lnTo>
                    <a:pt x="568" y="583"/>
                  </a:lnTo>
                  <a:lnTo>
                    <a:pt x="560" y="583"/>
                  </a:lnTo>
                  <a:lnTo>
                    <a:pt x="552" y="583"/>
                  </a:lnTo>
                  <a:lnTo>
                    <a:pt x="544" y="583"/>
                  </a:lnTo>
                  <a:lnTo>
                    <a:pt x="536" y="583"/>
                  </a:lnTo>
                  <a:lnTo>
                    <a:pt x="528" y="583"/>
                  </a:lnTo>
                  <a:lnTo>
                    <a:pt x="520" y="583"/>
                  </a:lnTo>
                  <a:lnTo>
                    <a:pt x="512" y="583"/>
                  </a:lnTo>
                  <a:lnTo>
                    <a:pt x="504" y="583"/>
                  </a:lnTo>
                  <a:lnTo>
                    <a:pt x="496" y="583"/>
                  </a:lnTo>
                  <a:lnTo>
                    <a:pt x="488" y="583"/>
                  </a:lnTo>
                  <a:lnTo>
                    <a:pt x="480" y="583"/>
                  </a:lnTo>
                  <a:lnTo>
                    <a:pt x="472" y="583"/>
                  </a:lnTo>
                  <a:lnTo>
                    <a:pt x="464" y="583"/>
                  </a:lnTo>
                  <a:lnTo>
                    <a:pt x="456" y="583"/>
                  </a:lnTo>
                  <a:lnTo>
                    <a:pt x="448" y="583"/>
                  </a:lnTo>
                  <a:lnTo>
                    <a:pt x="440" y="583"/>
                  </a:lnTo>
                  <a:lnTo>
                    <a:pt x="432" y="583"/>
                  </a:lnTo>
                  <a:lnTo>
                    <a:pt x="424" y="583"/>
                  </a:lnTo>
                  <a:lnTo>
                    <a:pt x="416" y="583"/>
                  </a:lnTo>
                  <a:lnTo>
                    <a:pt x="408" y="583"/>
                  </a:lnTo>
                  <a:lnTo>
                    <a:pt x="400" y="583"/>
                  </a:lnTo>
                  <a:lnTo>
                    <a:pt x="392" y="583"/>
                  </a:lnTo>
                  <a:lnTo>
                    <a:pt x="384" y="583"/>
                  </a:lnTo>
                  <a:lnTo>
                    <a:pt x="376" y="583"/>
                  </a:lnTo>
                  <a:lnTo>
                    <a:pt x="368" y="583"/>
                  </a:lnTo>
                  <a:lnTo>
                    <a:pt x="360" y="583"/>
                  </a:lnTo>
                  <a:lnTo>
                    <a:pt x="352" y="583"/>
                  </a:lnTo>
                  <a:lnTo>
                    <a:pt x="344" y="583"/>
                  </a:lnTo>
                  <a:lnTo>
                    <a:pt x="336" y="583"/>
                  </a:lnTo>
                  <a:lnTo>
                    <a:pt x="328" y="583"/>
                  </a:lnTo>
                  <a:lnTo>
                    <a:pt x="320" y="583"/>
                  </a:lnTo>
                  <a:lnTo>
                    <a:pt x="312" y="592"/>
                  </a:lnTo>
                  <a:lnTo>
                    <a:pt x="304" y="592"/>
                  </a:lnTo>
                  <a:lnTo>
                    <a:pt x="296" y="592"/>
                  </a:lnTo>
                  <a:lnTo>
                    <a:pt x="288" y="592"/>
                  </a:lnTo>
                  <a:lnTo>
                    <a:pt x="280" y="592"/>
                  </a:lnTo>
                  <a:lnTo>
                    <a:pt x="272" y="592"/>
                  </a:lnTo>
                  <a:lnTo>
                    <a:pt x="264" y="592"/>
                  </a:lnTo>
                  <a:lnTo>
                    <a:pt x="256" y="592"/>
                  </a:lnTo>
                  <a:lnTo>
                    <a:pt x="248" y="592"/>
                  </a:lnTo>
                  <a:lnTo>
                    <a:pt x="240" y="592"/>
                  </a:lnTo>
                  <a:lnTo>
                    <a:pt x="232" y="592"/>
                  </a:lnTo>
                  <a:lnTo>
                    <a:pt x="224" y="592"/>
                  </a:lnTo>
                  <a:lnTo>
                    <a:pt x="216" y="592"/>
                  </a:lnTo>
                  <a:lnTo>
                    <a:pt x="208" y="592"/>
                  </a:lnTo>
                  <a:lnTo>
                    <a:pt x="200" y="592"/>
                  </a:lnTo>
                  <a:lnTo>
                    <a:pt x="192" y="592"/>
                  </a:lnTo>
                  <a:lnTo>
                    <a:pt x="184" y="602"/>
                  </a:lnTo>
                  <a:lnTo>
                    <a:pt x="176" y="602"/>
                  </a:lnTo>
                  <a:lnTo>
                    <a:pt x="168" y="602"/>
                  </a:lnTo>
                  <a:lnTo>
                    <a:pt x="160" y="602"/>
                  </a:lnTo>
                  <a:lnTo>
                    <a:pt x="152" y="602"/>
                  </a:lnTo>
                  <a:lnTo>
                    <a:pt x="144" y="602"/>
                  </a:lnTo>
                  <a:lnTo>
                    <a:pt x="136" y="611"/>
                  </a:lnTo>
                  <a:lnTo>
                    <a:pt x="128" y="611"/>
                  </a:lnTo>
                  <a:lnTo>
                    <a:pt x="120" y="611"/>
                  </a:lnTo>
                  <a:lnTo>
                    <a:pt x="112" y="611"/>
                  </a:lnTo>
                  <a:lnTo>
                    <a:pt x="104" y="611"/>
                  </a:lnTo>
                  <a:lnTo>
                    <a:pt x="96" y="611"/>
                  </a:lnTo>
                  <a:lnTo>
                    <a:pt x="88" y="611"/>
                  </a:lnTo>
                  <a:lnTo>
                    <a:pt x="80" y="611"/>
                  </a:lnTo>
                  <a:lnTo>
                    <a:pt x="80" y="620"/>
                  </a:lnTo>
                  <a:lnTo>
                    <a:pt x="72" y="620"/>
                  </a:lnTo>
                  <a:lnTo>
                    <a:pt x="64" y="620"/>
                  </a:lnTo>
                  <a:lnTo>
                    <a:pt x="56" y="620"/>
                  </a:lnTo>
                  <a:lnTo>
                    <a:pt x="48" y="620"/>
                  </a:lnTo>
                  <a:lnTo>
                    <a:pt x="40" y="620"/>
                  </a:lnTo>
                  <a:lnTo>
                    <a:pt x="32" y="620"/>
                  </a:lnTo>
                  <a:lnTo>
                    <a:pt x="24" y="620"/>
                  </a:lnTo>
                  <a:lnTo>
                    <a:pt x="16" y="620"/>
                  </a:lnTo>
                  <a:lnTo>
                    <a:pt x="8" y="620"/>
                  </a:lnTo>
                  <a:lnTo>
                    <a:pt x="0" y="629"/>
                  </a:lnTo>
                </a:path>
              </a:pathLst>
            </a:custGeom>
            <a:noFill/>
            <a:ln w="31750" cap="flat" cmpd="sng">
              <a:solidFill>
                <a:srgbClr val="99FF9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99FF99"/>
                </a:solidFill>
                <a:latin typeface="Arial" charset="0"/>
              </a:endParaRPr>
            </a:p>
          </p:txBody>
        </p:sp>
      </p:grpSp>
      <p:grpSp>
        <p:nvGrpSpPr>
          <p:cNvPr id="4" name="Group 3"/>
          <p:cNvGrpSpPr/>
          <p:nvPr/>
        </p:nvGrpSpPr>
        <p:grpSpPr>
          <a:xfrm>
            <a:off x="2170114" y="1631159"/>
            <a:ext cx="8290173" cy="3496467"/>
            <a:chOff x="646113" y="1631158"/>
            <a:chExt cx="8290173" cy="3496467"/>
          </a:xfrm>
        </p:grpSpPr>
        <p:sp>
          <p:nvSpPr>
            <p:cNvPr id="7191" name="Rectangle 707"/>
            <p:cNvSpPr>
              <a:spLocks noChangeArrowheads="1"/>
            </p:cNvSpPr>
            <p:nvPr/>
          </p:nvSpPr>
          <p:spPr bwMode="ltGray">
            <a:xfrm>
              <a:off x="7993720" y="1631158"/>
              <a:ext cx="942566" cy="369332"/>
            </a:xfrm>
            <a:prstGeom prst="rect">
              <a:avLst/>
            </a:prstGeom>
            <a:solidFill>
              <a:schemeClr val="bg1"/>
            </a:solidFill>
            <a:ln w="9525">
              <a:solidFill>
                <a:srgbClr val="000000"/>
              </a:solidFill>
              <a:miter lim="800000"/>
              <a:headEnd/>
              <a:tailEnd/>
            </a:ln>
            <a:extLst/>
          </p:spPr>
          <p:txBody>
            <a:bodyPr wrap="none" lIns="0" tIns="0" rIns="0" bIns="0">
              <a:spAutoFit/>
            </a:bodyPr>
            <a:lstStyle>
              <a:lvl1pPr eaLnBrk="0" hangingPunct="0">
                <a:lnSpc>
                  <a:spcPts val="1000"/>
                </a:lnSpc>
                <a:defRPr sz="800">
                  <a:solidFill>
                    <a:schemeClr val="bg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pPr>
              <a:r>
                <a:rPr lang="en-US" altLang="en-US" sz="2400" b="1" dirty="0">
                  <a:solidFill>
                    <a:srgbClr val="FF99FF"/>
                  </a:solidFill>
                </a:rPr>
                <a:t>$4,677</a:t>
              </a:r>
            </a:p>
          </p:txBody>
        </p:sp>
        <p:sp>
          <p:nvSpPr>
            <p:cNvPr id="3267" name="Freeform 195"/>
            <p:cNvSpPr>
              <a:spLocks/>
            </p:cNvSpPr>
            <p:nvPr/>
          </p:nvSpPr>
          <p:spPr bwMode="ltGray">
            <a:xfrm>
              <a:off x="646113" y="2122488"/>
              <a:ext cx="7764462" cy="3005137"/>
            </a:xfrm>
            <a:custGeom>
              <a:avLst/>
              <a:gdLst>
                <a:gd name="T0" fmla="*/ 4240 w 4320"/>
                <a:gd name="T1" fmla="*/ 74 h 1890"/>
                <a:gd name="T2" fmla="*/ 4168 w 4320"/>
                <a:gd name="T3" fmla="*/ 93 h 1890"/>
                <a:gd name="T4" fmla="*/ 4104 w 4320"/>
                <a:gd name="T5" fmla="*/ 148 h 1890"/>
                <a:gd name="T6" fmla="*/ 4040 w 4320"/>
                <a:gd name="T7" fmla="*/ 93 h 1890"/>
                <a:gd name="T8" fmla="*/ 3968 w 4320"/>
                <a:gd name="T9" fmla="*/ 84 h 1890"/>
                <a:gd name="T10" fmla="*/ 3896 w 4320"/>
                <a:gd name="T11" fmla="*/ 130 h 1890"/>
                <a:gd name="T12" fmla="*/ 3816 w 4320"/>
                <a:gd name="T13" fmla="*/ 158 h 1890"/>
                <a:gd name="T14" fmla="*/ 3744 w 4320"/>
                <a:gd name="T15" fmla="*/ 158 h 1890"/>
                <a:gd name="T16" fmla="*/ 3672 w 4320"/>
                <a:gd name="T17" fmla="*/ 102 h 1890"/>
                <a:gd name="T18" fmla="*/ 3600 w 4320"/>
                <a:gd name="T19" fmla="*/ 121 h 1890"/>
                <a:gd name="T20" fmla="*/ 3536 w 4320"/>
                <a:gd name="T21" fmla="*/ 186 h 1890"/>
                <a:gd name="T22" fmla="*/ 3472 w 4320"/>
                <a:gd name="T23" fmla="*/ 269 h 1890"/>
                <a:gd name="T24" fmla="*/ 3384 w 4320"/>
                <a:gd name="T25" fmla="*/ 361 h 1890"/>
                <a:gd name="T26" fmla="*/ 3320 w 4320"/>
                <a:gd name="T27" fmla="*/ 371 h 1890"/>
                <a:gd name="T28" fmla="*/ 3240 w 4320"/>
                <a:gd name="T29" fmla="*/ 399 h 1890"/>
                <a:gd name="T30" fmla="*/ 3176 w 4320"/>
                <a:gd name="T31" fmla="*/ 454 h 1890"/>
                <a:gd name="T32" fmla="*/ 3104 w 4320"/>
                <a:gd name="T33" fmla="*/ 482 h 1890"/>
                <a:gd name="T34" fmla="*/ 3032 w 4320"/>
                <a:gd name="T35" fmla="*/ 528 h 1890"/>
                <a:gd name="T36" fmla="*/ 2968 w 4320"/>
                <a:gd name="T37" fmla="*/ 537 h 1890"/>
                <a:gd name="T38" fmla="*/ 2896 w 4320"/>
                <a:gd name="T39" fmla="*/ 621 h 1890"/>
                <a:gd name="T40" fmla="*/ 2816 w 4320"/>
                <a:gd name="T41" fmla="*/ 649 h 1890"/>
                <a:gd name="T42" fmla="*/ 2744 w 4320"/>
                <a:gd name="T43" fmla="*/ 732 h 1890"/>
                <a:gd name="T44" fmla="*/ 2688 w 4320"/>
                <a:gd name="T45" fmla="*/ 741 h 1890"/>
                <a:gd name="T46" fmla="*/ 2616 w 4320"/>
                <a:gd name="T47" fmla="*/ 797 h 1890"/>
                <a:gd name="T48" fmla="*/ 2544 w 4320"/>
                <a:gd name="T49" fmla="*/ 834 h 1890"/>
                <a:gd name="T50" fmla="*/ 2472 w 4320"/>
                <a:gd name="T51" fmla="*/ 825 h 1890"/>
                <a:gd name="T52" fmla="*/ 2408 w 4320"/>
                <a:gd name="T53" fmla="*/ 899 h 1890"/>
                <a:gd name="T54" fmla="*/ 2352 w 4320"/>
                <a:gd name="T55" fmla="*/ 862 h 1890"/>
                <a:gd name="T56" fmla="*/ 2272 w 4320"/>
                <a:gd name="T57" fmla="*/ 843 h 1890"/>
                <a:gd name="T58" fmla="*/ 2192 w 4320"/>
                <a:gd name="T59" fmla="*/ 908 h 1890"/>
                <a:gd name="T60" fmla="*/ 2128 w 4320"/>
                <a:gd name="T61" fmla="*/ 871 h 1890"/>
                <a:gd name="T62" fmla="*/ 2056 w 4320"/>
                <a:gd name="T63" fmla="*/ 899 h 1890"/>
                <a:gd name="T64" fmla="*/ 1992 w 4320"/>
                <a:gd name="T65" fmla="*/ 954 h 1890"/>
                <a:gd name="T66" fmla="*/ 1928 w 4320"/>
                <a:gd name="T67" fmla="*/ 936 h 1890"/>
                <a:gd name="T68" fmla="*/ 1824 w 4320"/>
                <a:gd name="T69" fmla="*/ 1010 h 1890"/>
                <a:gd name="T70" fmla="*/ 1760 w 4320"/>
                <a:gd name="T71" fmla="*/ 1001 h 1890"/>
                <a:gd name="T72" fmla="*/ 1696 w 4320"/>
                <a:gd name="T73" fmla="*/ 1056 h 1890"/>
                <a:gd name="T74" fmla="*/ 1616 w 4320"/>
                <a:gd name="T75" fmla="*/ 1075 h 1890"/>
                <a:gd name="T76" fmla="*/ 1536 w 4320"/>
                <a:gd name="T77" fmla="*/ 1121 h 1890"/>
                <a:gd name="T78" fmla="*/ 1472 w 4320"/>
                <a:gd name="T79" fmla="*/ 1139 h 1890"/>
                <a:gd name="T80" fmla="*/ 1400 w 4320"/>
                <a:gd name="T81" fmla="*/ 1232 h 1890"/>
                <a:gd name="T82" fmla="*/ 1336 w 4320"/>
                <a:gd name="T83" fmla="*/ 1278 h 1890"/>
                <a:gd name="T84" fmla="*/ 1272 w 4320"/>
                <a:gd name="T85" fmla="*/ 1325 h 1890"/>
                <a:gd name="T86" fmla="*/ 1200 w 4320"/>
                <a:gd name="T87" fmla="*/ 1380 h 1890"/>
                <a:gd name="T88" fmla="*/ 1136 w 4320"/>
                <a:gd name="T89" fmla="*/ 1445 h 1890"/>
                <a:gd name="T90" fmla="*/ 1056 w 4320"/>
                <a:gd name="T91" fmla="*/ 1464 h 1890"/>
                <a:gd name="T92" fmla="*/ 992 w 4320"/>
                <a:gd name="T93" fmla="*/ 1454 h 1890"/>
                <a:gd name="T94" fmla="*/ 928 w 4320"/>
                <a:gd name="T95" fmla="*/ 1528 h 1890"/>
                <a:gd name="T96" fmla="*/ 856 w 4320"/>
                <a:gd name="T97" fmla="*/ 1556 h 1890"/>
                <a:gd name="T98" fmla="*/ 792 w 4320"/>
                <a:gd name="T99" fmla="*/ 1640 h 1890"/>
                <a:gd name="T100" fmla="*/ 720 w 4320"/>
                <a:gd name="T101" fmla="*/ 1621 h 1890"/>
                <a:gd name="T102" fmla="*/ 656 w 4320"/>
                <a:gd name="T103" fmla="*/ 1612 h 1890"/>
                <a:gd name="T104" fmla="*/ 592 w 4320"/>
                <a:gd name="T105" fmla="*/ 1649 h 1890"/>
                <a:gd name="T106" fmla="*/ 528 w 4320"/>
                <a:gd name="T107" fmla="*/ 1565 h 1890"/>
                <a:gd name="T108" fmla="*/ 472 w 4320"/>
                <a:gd name="T109" fmla="*/ 1658 h 1890"/>
                <a:gd name="T110" fmla="*/ 400 w 4320"/>
                <a:gd name="T111" fmla="*/ 1686 h 1890"/>
                <a:gd name="T112" fmla="*/ 336 w 4320"/>
                <a:gd name="T113" fmla="*/ 1797 h 1890"/>
                <a:gd name="T114" fmla="*/ 280 w 4320"/>
                <a:gd name="T115" fmla="*/ 1741 h 1890"/>
                <a:gd name="T116" fmla="*/ 224 w 4320"/>
                <a:gd name="T117" fmla="*/ 1602 h 1890"/>
                <a:gd name="T118" fmla="*/ 160 w 4320"/>
                <a:gd name="T119" fmla="*/ 1556 h 1890"/>
                <a:gd name="T120" fmla="*/ 88 w 4320"/>
                <a:gd name="T121" fmla="*/ 1667 h 1890"/>
                <a:gd name="T122" fmla="*/ 24 w 4320"/>
                <a:gd name="T123" fmla="*/ 1741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20" h="1890">
                  <a:moveTo>
                    <a:pt x="4320" y="0"/>
                  </a:moveTo>
                  <a:lnTo>
                    <a:pt x="4312" y="0"/>
                  </a:lnTo>
                  <a:lnTo>
                    <a:pt x="4312" y="10"/>
                  </a:lnTo>
                  <a:lnTo>
                    <a:pt x="4304" y="19"/>
                  </a:lnTo>
                  <a:lnTo>
                    <a:pt x="4296" y="19"/>
                  </a:lnTo>
                  <a:lnTo>
                    <a:pt x="4296" y="28"/>
                  </a:lnTo>
                  <a:lnTo>
                    <a:pt x="4288" y="28"/>
                  </a:lnTo>
                  <a:lnTo>
                    <a:pt x="4280" y="37"/>
                  </a:lnTo>
                  <a:lnTo>
                    <a:pt x="4272" y="47"/>
                  </a:lnTo>
                  <a:lnTo>
                    <a:pt x="4272" y="56"/>
                  </a:lnTo>
                  <a:lnTo>
                    <a:pt x="4264" y="56"/>
                  </a:lnTo>
                  <a:lnTo>
                    <a:pt x="4256" y="56"/>
                  </a:lnTo>
                  <a:lnTo>
                    <a:pt x="4248" y="65"/>
                  </a:lnTo>
                  <a:lnTo>
                    <a:pt x="4240" y="74"/>
                  </a:lnTo>
                  <a:lnTo>
                    <a:pt x="4240" y="65"/>
                  </a:lnTo>
                  <a:lnTo>
                    <a:pt x="4232" y="65"/>
                  </a:lnTo>
                  <a:lnTo>
                    <a:pt x="4224" y="74"/>
                  </a:lnTo>
                  <a:lnTo>
                    <a:pt x="4224" y="84"/>
                  </a:lnTo>
                  <a:lnTo>
                    <a:pt x="4216" y="84"/>
                  </a:lnTo>
                  <a:lnTo>
                    <a:pt x="4208" y="84"/>
                  </a:lnTo>
                  <a:lnTo>
                    <a:pt x="4208" y="111"/>
                  </a:lnTo>
                  <a:lnTo>
                    <a:pt x="4208" y="93"/>
                  </a:lnTo>
                  <a:lnTo>
                    <a:pt x="4200" y="84"/>
                  </a:lnTo>
                  <a:lnTo>
                    <a:pt x="4192" y="74"/>
                  </a:lnTo>
                  <a:lnTo>
                    <a:pt x="4184" y="74"/>
                  </a:lnTo>
                  <a:lnTo>
                    <a:pt x="4176" y="74"/>
                  </a:lnTo>
                  <a:lnTo>
                    <a:pt x="4176" y="84"/>
                  </a:lnTo>
                  <a:lnTo>
                    <a:pt x="4168" y="93"/>
                  </a:lnTo>
                  <a:lnTo>
                    <a:pt x="4168" y="102"/>
                  </a:lnTo>
                  <a:lnTo>
                    <a:pt x="4160" y="102"/>
                  </a:lnTo>
                  <a:lnTo>
                    <a:pt x="4160" y="111"/>
                  </a:lnTo>
                  <a:lnTo>
                    <a:pt x="4152" y="130"/>
                  </a:lnTo>
                  <a:lnTo>
                    <a:pt x="4152" y="121"/>
                  </a:lnTo>
                  <a:lnTo>
                    <a:pt x="4144" y="130"/>
                  </a:lnTo>
                  <a:lnTo>
                    <a:pt x="4144" y="121"/>
                  </a:lnTo>
                  <a:lnTo>
                    <a:pt x="4136" y="102"/>
                  </a:lnTo>
                  <a:lnTo>
                    <a:pt x="4136" y="111"/>
                  </a:lnTo>
                  <a:lnTo>
                    <a:pt x="4128" y="121"/>
                  </a:lnTo>
                  <a:lnTo>
                    <a:pt x="4120" y="121"/>
                  </a:lnTo>
                  <a:lnTo>
                    <a:pt x="4112" y="130"/>
                  </a:lnTo>
                  <a:lnTo>
                    <a:pt x="4104" y="139"/>
                  </a:lnTo>
                  <a:lnTo>
                    <a:pt x="4104" y="148"/>
                  </a:lnTo>
                  <a:lnTo>
                    <a:pt x="4096" y="158"/>
                  </a:lnTo>
                  <a:lnTo>
                    <a:pt x="4088" y="176"/>
                  </a:lnTo>
                  <a:lnTo>
                    <a:pt x="4088" y="195"/>
                  </a:lnTo>
                  <a:lnTo>
                    <a:pt x="4080" y="204"/>
                  </a:lnTo>
                  <a:lnTo>
                    <a:pt x="4080" y="186"/>
                  </a:lnTo>
                  <a:lnTo>
                    <a:pt x="4072" y="167"/>
                  </a:lnTo>
                  <a:lnTo>
                    <a:pt x="4064" y="148"/>
                  </a:lnTo>
                  <a:lnTo>
                    <a:pt x="4064" y="111"/>
                  </a:lnTo>
                  <a:lnTo>
                    <a:pt x="4056" y="93"/>
                  </a:lnTo>
                  <a:lnTo>
                    <a:pt x="4056" y="102"/>
                  </a:lnTo>
                  <a:lnTo>
                    <a:pt x="4048" y="93"/>
                  </a:lnTo>
                  <a:lnTo>
                    <a:pt x="4040" y="74"/>
                  </a:lnTo>
                  <a:lnTo>
                    <a:pt x="4040" y="84"/>
                  </a:lnTo>
                  <a:lnTo>
                    <a:pt x="4040" y="93"/>
                  </a:lnTo>
                  <a:lnTo>
                    <a:pt x="4032" y="93"/>
                  </a:lnTo>
                  <a:lnTo>
                    <a:pt x="4024" y="84"/>
                  </a:lnTo>
                  <a:lnTo>
                    <a:pt x="4024" y="74"/>
                  </a:lnTo>
                  <a:lnTo>
                    <a:pt x="4016" y="65"/>
                  </a:lnTo>
                  <a:lnTo>
                    <a:pt x="4008" y="65"/>
                  </a:lnTo>
                  <a:lnTo>
                    <a:pt x="4008" y="74"/>
                  </a:lnTo>
                  <a:lnTo>
                    <a:pt x="4000" y="74"/>
                  </a:lnTo>
                  <a:lnTo>
                    <a:pt x="4000" y="65"/>
                  </a:lnTo>
                  <a:lnTo>
                    <a:pt x="3992" y="65"/>
                  </a:lnTo>
                  <a:lnTo>
                    <a:pt x="3992" y="74"/>
                  </a:lnTo>
                  <a:lnTo>
                    <a:pt x="3984" y="84"/>
                  </a:lnTo>
                  <a:lnTo>
                    <a:pt x="3976" y="74"/>
                  </a:lnTo>
                  <a:lnTo>
                    <a:pt x="3976" y="84"/>
                  </a:lnTo>
                  <a:lnTo>
                    <a:pt x="3968" y="84"/>
                  </a:lnTo>
                  <a:lnTo>
                    <a:pt x="3968" y="93"/>
                  </a:lnTo>
                  <a:lnTo>
                    <a:pt x="3960" y="93"/>
                  </a:lnTo>
                  <a:lnTo>
                    <a:pt x="3960" y="102"/>
                  </a:lnTo>
                  <a:lnTo>
                    <a:pt x="3952" y="102"/>
                  </a:lnTo>
                  <a:lnTo>
                    <a:pt x="3944" y="111"/>
                  </a:lnTo>
                  <a:lnTo>
                    <a:pt x="3944" y="102"/>
                  </a:lnTo>
                  <a:lnTo>
                    <a:pt x="3936" y="102"/>
                  </a:lnTo>
                  <a:lnTo>
                    <a:pt x="3928" y="111"/>
                  </a:lnTo>
                  <a:lnTo>
                    <a:pt x="3920" y="111"/>
                  </a:lnTo>
                  <a:lnTo>
                    <a:pt x="3920" y="121"/>
                  </a:lnTo>
                  <a:lnTo>
                    <a:pt x="3912" y="121"/>
                  </a:lnTo>
                  <a:lnTo>
                    <a:pt x="3904" y="121"/>
                  </a:lnTo>
                  <a:lnTo>
                    <a:pt x="3896" y="121"/>
                  </a:lnTo>
                  <a:lnTo>
                    <a:pt x="3896" y="130"/>
                  </a:lnTo>
                  <a:lnTo>
                    <a:pt x="3888" y="130"/>
                  </a:lnTo>
                  <a:lnTo>
                    <a:pt x="3888" y="121"/>
                  </a:lnTo>
                  <a:lnTo>
                    <a:pt x="3880" y="130"/>
                  </a:lnTo>
                  <a:lnTo>
                    <a:pt x="3880" y="121"/>
                  </a:lnTo>
                  <a:lnTo>
                    <a:pt x="3872" y="130"/>
                  </a:lnTo>
                  <a:lnTo>
                    <a:pt x="3872" y="139"/>
                  </a:lnTo>
                  <a:lnTo>
                    <a:pt x="3864" y="139"/>
                  </a:lnTo>
                  <a:lnTo>
                    <a:pt x="3856" y="139"/>
                  </a:lnTo>
                  <a:lnTo>
                    <a:pt x="3848" y="139"/>
                  </a:lnTo>
                  <a:lnTo>
                    <a:pt x="3840" y="139"/>
                  </a:lnTo>
                  <a:lnTo>
                    <a:pt x="3832" y="139"/>
                  </a:lnTo>
                  <a:lnTo>
                    <a:pt x="3824" y="139"/>
                  </a:lnTo>
                  <a:lnTo>
                    <a:pt x="3824" y="158"/>
                  </a:lnTo>
                  <a:lnTo>
                    <a:pt x="3816" y="158"/>
                  </a:lnTo>
                  <a:lnTo>
                    <a:pt x="3816" y="167"/>
                  </a:lnTo>
                  <a:lnTo>
                    <a:pt x="3808" y="167"/>
                  </a:lnTo>
                  <a:lnTo>
                    <a:pt x="3800" y="176"/>
                  </a:lnTo>
                  <a:lnTo>
                    <a:pt x="3792" y="186"/>
                  </a:lnTo>
                  <a:lnTo>
                    <a:pt x="3792" y="204"/>
                  </a:lnTo>
                  <a:lnTo>
                    <a:pt x="3784" y="204"/>
                  </a:lnTo>
                  <a:lnTo>
                    <a:pt x="3776" y="195"/>
                  </a:lnTo>
                  <a:lnTo>
                    <a:pt x="3776" y="186"/>
                  </a:lnTo>
                  <a:lnTo>
                    <a:pt x="3768" y="195"/>
                  </a:lnTo>
                  <a:lnTo>
                    <a:pt x="3768" y="213"/>
                  </a:lnTo>
                  <a:lnTo>
                    <a:pt x="3760" y="186"/>
                  </a:lnTo>
                  <a:lnTo>
                    <a:pt x="3752" y="176"/>
                  </a:lnTo>
                  <a:lnTo>
                    <a:pt x="3752" y="158"/>
                  </a:lnTo>
                  <a:lnTo>
                    <a:pt x="3744" y="158"/>
                  </a:lnTo>
                  <a:lnTo>
                    <a:pt x="3744" y="139"/>
                  </a:lnTo>
                  <a:lnTo>
                    <a:pt x="3736" y="148"/>
                  </a:lnTo>
                  <a:lnTo>
                    <a:pt x="3728" y="148"/>
                  </a:lnTo>
                  <a:lnTo>
                    <a:pt x="3720" y="158"/>
                  </a:lnTo>
                  <a:lnTo>
                    <a:pt x="3720" y="167"/>
                  </a:lnTo>
                  <a:lnTo>
                    <a:pt x="3712" y="148"/>
                  </a:lnTo>
                  <a:lnTo>
                    <a:pt x="3712" y="130"/>
                  </a:lnTo>
                  <a:lnTo>
                    <a:pt x="3704" y="130"/>
                  </a:lnTo>
                  <a:lnTo>
                    <a:pt x="3696" y="130"/>
                  </a:lnTo>
                  <a:lnTo>
                    <a:pt x="3696" y="148"/>
                  </a:lnTo>
                  <a:lnTo>
                    <a:pt x="3688" y="130"/>
                  </a:lnTo>
                  <a:lnTo>
                    <a:pt x="3688" y="111"/>
                  </a:lnTo>
                  <a:lnTo>
                    <a:pt x="3680" y="121"/>
                  </a:lnTo>
                  <a:lnTo>
                    <a:pt x="3672" y="102"/>
                  </a:lnTo>
                  <a:lnTo>
                    <a:pt x="3664" y="102"/>
                  </a:lnTo>
                  <a:lnTo>
                    <a:pt x="3664" y="93"/>
                  </a:lnTo>
                  <a:lnTo>
                    <a:pt x="3656" y="102"/>
                  </a:lnTo>
                  <a:lnTo>
                    <a:pt x="3648" y="102"/>
                  </a:lnTo>
                  <a:lnTo>
                    <a:pt x="3640" y="93"/>
                  </a:lnTo>
                  <a:lnTo>
                    <a:pt x="3640" y="111"/>
                  </a:lnTo>
                  <a:lnTo>
                    <a:pt x="3632" y="111"/>
                  </a:lnTo>
                  <a:lnTo>
                    <a:pt x="3632" y="102"/>
                  </a:lnTo>
                  <a:lnTo>
                    <a:pt x="3624" y="111"/>
                  </a:lnTo>
                  <a:lnTo>
                    <a:pt x="3616" y="130"/>
                  </a:lnTo>
                  <a:lnTo>
                    <a:pt x="3616" y="121"/>
                  </a:lnTo>
                  <a:lnTo>
                    <a:pt x="3608" y="121"/>
                  </a:lnTo>
                  <a:lnTo>
                    <a:pt x="3608" y="111"/>
                  </a:lnTo>
                  <a:lnTo>
                    <a:pt x="3600" y="121"/>
                  </a:lnTo>
                  <a:lnTo>
                    <a:pt x="3592" y="130"/>
                  </a:lnTo>
                  <a:lnTo>
                    <a:pt x="3592" y="139"/>
                  </a:lnTo>
                  <a:lnTo>
                    <a:pt x="3584" y="130"/>
                  </a:lnTo>
                  <a:lnTo>
                    <a:pt x="3584" y="139"/>
                  </a:lnTo>
                  <a:lnTo>
                    <a:pt x="3576" y="148"/>
                  </a:lnTo>
                  <a:lnTo>
                    <a:pt x="3576" y="158"/>
                  </a:lnTo>
                  <a:lnTo>
                    <a:pt x="3568" y="176"/>
                  </a:lnTo>
                  <a:lnTo>
                    <a:pt x="3568" y="186"/>
                  </a:lnTo>
                  <a:lnTo>
                    <a:pt x="3560" y="158"/>
                  </a:lnTo>
                  <a:lnTo>
                    <a:pt x="3552" y="167"/>
                  </a:lnTo>
                  <a:lnTo>
                    <a:pt x="3552" y="158"/>
                  </a:lnTo>
                  <a:lnTo>
                    <a:pt x="3544" y="167"/>
                  </a:lnTo>
                  <a:lnTo>
                    <a:pt x="3544" y="176"/>
                  </a:lnTo>
                  <a:lnTo>
                    <a:pt x="3536" y="186"/>
                  </a:lnTo>
                  <a:lnTo>
                    <a:pt x="3528" y="195"/>
                  </a:lnTo>
                  <a:lnTo>
                    <a:pt x="3528" y="204"/>
                  </a:lnTo>
                  <a:lnTo>
                    <a:pt x="3520" y="195"/>
                  </a:lnTo>
                  <a:lnTo>
                    <a:pt x="3520" y="204"/>
                  </a:lnTo>
                  <a:lnTo>
                    <a:pt x="3512" y="195"/>
                  </a:lnTo>
                  <a:lnTo>
                    <a:pt x="3512" y="213"/>
                  </a:lnTo>
                  <a:lnTo>
                    <a:pt x="3504" y="223"/>
                  </a:lnTo>
                  <a:lnTo>
                    <a:pt x="3504" y="232"/>
                  </a:lnTo>
                  <a:lnTo>
                    <a:pt x="3496" y="241"/>
                  </a:lnTo>
                  <a:lnTo>
                    <a:pt x="3488" y="232"/>
                  </a:lnTo>
                  <a:lnTo>
                    <a:pt x="3488" y="250"/>
                  </a:lnTo>
                  <a:lnTo>
                    <a:pt x="3480" y="241"/>
                  </a:lnTo>
                  <a:lnTo>
                    <a:pt x="3472" y="260"/>
                  </a:lnTo>
                  <a:lnTo>
                    <a:pt x="3472" y="269"/>
                  </a:lnTo>
                  <a:lnTo>
                    <a:pt x="3464" y="278"/>
                  </a:lnTo>
                  <a:lnTo>
                    <a:pt x="3456" y="269"/>
                  </a:lnTo>
                  <a:lnTo>
                    <a:pt x="3448" y="278"/>
                  </a:lnTo>
                  <a:lnTo>
                    <a:pt x="3440" y="287"/>
                  </a:lnTo>
                  <a:lnTo>
                    <a:pt x="3432" y="287"/>
                  </a:lnTo>
                  <a:lnTo>
                    <a:pt x="3432" y="297"/>
                  </a:lnTo>
                  <a:lnTo>
                    <a:pt x="3424" y="306"/>
                  </a:lnTo>
                  <a:lnTo>
                    <a:pt x="3416" y="315"/>
                  </a:lnTo>
                  <a:lnTo>
                    <a:pt x="3408" y="315"/>
                  </a:lnTo>
                  <a:lnTo>
                    <a:pt x="3408" y="324"/>
                  </a:lnTo>
                  <a:lnTo>
                    <a:pt x="3400" y="334"/>
                  </a:lnTo>
                  <a:lnTo>
                    <a:pt x="3392" y="343"/>
                  </a:lnTo>
                  <a:lnTo>
                    <a:pt x="3392" y="352"/>
                  </a:lnTo>
                  <a:lnTo>
                    <a:pt x="3384" y="361"/>
                  </a:lnTo>
                  <a:lnTo>
                    <a:pt x="3376" y="352"/>
                  </a:lnTo>
                  <a:lnTo>
                    <a:pt x="3376" y="361"/>
                  </a:lnTo>
                  <a:lnTo>
                    <a:pt x="3368" y="352"/>
                  </a:lnTo>
                  <a:lnTo>
                    <a:pt x="3368" y="361"/>
                  </a:lnTo>
                  <a:lnTo>
                    <a:pt x="3360" y="371"/>
                  </a:lnTo>
                  <a:lnTo>
                    <a:pt x="3360" y="361"/>
                  </a:lnTo>
                  <a:lnTo>
                    <a:pt x="3352" y="361"/>
                  </a:lnTo>
                  <a:lnTo>
                    <a:pt x="3352" y="371"/>
                  </a:lnTo>
                  <a:lnTo>
                    <a:pt x="3344" y="361"/>
                  </a:lnTo>
                  <a:lnTo>
                    <a:pt x="3344" y="352"/>
                  </a:lnTo>
                  <a:lnTo>
                    <a:pt x="3336" y="361"/>
                  </a:lnTo>
                  <a:lnTo>
                    <a:pt x="3328" y="361"/>
                  </a:lnTo>
                  <a:lnTo>
                    <a:pt x="3320" y="361"/>
                  </a:lnTo>
                  <a:lnTo>
                    <a:pt x="3320" y="371"/>
                  </a:lnTo>
                  <a:lnTo>
                    <a:pt x="3312" y="371"/>
                  </a:lnTo>
                  <a:lnTo>
                    <a:pt x="3304" y="380"/>
                  </a:lnTo>
                  <a:lnTo>
                    <a:pt x="3296" y="371"/>
                  </a:lnTo>
                  <a:lnTo>
                    <a:pt x="3296" y="380"/>
                  </a:lnTo>
                  <a:lnTo>
                    <a:pt x="3288" y="380"/>
                  </a:lnTo>
                  <a:lnTo>
                    <a:pt x="3280" y="380"/>
                  </a:lnTo>
                  <a:lnTo>
                    <a:pt x="3280" y="389"/>
                  </a:lnTo>
                  <a:lnTo>
                    <a:pt x="3272" y="389"/>
                  </a:lnTo>
                  <a:lnTo>
                    <a:pt x="3264" y="389"/>
                  </a:lnTo>
                  <a:lnTo>
                    <a:pt x="3264" y="399"/>
                  </a:lnTo>
                  <a:lnTo>
                    <a:pt x="3256" y="389"/>
                  </a:lnTo>
                  <a:lnTo>
                    <a:pt x="3256" y="399"/>
                  </a:lnTo>
                  <a:lnTo>
                    <a:pt x="3248" y="399"/>
                  </a:lnTo>
                  <a:lnTo>
                    <a:pt x="3240" y="399"/>
                  </a:lnTo>
                  <a:lnTo>
                    <a:pt x="3232" y="417"/>
                  </a:lnTo>
                  <a:lnTo>
                    <a:pt x="3232" y="408"/>
                  </a:lnTo>
                  <a:lnTo>
                    <a:pt x="3224" y="408"/>
                  </a:lnTo>
                  <a:lnTo>
                    <a:pt x="3216" y="417"/>
                  </a:lnTo>
                  <a:lnTo>
                    <a:pt x="3216" y="426"/>
                  </a:lnTo>
                  <a:lnTo>
                    <a:pt x="3208" y="408"/>
                  </a:lnTo>
                  <a:lnTo>
                    <a:pt x="3208" y="417"/>
                  </a:lnTo>
                  <a:lnTo>
                    <a:pt x="3200" y="426"/>
                  </a:lnTo>
                  <a:lnTo>
                    <a:pt x="3192" y="445"/>
                  </a:lnTo>
                  <a:lnTo>
                    <a:pt x="3192" y="454"/>
                  </a:lnTo>
                  <a:lnTo>
                    <a:pt x="3184" y="454"/>
                  </a:lnTo>
                  <a:lnTo>
                    <a:pt x="3184" y="473"/>
                  </a:lnTo>
                  <a:lnTo>
                    <a:pt x="3176" y="463"/>
                  </a:lnTo>
                  <a:lnTo>
                    <a:pt x="3176" y="454"/>
                  </a:lnTo>
                  <a:lnTo>
                    <a:pt x="3168" y="436"/>
                  </a:lnTo>
                  <a:lnTo>
                    <a:pt x="3160" y="436"/>
                  </a:lnTo>
                  <a:lnTo>
                    <a:pt x="3160" y="454"/>
                  </a:lnTo>
                  <a:lnTo>
                    <a:pt x="3152" y="454"/>
                  </a:lnTo>
                  <a:lnTo>
                    <a:pt x="3144" y="454"/>
                  </a:lnTo>
                  <a:lnTo>
                    <a:pt x="3144" y="445"/>
                  </a:lnTo>
                  <a:lnTo>
                    <a:pt x="3136" y="445"/>
                  </a:lnTo>
                  <a:lnTo>
                    <a:pt x="3128" y="454"/>
                  </a:lnTo>
                  <a:lnTo>
                    <a:pt x="3128" y="445"/>
                  </a:lnTo>
                  <a:lnTo>
                    <a:pt x="3120" y="454"/>
                  </a:lnTo>
                  <a:lnTo>
                    <a:pt x="3112" y="473"/>
                  </a:lnTo>
                  <a:lnTo>
                    <a:pt x="3112" y="463"/>
                  </a:lnTo>
                  <a:lnTo>
                    <a:pt x="3104" y="473"/>
                  </a:lnTo>
                  <a:lnTo>
                    <a:pt x="3104" y="482"/>
                  </a:lnTo>
                  <a:lnTo>
                    <a:pt x="3096" y="491"/>
                  </a:lnTo>
                  <a:lnTo>
                    <a:pt x="3096" y="482"/>
                  </a:lnTo>
                  <a:lnTo>
                    <a:pt x="3088" y="500"/>
                  </a:lnTo>
                  <a:lnTo>
                    <a:pt x="3080" y="500"/>
                  </a:lnTo>
                  <a:lnTo>
                    <a:pt x="3080" y="510"/>
                  </a:lnTo>
                  <a:lnTo>
                    <a:pt x="3072" y="510"/>
                  </a:lnTo>
                  <a:lnTo>
                    <a:pt x="3064" y="510"/>
                  </a:lnTo>
                  <a:lnTo>
                    <a:pt x="3064" y="519"/>
                  </a:lnTo>
                  <a:lnTo>
                    <a:pt x="3056" y="519"/>
                  </a:lnTo>
                  <a:lnTo>
                    <a:pt x="3048" y="510"/>
                  </a:lnTo>
                  <a:lnTo>
                    <a:pt x="3048" y="519"/>
                  </a:lnTo>
                  <a:lnTo>
                    <a:pt x="3040" y="528"/>
                  </a:lnTo>
                  <a:lnTo>
                    <a:pt x="3040" y="547"/>
                  </a:lnTo>
                  <a:lnTo>
                    <a:pt x="3032" y="528"/>
                  </a:lnTo>
                  <a:lnTo>
                    <a:pt x="3032" y="482"/>
                  </a:lnTo>
                  <a:lnTo>
                    <a:pt x="3024" y="473"/>
                  </a:lnTo>
                  <a:lnTo>
                    <a:pt x="3024" y="482"/>
                  </a:lnTo>
                  <a:lnTo>
                    <a:pt x="3016" y="491"/>
                  </a:lnTo>
                  <a:lnTo>
                    <a:pt x="3016" y="500"/>
                  </a:lnTo>
                  <a:lnTo>
                    <a:pt x="3008" y="500"/>
                  </a:lnTo>
                  <a:lnTo>
                    <a:pt x="3000" y="510"/>
                  </a:lnTo>
                  <a:lnTo>
                    <a:pt x="3000" y="519"/>
                  </a:lnTo>
                  <a:lnTo>
                    <a:pt x="2992" y="537"/>
                  </a:lnTo>
                  <a:lnTo>
                    <a:pt x="2984" y="537"/>
                  </a:lnTo>
                  <a:lnTo>
                    <a:pt x="2984" y="556"/>
                  </a:lnTo>
                  <a:lnTo>
                    <a:pt x="2976" y="537"/>
                  </a:lnTo>
                  <a:lnTo>
                    <a:pt x="2976" y="547"/>
                  </a:lnTo>
                  <a:lnTo>
                    <a:pt x="2968" y="537"/>
                  </a:lnTo>
                  <a:lnTo>
                    <a:pt x="2960" y="556"/>
                  </a:lnTo>
                  <a:lnTo>
                    <a:pt x="2960" y="547"/>
                  </a:lnTo>
                  <a:lnTo>
                    <a:pt x="2952" y="565"/>
                  </a:lnTo>
                  <a:lnTo>
                    <a:pt x="2952" y="574"/>
                  </a:lnTo>
                  <a:lnTo>
                    <a:pt x="2944" y="574"/>
                  </a:lnTo>
                  <a:lnTo>
                    <a:pt x="2936" y="584"/>
                  </a:lnTo>
                  <a:lnTo>
                    <a:pt x="2936" y="602"/>
                  </a:lnTo>
                  <a:lnTo>
                    <a:pt x="2936" y="612"/>
                  </a:lnTo>
                  <a:lnTo>
                    <a:pt x="2928" y="602"/>
                  </a:lnTo>
                  <a:lnTo>
                    <a:pt x="2920" y="602"/>
                  </a:lnTo>
                  <a:lnTo>
                    <a:pt x="2912" y="602"/>
                  </a:lnTo>
                  <a:lnTo>
                    <a:pt x="2912" y="621"/>
                  </a:lnTo>
                  <a:lnTo>
                    <a:pt x="2904" y="621"/>
                  </a:lnTo>
                  <a:lnTo>
                    <a:pt x="2896" y="621"/>
                  </a:lnTo>
                  <a:lnTo>
                    <a:pt x="2896" y="630"/>
                  </a:lnTo>
                  <a:lnTo>
                    <a:pt x="2888" y="639"/>
                  </a:lnTo>
                  <a:lnTo>
                    <a:pt x="2880" y="639"/>
                  </a:lnTo>
                  <a:lnTo>
                    <a:pt x="2872" y="658"/>
                  </a:lnTo>
                  <a:lnTo>
                    <a:pt x="2864" y="658"/>
                  </a:lnTo>
                  <a:lnTo>
                    <a:pt x="2864" y="649"/>
                  </a:lnTo>
                  <a:lnTo>
                    <a:pt x="2856" y="649"/>
                  </a:lnTo>
                  <a:lnTo>
                    <a:pt x="2856" y="658"/>
                  </a:lnTo>
                  <a:lnTo>
                    <a:pt x="2848" y="649"/>
                  </a:lnTo>
                  <a:lnTo>
                    <a:pt x="2840" y="649"/>
                  </a:lnTo>
                  <a:lnTo>
                    <a:pt x="2832" y="649"/>
                  </a:lnTo>
                  <a:lnTo>
                    <a:pt x="2824" y="649"/>
                  </a:lnTo>
                  <a:lnTo>
                    <a:pt x="2816" y="658"/>
                  </a:lnTo>
                  <a:lnTo>
                    <a:pt x="2816" y="649"/>
                  </a:lnTo>
                  <a:lnTo>
                    <a:pt x="2808" y="667"/>
                  </a:lnTo>
                  <a:lnTo>
                    <a:pt x="2808" y="676"/>
                  </a:lnTo>
                  <a:lnTo>
                    <a:pt x="2800" y="676"/>
                  </a:lnTo>
                  <a:lnTo>
                    <a:pt x="2800" y="686"/>
                  </a:lnTo>
                  <a:lnTo>
                    <a:pt x="2792" y="695"/>
                  </a:lnTo>
                  <a:lnTo>
                    <a:pt x="2792" y="704"/>
                  </a:lnTo>
                  <a:lnTo>
                    <a:pt x="2784" y="723"/>
                  </a:lnTo>
                  <a:lnTo>
                    <a:pt x="2776" y="750"/>
                  </a:lnTo>
                  <a:lnTo>
                    <a:pt x="2768" y="741"/>
                  </a:lnTo>
                  <a:lnTo>
                    <a:pt x="2768" y="732"/>
                  </a:lnTo>
                  <a:lnTo>
                    <a:pt x="2760" y="741"/>
                  </a:lnTo>
                  <a:lnTo>
                    <a:pt x="2752" y="741"/>
                  </a:lnTo>
                  <a:lnTo>
                    <a:pt x="2752" y="732"/>
                  </a:lnTo>
                  <a:lnTo>
                    <a:pt x="2744" y="732"/>
                  </a:lnTo>
                  <a:lnTo>
                    <a:pt x="2744" y="723"/>
                  </a:lnTo>
                  <a:lnTo>
                    <a:pt x="2736" y="732"/>
                  </a:lnTo>
                  <a:lnTo>
                    <a:pt x="2736" y="741"/>
                  </a:lnTo>
                  <a:lnTo>
                    <a:pt x="2728" y="732"/>
                  </a:lnTo>
                  <a:lnTo>
                    <a:pt x="2728" y="723"/>
                  </a:lnTo>
                  <a:lnTo>
                    <a:pt x="2720" y="723"/>
                  </a:lnTo>
                  <a:lnTo>
                    <a:pt x="2712" y="723"/>
                  </a:lnTo>
                  <a:lnTo>
                    <a:pt x="2712" y="713"/>
                  </a:lnTo>
                  <a:lnTo>
                    <a:pt x="2704" y="723"/>
                  </a:lnTo>
                  <a:lnTo>
                    <a:pt x="2704" y="732"/>
                  </a:lnTo>
                  <a:lnTo>
                    <a:pt x="2696" y="723"/>
                  </a:lnTo>
                  <a:lnTo>
                    <a:pt x="2696" y="713"/>
                  </a:lnTo>
                  <a:lnTo>
                    <a:pt x="2688" y="732"/>
                  </a:lnTo>
                  <a:lnTo>
                    <a:pt x="2688" y="741"/>
                  </a:lnTo>
                  <a:lnTo>
                    <a:pt x="2680" y="741"/>
                  </a:lnTo>
                  <a:lnTo>
                    <a:pt x="2672" y="760"/>
                  </a:lnTo>
                  <a:lnTo>
                    <a:pt x="2672" y="769"/>
                  </a:lnTo>
                  <a:lnTo>
                    <a:pt x="2664" y="778"/>
                  </a:lnTo>
                  <a:lnTo>
                    <a:pt x="2664" y="788"/>
                  </a:lnTo>
                  <a:lnTo>
                    <a:pt x="2656" y="760"/>
                  </a:lnTo>
                  <a:lnTo>
                    <a:pt x="2648" y="778"/>
                  </a:lnTo>
                  <a:lnTo>
                    <a:pt x="2640" y="788"/>
                  </a:lnTo>
                  <a:lnTo>
                    <a:pt x="2640" y="778"/>
                  </a:lnTo>
                  <a:lnTo>
                    <a:pt x="2632" y="778"/>
                  </a:lnTo>
                  <a:lnTo>
                    <a:pt x="2632" y="788"/>
                  </a:lnTo>
                  <a:lnTo>
                    <a:pt x="2624" y="788"/>
                  </a:lnTo>
                  <a:lnTo>
                    <a:pt x="2624" y="797"/>
                  </a:lnTo>
                  <a:lnTo>
                    <a:pt x="2616" y="797"/>
                  </a:lnTo>
                  <a:lnTo>
                    <a:pt x="2608" y="806"/>
                  </a:lnTo>
                  <a:lnTo>
                    <a:pt x="2600" y="815"/>
                  </a:lnTo>
                  <a:lnTo>
                    <a:pt x="2592" y="815"/>
                  </a:lnTo>
                  <a:lnTo>
                    <a:pt x="2592" y="797"/>
                  </a:lnTo>
                  <a:lnTo>
                    <a:pt x="2584" y="797"/>
                  </a:lnTo>
                  <a:lnTo>
                    <a:pt x="2576" y="806"/>
                  </a:lnTo>
                  <a:lnTo>
                    <a:pt x="2576" y="815"/>
                  </a:lnTo>
                  <a:lnTo>
                    <a:pt x="2568" y="815"/>
                  </a:lnTo>
                  <a:lnTo>
                    <a:pt x="2560" y="834"/>
                  </a:lnTo>
                  <a:lnTo>
                    <a:pt x="2560" y="843"/>
                  </a:lnTo>
                  <a:lnTo>
                    <a:pt x="2552" y="834"/>
                  </a:lnTo>
                  <a:lnTo>
                    <a:pt x="2552" y="825"/>
                  </a:lnTo>
                  <a:lnTo>
                    <a:pt x="2544" y="825"/>
                  </a:lnTo>
                  <a:lnTo>
                    <a:pt x="2544" y="834"/>
                  </a:lnTo>
                  <a:lnTo>
                    <a:pt x="2536" y="825"/>
                  </a:lnTo>
                  <a:lnTo>
                    <a:pt x="2528" y="825"/>
                  </a:lnTo>
                  <a:lnTo>
                    <a:pt x="2528" y="815"/>
                  </a:lnTo>
                  <a:lnTo>
                    <a:pt x="2520" y="825"/>
                  </a:lnTo>
                  <a:lnTo>
                    <a:pt x="2512" y="825"/>
                  </a:lnTo>
                  <a:lnTo>
                    <a:pt x="2504" y="815"/>
                  </a:lnTo>
                  <a:lnTo>
                    <a:pt x="2504" y="806"/>
                  </a:lnTo>
                  <a:lnTo>
                    <a:pt x="2496" y="825"/>
                  </a:lnTo>
                  <a:lnTo>
                    <a:pt x="2496" y="815"/>
                  </a:lnTo>
                  <a:lnTo>
                    <a:pt x="2488" y="815"/>
                  </a:lnTo>
                  <a:lnTo>
                    <a:pt x="2488" y="825"/>
                  </a:lnTo>
                  <a:lnTo>
                    <a:pt x="2480" y="825"/>
                  </a:lnTo>
                  <a:lnTo>
                    <a:pt x="2480" y="815"/>
                  </a:lnTo>
                  <a:lnTo>
                    <a:pt x="2472" y="825"/>
                  </a:lnTo>
                  <a:lnTo>
                    <a:pt x="2464" y="825"/>
                  </a:lnTo>
                  <a:lnTo>
                    <a:pt x="2464" y="834"/>
                  </a:lnTo>
                  <a:lnTo>
                    <a:pt x="2456" y="834"/>
                  </a:lnTo>
                  <a:lnTo>
                    <a:pt x="2456" y="852"/>
                  </a:lnTo>
                  <a:lnTo>
                    <a:pt x="2448" y="852"/>
                  </a:lnTo>
                  <a:lnTo>
                    <a:pt x="2448" y="862"/>
                  </a:lnTo>
                  <a:lnTo>
                    <a:pt x="2440" y="871"/>
                  </a:lnTo>
                  <a:lnTo>
                    <a:pt x="2440" y="862"/>
                  </a:lnTo>
                  <a:lnTo>
                    <a:pt x="2432" y="862"/>
                  </a:lnTo>
                  <a:lnTo>
                    <a:pt x="2432" y="843"/>
                  </a:lnTo>
                  <a:lnTo>
                    <a:pt x="2424" y="852"/>
                  </a:lnTo>
                  <a:lnTo>
                    <a:pt x="2424" y="871"/>
                  </a:lnTo>
                  <a:lnTo>
                    <a:pt x="2416" y="880"/>
                  </a:lnTo>
                  <a:lnTo>
                    <a:pt x="2408" y="899"/>
                  </a:lnTo>
                  <a:lnTo>
                    <a:pt x="2408" y="917"/>
                  </a:lnTo>
                  <a:lnTo>
                    <a:pt x="2400" y="917"/>
                  </a:lnTo>
                  <a:lnTo>
                    <a:pt x="2400" y="908"/>
                  </a:lnTo>
                  <a:lnTo>
                    <a:pt x="2392" y="936"/>
                  </a:lnTo>
                  <a:lnTo>
                    <a:pt x="2384" y="908"/>
                  </a:lnTo>
                  <a:lnTo>
                    <a:pt x="2384" y="889"/>
                  </a:lnTo>
                  <a:lnTo>
                    <a:pt x="2376" y="880"/>
                  </a:lnTo>
                  <a:lnTo>
                    <a:pt x="2376" y="871"/>
                  </a:lnTo>
                  <a:lnTo>
                    <a:pt x="2368" y="871"/>
                  </a:lnTo>
                  <a:lnTo>
                    <a:pt x="2368" y="862"/>
                  </a:lnTo>
                  <a:lnTo>
                    <a:pt x="2360" y="862"/>
                  </a:lnTo>
                  <a:lnTo>
                    <a:pt x="2360" y="852"/>
                  </a:lnTo>
                  <a:lnTo>
                    <a:pt x="2352" y="852"/>
                  </a:lnTo>
                  <a:lnTo>
                    <a:pt x="2352" y="862"/>
                  </a:lnTo>
                  <a:lnTo>
                    <a:pt x="2344" y="834"/>
                  </a:lnTo>
                  <a:lnTo>
                    <a:pt x="2336" y="843"/>
                  </a:lnTo>
                  <a:lnTo>
                    <a:pt x="2336" y="834"/>
                  </a:lnTo>
                  <a:lnTo>
                    <a:pt x="2328" y="843"/>
                  </a:lnTo>
                  <a:lnTo>
                    <a:pt x="2320" y="843"/>
                  </a:lnTo>
                  <a:lnTo>
                    <a:pt x="2320" y="834"/>
                  </a:lnTo>
                  <a:lnTo>
                    <a:pt x="2312" y="834"/>
                  </a:lnTo>
                  <a:lnTo>
                    <a:pt x="2312" y="825"/>
                  </a:lnTo>
                  <a:lnTo>
                    <a:pt x="2304" y="825"/>
                  </a:lnTo>
                  <a:lnTo>
                    <a:pt x="2296" y="834"/>
                  </a:lnTo>
                  <a:lnTo>
                    <a:pt x="2288" y="834"/>
                  </a:lnTo>
                  <a:lnTo>
                    <a:pt x="2288" y="843"/>
                  </a:lnTo>
                  <a:lnTo>
                    <a:pt x="2280" y="843"/>
                  </a:lnTo>
                  <a:lnTo>
                    <a:pt x="2272" y="843"/>
                  </a:lnTo>
                  <a:lnTo>
                    <a:pt x="2264" y="852"/>
                  </a:lnTo>
                  <a:lnTo>
                    <a:pt x="2256" y="862"/>
                  </a:lnTo>
                  <a:lnTo>
                    <a:pt x="2256" y="880"/>
                  </a:lnTo>
                  <a:lnTo>
                    <a:pt x="2248" y="880"/>
                  </a:lnTo>
                  <a:lnTo>
                    <a:pt x="2248" y="871"/>
                  </a:lnTo>
                  <a:lnTo>
                    <a:pt x="2240" y="871"/>
                  </a:lnTo>
                  <a:lnTo>
                    <a:pt x="2232" y="871"/>
                  </a:lnTo>
                  <a:lnTo>
                    <a:pt x="2224" y="862"/>
                  </a:lnTo>
                  <a:lnTo>
                    <a:pt x="2216" y="871"/>
                  </a:lnTo>
                  <a:lnTo>
                    <a:pt x="2216" y="880"/>
                  </a:lnTo>
                  <a:lnTo>
                    <a:pt x="2208" y="889"/>
                  </a:lnTo>
                  <a:lnTo>
                    <a:pt x="2200" y="899"/>
                  </a:lnTo>
                  <a:lnTo>
                    <a:pt x="2200" y="908"/>
                  </a:lnTo>
                  <a:lnTo>
                    <a:pt x="2192" y="908"/>
                  </a:lnTo>
                  <a:lnTo>
                    <a:pt x="2192" y="917"/>
                  </a:lnTo>
                  <a:lnTo>
                    <a:pt x="2184" y="926"/>
                  </a:lnTo>
                  <a:lnTo>
                    <a:pt x="2184" y="936"/>
                  </a:lnTo>
                  <a:lnTo>
                    <a:pt x="2176" y="926"/>
                  </a:lnTo>
                  <a:lnTo>
                    <a:pt x="2176" y="917"/>
                  </a:lnTo>
                  <a:lnTo>
                    <a:pt x="2168" y="899"/>
                  </a:lnTo>
                  <a:lnTo>
                    <a:pt x="2160" y="908"/>
                  </a:lnTo>
                  <a:lnTo>
                    <a:pt x="2160" y="899"/>
                  </a:lnTo>
                  <a:lnTo>
                    <a:pt x="2152" y="889"/>
                  </a:lnTo>
                  <a:lnTo>
                    <a:pt x="2152" y="880"/>
                  </a:lnTo>
                  <a:lnTo>
                    <a:pt x="2144" y="889"/>
                  </a:lnTo>
                  <a:lnTo>
                    <a:pt x="2136" y="899"/>
                  </a:lnTo>
                  <a:lnTo>
                    <a:pt x="2136" y="889"/>
                  </a:lnTo>
                  <a:lnTo>
                    <a:pt x="2128" y="871"/>
                  </a:lnTo>
                  <a:lnTo>
                    <a:pt x="2120" y="880"/>
                  </a:lnTo>
                  <a:lnTo>
                    <a:pt x="2120" y="889"/>
                  </a:lnTo>
                  <a:lnTo>
                    <a:pt x="2112" y="880"/>
                  </a:lnTo>
                  <a:lnTo>
                    <a:pt x="2112" y="871"/>
                  </a:lnTo>
                  <a:lnTo>
                    <a:pt x="2104" y="871"/>
                  </a:lnTo>
                  <a:lnTo>
                    <a:pt x="2104" y="880"/>
                  </a:lnTo>
                  <a:lnTo>
                    <a:pt x="2096" y="880"/>
                  </a:lnTo>
                  <a:lnTo>
                    <a:pt x="2096" y="889"/>
                  </a:lnTo>
                  <a:lnTo>
                    <a:pt x="2088" y="889"/>
                  </a:lnTo>
                  <a:lnTo>
                    <a:pt x="2080" y="889"/>
                  </a:lnTo>
                  <a:lnTo>
                    <a:pt x="2072" y="908"/>
                  </a:lnTo>
                  <a:lnTo>
                    <a:pt x="2064" y="908"/>
                  </a:lnTo>
                  <a:lnTo>
                    <a:pt x="2064" y="899"/>
                  </a:lnTo>
                  <a:lnTo>
                    <a:pt x="2056" y="899"/>
                  </a:lnTo>
                  <a:lnTo>
                    <a:pt x="2056" y="908"/>
                  </a:lnTo>
                  <a:lnTo>
                    <a:pt x="2048" y="899"/>
                  </a:lnTo>
                  <a:lnTo>
                    <a:pt x="2048" y="908"/>
                  </a:lnTo>
                  <a:lnTo>
                    <a:pt x="2040" y="908"/>
                  </a:lnTo>
                  <a:lnTo>
                    <a:pt x="2040" y="917"/>
                  </a:lnTo>
                  <a:lnTo>
                    <a:pt x="2032" y="917"/>
                  </a:lnTo>
                  <a:lnTo>
                    <a:pt x="2024" y="908"/>
                  </a:lnTo>
                  <a:lnTo>
                    <a:pt x="2024" y="917"/>
                  </a:lnTo>
                  <a:lnTo>
                    <a:pt x="2024" y="926"/>
                  </a:lnTo>
                  <a:lnTo>
                    <a:pt x="2016" y="926"/>
                  </a:lnTo>
                  <a:lnTo>
                    <a:pt x="2008" y="945"/>
                  </a:lnTo>
                  <a:lnTo>
                    <a:pt x="2000" y="945"/>
                  </a:lnTo>
                  <a:lnTo>
                    <a:pt x="2000" y="954"/>
                  </a:lnTo>
                  <a:lnTo>
                    <a:pt x="1992" y="954"/>
                  </a:lnTo>
                  <a:lnTo>
                    <a:pt x="1992" y="936"/>
                  </a:lnTo>
                  <a:lnTo>
                    <a:pt x="1984" y="936"/>
                  </a:lnTo>
                  <a:lnTo>
                    <a:pt x="1984" y="926"/>
                  </a:lnTo>
                  <a:lnTo>
                    <a:pt x="1976" y="917"/>
                  </a:lnTo>
                  <a:lnTo>
                    <a:pt x="1976" y="926"/>
                  </a:lnTo>
                  <a:lnTo>
                    <a:pt x="1968" y="917"/>
                  </a:lnTo>
                  <a:lnTo>
                    <a:pt x="1960" y="917"/>
                  </a:lnTo>
                  <a:lnTo>
                    <a:pt x="1960" y="926"/>
                  </a:lnTo>
                  <a:lnTo>
                    <a:pt x="1952" y="917"/>
                  </a:lnTo>
                  <a:lnTo>
                    <a:pt x="1952" y="926"/>
                  </a:lnTo>
                  <a:lnTo>
                    <a:pt x="1944" y="936"/>
                  </a:lnTo>
                  <a:lnTo>
                    <a:pt x="1936" y="945"/>
                  </a:lnTo>
                  <a:lnTo>
                    <a:pt x="1936" y="936"/>
                  </a:lnTo>
                  <a:lnTo>
                    <a:pt x="1928" y="936"/>
                  </a:lnTo>
                  <a:lnTo>
                    <a:pt x="1920" y="936"/>
                  </a:lnTo>
                  <a:lnTo>
                    <a:pt x="1912" y="945"/>
                  </a:lnTo>
                  <a:lnTo>
                    <a:pt x="1904" y="945"/>
                  </a:lnTo>
                  <a:lnTo>
                    <a:pt x="1896" y="954"/>
                  </a:lnTo>
                  <a:lnTo>
                    <a:pt x="1888" y="954"/>
                  </a:lnTo>
                  <a:lnTo>
                    <a:pt x="1880" y="963"/>
                  </a:lnTo>
                  <a:lnTo>
                    <a:pt x="1872" y="963"/>
                  </a:lnTo>
                  <a:lnTo>
                    <a:pt x="1872" y="973"/>
                  </a:lnTo>
                  <a:lnTo>
                    <a:pt x="1864" y="973"/>
                  </a:lnTo>
                  <a:lnTo>
                    <a:pt x="1856" y="982"/>
                  </a:lnTo>
                  <a:lnTo>
                    <a:pt x="1848" y="982"/>
                  </a:lnTo>
                  <a:lnTo>
                    <a:pt x="1840" y="991"/>
                  </a:lnTo>
                  <a:lnTo>
                    <a:pt x="1832" y="991"/>
                  </a:lnTo>
                  <a:lnTo>
                    <a:pt x="1824" y="1010"/>
                  </a:lnTo>
                  <a:lnTo>
                    <a:pt x="1816" y="1010"/>
                  </a:lnTo>
                  <a:lnTo>
                    <a:pt x="1816" y="1019"/>
                  </a:lnTo>
                  <a:lnTo>
                    <a:pt x="1808" y="1019"/>
                  </a:lnTo>
                  <a:lnTo>
                    <a:pt x="1808" y="1038"/>
                  </a:lnTo>
                  <a:lnTo>
                    <a:pt x="1800" y="1047"/>
                  </a:lnTo>
                  <a:lnTo>
                    <a:pt x="1800" y="1038"/>
                  </a:lnTo>
                  <a:lnTo>
                    <a:pt x="1792" y="1038"/>
                  </a:lnTo>
                  <a:lnTo>
                    <a:pt x="1792" y="1047"/>
                  </a:lnTo>
                  <a:lnTo>
                    <a:pt x="1784" y="1038"/>
                  </a:lnTo>
                  <a:lnTo>
                    <a:pt x="1784" y="1019"/>
                  </a:lnTo>
                  <a:lnTo>
                    <a:pt x="1776" y="1001"/>
                  </a:lnTo>
                  <a:lnTo>
                    <a:pt x="1768" y="1010"/>
                  </a:lnTo>
                  <a:lnTo>
                    <a:pt x="1768" y="1001"/>
                  </a:lnTo>
                  <a:lnTo>
                    <a:pt x="1760" y="1001"/>
                  </a:lnTo>
                  <a:lnTo>
                    <a:pt x="1760" y="1010"/>
                  </a:lnTo>
                  <a:lnTo>
                    <a:pt x="1752" y="1010"/>
                  </a:lnTo>
                  <a:lnTo>
                    <a:pt x="1744" y="1019"/>
                  </a:lnTo>
                  <a:lnTo>
                    <a:pt x="1736" y="1019"/>
                  </a:lnTo>
                  <a:lnTo>
                    <a:pt x="1728" y="1019"/>
                  </a:lnTo>
                  <a:lnTo>
                    <a:pt x="1728" y="1028"/>
                  </a:lnTo>
                  <a:lnTo>
                    <a:pt x="1720" y="1038"/>
                  </a:lnTo>
                  <a:lnTo>
                    <a:pt x="1720" y="1047"/>
                  </a:lnTo>
                  <a:lnTo>
                    <a:pt x="1712" y="1056"/>
                  </a:lnTo>
                  <a:lnTo>
                    <a:pt x="1712" y="1065"/>
                  </a:lnTo>
                  <a:lnTo>
                    <a:pt x="1704" y="1065"/>
                  </a:lnTo>
                  <a:lnTo>
                    <a:pt x="1704" y="1056"/>
                  </a:lnTo>
                  <a:lnTo>
                    <a:pt x="1696" y="1065"/>
                  </a:lnTo>
                  <a:lnTo>
                    <a:pt x="1696" y="1056"/>
                  </a:lnTo>
                  <a:lnTo>
                    <a:pt x="1688" y="1056"/>
                  </a:lnTo>
                  <a:lnTo>
                    <a:pt x="1688" y="1065"/>
                  </a:lnTo>
                  <a:lnTo>
                    <a:pt x="1680" y="1065"/>
                  </a:lnTo>
                  <a:lnTo>
                    <a:pt x="1672" y="1065"/>
                  </a:lnTo>
                  <a:lnTo>
                    <a:pt x="1664" y="1047"/>
                  </a:lnTo>
                  <a:lnTo>
                    <a:pt x="1664" y="1056"/>
                  </a:lnTo>
                  <a:lnTo>
                    <a:pt x="1656" y="1065"/>
                  </a:lnTo>
                  <a:lnTo>
                    <a:pt x="1648" y="1056"/>
                  </a:lnTo>
                  <a:lnTo>
                    <a:pt x="1648" y="1047"/>
                  </a:lnTo>
                  <a:lnTo>
                    <a:pt x="1640" y="1056"/>
                  </a:lnTo>
                  <a:lnTo>
                    <a:pt x="1632" y="1065"/>
                  </a:lnTo>
                  <a:lnTo>
                    <a:pt x="1624" y="1065"/>
                  </a:lnTo>
                  <a:lnTo>
                    <a:pt x="1624" y="1075"/>
                  </a:lnTo>
                  <a:lnTo>
                    <a:pt x="1616" y="1075"/>
                  </a:lnTo>
                  <a:lnTo>
                    <a:pt x="1616" y="1084"/>
                  </a:lnTo>
                  <a:lnTo>
                    <a:pt x="1608" y="1093"/>
                  </a:lnTo>
                  <a:lnTo>
                    <a:pt x="1600" y="1102"/>
                  </a:lnTo>
                  <a:lnTo>
                    <a:pt x="1600" y="1112"/>
                  </a:lnTo>
                  <a:lnTo>
                    <a:pt x="1592" y="1121"/>
                  </a:lnTo>
                  <a:lnTo>
                    <a:pt x="1584" y="1130"/>
                  </a:lnTo>
                  <a:lnTo>
                    <a:pt x="1576" y="1139"/>
                  </a:lnTo>
                  <a:lnTo>
                    <a:pt x="1568" y="1149"/>
                  </a:lnTo>
                  <a:lnTo>
                    <a:pt x="1568" y="1139"/>
                  </a:lnTo>
                  <a:lnTo>
                    <a:pt x="1560" y="1139"/>
                  </a:lnTo>
                  <a:lnTo>
                    <a:pt x="1552" y="1121"/>
                  </a:lnTo>
                  <a:lnTo>
                    <a:pt x="1552" y="1112"/>
                  </a:lnTo>
                  <a:lnTo>
                    <a:pt x="1544" y="1112"/>
                  </a:lnTo>
                  <a:lnTo>
                    <a:pt x="1536" y="1121"/>
                  </a:lnTo>
                  <a:lnTo>
                    <a:pt x="1536" y="1130"/>
                  </a:lnTo>
                  <a:lnTo>
                    <a:pt x="1528" y="1139"/>
                  </a:lnTo>
                  <a:lnTo>
                    <a:pt x="1528" y="1130"/>
                  </a:lnTo>
                  <a:lnTo>
                    <a:pt x="1520" y="1121"/>
                  </a:lnTo>
                  <a:lnTo>
                    <a:pt x="1520" y="1130"/>
                  </a:lnTo>
                  <a:lnTo>
                    <a:pt x="1512" y="1130"/>
                  </a:lnTo>
                  <a:lnTo>
                    <a:pt x="1504" y="1121"/>
                  </a:lnTo>
                  <a:lnTo>
                    <a:pt x="1496" y="1112"/>
                  </a:lnTo>
                  <a:lnTo>
                    <a:pt x="1496" y="1121"/>
                  </a:lnTo>
                  <a:lnTo>
                    <a:pt x="1496" y="1130"/>
                  </a:lnTo>
                  <a:lnTo>
                    <a:pt x="1488" y="1121"/>
                  </a:lnTo>
                  <a:lnTo>
                    <a:pt x="1480" y="1121"/>
                  </a:lnTo>
                  <a:lnTo>
                    <a:pt x="1480" y="1130"/>
                  </a:lnTo>
                  <a:lnTo>
                    <a:pt x="1472" y="1139"/>
                  </a:lnTo>
                  <a:lnTo>
                    <a:pt x="1464" y="1139"/>
                  </a:lnTo>
                  <a:lnTo>
                    <a:pt x="1464" y="1149"/>
                  </a:lnTo>
                  <a:lnTo>
                    <a:pt x="1456" y="1149"/>
                  </a:lnTo>
                  <a:lnTo>
                    <a:pt x="1448" y="1149"/>
                  </a:lnTo>
                  <a:lnTo>
                    <a:pt x="1448" y="1158"/>
                  </a:lnTo>
                  <a:lnTo>
                    <a:pt x="1440" y="1176"/>
                  </a:lnTo>
                  <a:lnTo>
                    <a:pt x="1432" y="1186"/>
                  </a:lnTo>
                  <a:lnTo>
                    <a:pt x="1424" y="1186"/>
                  </a:lnTo>
                  <a:lnTo>
                    <a:pt x="1424" y="1195"/>
                  </a:lnTo>
                  <a:lnTo>
                    <a:pt x="1416" y="1204"/>
                  </a:lnTo>
                  <a:lnTo>
                    <a:pt x="1416" y="1223"/>
                  </a:lnTo>
                  <a:lnTo>
                    <a:pt x="1408" y="1214"/>
                  </a:lnTo>
                  <a:lnTo>
                    <a:pt x="1408" y="1232"/>
                  </a:lnTo>
                  <a:lnTo>
                    <a:pt x="1400" y="1232"/>
                  </a:lnTo>
                  <a:lnTo>
                    <a:pt x="1400" y="1241"/>
                  </a:lnTo>
                  <a:lnTo>
                    <a:pt x="1392" y="1241"/>
                  </a:lnTo>
                  <a:lnTo>
                    <a:pt x="1392" y="1251"/>
                  </a:lnTo>
                  <a:lnTo>
                    <a:pt x="1384" y="1260"/>
                  </a:lnTo>
                  <a:lnTo>
                    <a:pt x="1384" y="1269"/>
                  </a:lnTo>
                  <a:lnTo>
                    <a:pt x="1376" y="1269"/>
                  </a:lnTo>
                  <a:lnTo>
                    <a:pt x="1376" y="1278"/>
                  </a:lnTo>
                  <a:lnTo>
                    <a:pt x="1368" y="1278"/>
                  </a:lnTo>
                  <a:lnTo>
                    <a:pt x="1368" y="1288"/>
                  </a:lnTo>
                  <a:lnTo>
                    <a:pt x="1360" y="1297"/>
                  </a:lnTo>
                  <a:lnTo>
                    <a:pt x="1352" y="1288"/>
                  </a:lnTo>
                  <a:lnTo>
                    <a:pt x="1344" y="1288"/>
                  </a:lnTo>
                  <a:lnTo>
                    <a:pt x="1336" y="1288"/>
                  </a:lnTo>
                  <a:lnTo>
                    <a:pt x="1336" y="1278"/>
                  </a:lnTo>
                  <a:lnTo>
                    <a:pt x="1328" y="1278"/>
                  </a:lnTo>
                  <a:lnTo>
                    <a:pt x="1320" y="1288"/>
                  </a:lnTo>
                  <a:lnTo>
                    <a:pt x="1320" y="1297"/>
                  </a:lnTo>
                  <a:lnTo>
                    <a:pt x="1312" y="1297"/>
                  </a:lnTo>
                  <a:lnTo>
                    <a:pt x="1304" y="1297"/>
                  </a:lnTo>
                  <a:lnTo>
                    <a:pt x="1304" y="1288"/>
                  </a:lnTo>
                  <a:lnTo>
                    <a:pt x="1304" y="1297"/>
                  </a:lnTo>
                  <a:lnTo>
                    <a:pt x="1296" y="1306"/>
                  </a:lnTo>
                  <a:lnTo>
                    <a:pt x="1288" y="1315"/>
                  </a:lnTo>
                  <a:lnTo>
                    <a:pt x="1288" y="1306"/>
                  </a:lnTo>
                  <a:lnTo>
                    <a:pt x="1280" y="1315"/>
                  </a:lnTo>
                  <a:lnTo>
                    <a:pt x="1280" y="1306"/>
                  </a:lnTo>
                  <a:lnTo>
                    <a:pt x="1272" y="1315"/>
                  </a:lnTo>
                  <a:lnTo>
                    <a:pt x="1272" y="1325"/>
                  </a:lnTo>
                  <a:lnTo>
                    <a:pt x="1264" y="1325"/>
                  </a:lnTo>
                  <a:lnTo>
                    <a:pt x="1256" y="1325"/>
                  </a:lnTo>
                  <a:lnTo>
                    <a:pt x="1256" y="1334"/>
                  </a:lnTo>
                  <a:lnTo>
                    <a:pt x="1248" y="1343"/>
                  </a:lnTo>
                  <a:lnTo>
                    <a:pt x="1240" y="1334"/>
                  </a:lnTo>
                  <a:lnTo>
                    <a:pt x="1240" y="1343"/>
                  </a:lnTo>
                  <a:lnTo>
                    <a:pt x="1232" y="1343"/>
                  </a:lnTo>
                  <a:lnTo>
                    <a:pt x="1224" y="1352"/>
                  </a:lnTo>
                  <a:lnTo>
                    <a:pt x="1224" y="1371"/>
                  </a:lnTo>
                  <a:lnTo>
                    <a:pt x="1216" y="1371"/>
                  </a:lnTo>
                  <a:lnTo>
                    <a:pt x="1208" y="1380"/>
                  </a:lnTo>
                  <a:lnTo>
                    <a:pt x="1208" y="1389"/>
                  </a:lnTo>
                  <a:lnTo>
                    <a:pt x="1200" y="1399"/>
                  </a:lnTo>
                  <a:lnTo>
                    <a:pt x="1200" y="1380"/>
                  </a:lnTo>
                  <a:lnTo>
                    <a:pt x="1192" y="1399"/>
                  </a:lnTo>
                  <a:lnTo>
                    <a:pt x="1192" y="1408"/>
                  </a:lnTo>
                  <a:lnTo>
                    <a:pt x="1184" y="1408"/>
                  </a:lnTo>
                  <a:lnTo>
                    <a:pt x="1176" y="1417"/>
                  </a:lnTo>
                  <a:lnTo>
                    <a:pt x="1176" y="1427"/>
                  </a:lnTo>
                  <a:lnTo>
                    <a:pt x="1168" y="1427"/>
                  </a:lnTo>
                  <a:lnTo>
                    <a:pt x="1168" y="1436"/>
                  </a:lnTo>
                  <a:lnTo>
                    <a:pt x="1160" y="1436"/>
                  </a:lnTo>
                  <a:lnTo>
                    <a:pt x="1160" y="1445"/>
                  </a:lnTo>
                  <a:lnTo>
                    <a:pt x="1152" y="1454"/>
                  </a:lnTo>
                  <a:lnTo>
                    <a:pt x="1144" y="1454"/>
                  </a:lnTo>
                  <a:lnTo>
                    <a:pt x="1144" y="1445"/>
                  </a:lnTo>
                  <a:lnTo>
                    <a:pt x="1136" y="1454"/>
                  </a:lnTo>
                  <a:lnTo>
                    <a:pt x="1136" y="1445"/>
                  </a:lnTo>
                  <a:lnTo>
                    <a:pt x="1128" y="1445"/>
                  </a:lnTo>
                  <a:lnTo>
                    <a:pt x="1128" y="1454"/>
                  </a:lnTo>
                  <a:lnTo>
                    <a:pt x="1120" y="1436"/>
                  </a:lnTo>
                  <a:lnTo>
                    <a:pt x="1112" y="1445"/>
                  </a:lnTo>
                  <a:lnTo>
                    <a:pt x="1104" y="1445"/>
                  </a:lnTo>
                  <a:lnTo>
                    <a:pt x="1104" y="1436"/>
                  </a:lnTo>
                  <a:lnTo>
                    <a:pt x="1096" y="1436"/>
                  </a:lnTo>
                  <a:lnTo>
                    <a:pt x="1096" y="1454"/>
                  </a:lnTo>
                  <a:lnTo>
                    <a:pt x="1088" y="1464"/>
                  </a:lnTo>
                  <a:lnTo>
                    <a:pt x="1088" y="1473"/>
                  </a:lnTo>
                  <a:lnTo>
                    <a:pt x="1080" y="1464"/>
                  </a:lnTo>
                  <a:lnTo>
                    <a:pt x="1072" y="1464"/>
                  </a:lnTo>
                  <a:lnTo>
                    <a:pt x="1064" y="1464"/>
                  </a:lnTo>
                  <a:lnTo>
                    <a:pt x="1056" y="1464"/>
                  </a:lnTo>
                  <a:lnTo>
                    <a:pt x="1048" y="1482"/>
                  </a:lnTo>
                  <a:lnTo>
                    <a:pt x="1040" y="1473"/>
                  </a:lnTo>
                  <a:lnTo>
                    <a:pt x="1040" y="1464"/>
                  </a:lnTo>
                  <a:lnTo>
                    <a:pt x="1032" y="1464"/>
                  </a:lnTo>
                  <a:lnTo>
                    <a:pt x="1032" y="1473"/>
                  </a:lnTo>
                  <a:lnTo>
                    <a:pt x="1024" y="1482"/>
                  </a:lnTo>
                  <a:lnTo>
                    <a:pt x="1016" y="1482"/>
                  </a:lnTo>
                  <a:lnTo>
                    <a:pt x="1016" y="1454"/>
                  </a:lnTo>
                  <a:lnTo>
                    <a:pt x="1008" y="1445"/>
                  </a:lnTo>
                  <a:lnTo>
                    <a:pt x="1008" y="1436"/>
                  </a:lnTo>
                  <a:lnTo>
                    <a:pt x="1000" y="1427"/>
                  </a:lnTo>
                  <a:lnTo>
                    <a:pt x="1000" y="1436"/>
                  </a:lnTo>
                  <a:lnTo>
                    <a:pt x="992" y="1445"/>
                  </a:lnTo>
                  <a:lnTo>
                    <a:pt x="992" y="1454"/>
                  </a:lnTo>
                  <a:lnTo>
                    <a:pt x="984" y="1436"/>
                  </a:lnTo>
                  <a:lnTo>
                    <a:pt x="984" y="1454"/>
                  </a:lnTo>
                  <a:lnTo>
                    <a:pt x="976" y="1454"/>
                  </a:lnTo>
                  <a:lnTo>
                    <a:pt x="976" y="1464"/>
                  </a:lnTo>
                  <a:lnTo>
                    <a:pt x="968" y="1473"/>
                  </a:lnTo>
                  <a:lnTo>
                    <a:pt x="968" y="1482"/>
                  </a:lnTo>
                  <a:lnTo>
                    <a:pt x="960" y="1491"/>
                  </a:lnTo>
                  <a:lnTo>
                    <a:pt x="952" y="1491"/>
                  </a:lnTo>
                  <a:lnTo>
                    <a:pt x="944" y="1491"/>
                  </a:lnTo>
                  <a:lnTo>
                    <a:pt x="944" y="1510"/>
                  </a:lnTo>
                  <a:lnTo>
                    <a:pt x="944" y="1501"/>
                  </a:lnTo>
                  <a:lnTo>
                    <a:pt x="936" y="1510"/>
                  </a:lnTo>
                  <a:lnTo>
                    <a:pt x="928" y="1519"/>
                  </a:lnTo>
                  <a:lnTo>
                    <a:pt x="928" y="1528"/>
                  </a:lnTo>
                  <a:lnTo>
                    <a:pt x="920" y="1528"/>
                  </a:lnTo>
                  <a:lnTo>
                    <a:pt x="912" y="1528"/>
                  </a:lnTo>
                  <a:lnTo>
                    <a:pt x="904" y="1528"/>
                  </a:lnTo>
                  <a:lnTo>
                    <a:pt x="904" y="1538"/>
                  </a:lnTo>
                  <a:lnTo>
                    <a:pt x="896" y="1547"/>
                  </a:lnTo>
                  <a:lnTo>
                    <a:pt x="888" y="1547"/>
                  </a:lnTo>
                  <a:lnTo>
                    <a:pt x="888" y="1556"/>
                  </a:lnTo>
                  <a:lnTo>
                    <a:pt x="880" y="1556"/>
                  </a:lnTo>
                  <a:lnTo>
                    <a:pt x="880" y="1565"/>
                  </a:lnTo>
                  <a:lnTo>
                    <a:pt x="872" y="1556"/>
                  </a:lnTo>
                  <a:lnTo>
                    <a:pt x="872" y="1547"/>
                  </a:lnTo>
                  <a:lnTo>
                    <a:pt x="864" y="1556"/>
                  </a:lnTo>
                  <a:lnTo>
                    <a:pt x="856" y="1547"/>
                  </a:lnTo>
                  <a:lnTo>
                    <a:pt x="856" y="1556"/>
                  </a:lnTo>
                  <a:lnTo>
                    <a:pt x="848" y="1565"/>
                  </a:lnTo>
                  <a:lnTo>
                    <a:pt x="840" y="1575"/>
                  </a:lnTo>
                  <a:lnTo>
                    <a:pt x="840" y="1584"/>
                  </a:lnTo>
                  <a:lnTo>
                    <a:pt x="832" y="1602"/>
                  </a:lnTo>
                  <a:lnTo>
                    <a:pt x="832" y="1612"/>
                  </a:lnTo>
                  <a:lnTo>
                    <a:pt x="824" y="1612"/>
                  </a:lnTo>
                  <a:lnTo>
                    <a:pt x="824" y="1630"/>
                  </a:lnTo>
                  <a:lnTo>
                    <a:pt x="816" y="1630"/>
                  </a:lnTo>
                  <a:lnTo>
                    <a:pt x="816" y="1640"/>
                  </a:lnTo>
                  <a:lnTo>
                    <a:pt x="808" y="1640"/>
                  </a:lnTo>
                  <a:lnTo>
                    <a:pt x="808" y="1649"/>
                  </a:lnTo>
                  <a:lnTo>
                    <a:pt x="800" y="1667"/>
                  </a:lnTo>
                  <a:lnTo>
                    <a:pt x="800" y="1658"/>
                  </a:lnTo>
                  <a:lnTo>
                    <a:pt x="792" y="1640"/>
                  </a:lnTo>
                  <a:lnTo>
                    <a:pt x="784" y="1640"/>
                  </a:lnTo>
                  <a:lnTo>
                    <a:pt x="784" y="1630"/>
                  </a:lnTo>
                  <a:lnTo>
                    <a:pt x="776" y="1630"/>
                  </a:lnTo>
                  <a:lnTo>
                    <a:pt x="776" y="1612"/>
                  </a:lnTo>
                  <a:lnTo>
                    <a:pt x="768" y="1612"/>
                  </a:lnTo>
                  <a:lnTo>
                    <a:pt x="760" y="1621"/>
                  </a:lnTo>
                  <a:lnTo>
                    <a:pt x="752" y="1630"/>
                  </a:lnTo>
                  <a:lnTo>
                    <a:pt x="752" y="1640"/>
                  </a:lnTo>
                  <a:lnTo>
                    <a:pt x="752" y="1621"/>
                  </a:lnTo>
                  <a:lnTo>
                    <a:pt x="744" y="1630"/>
                  </a:lnTo>
                  <a:lnTo>
                    <a:pt x="736" y="1621"/>
                  </a:lnTo>
                  <a:lnTo>
                    <a:pt x="736" y="1612"/>
                  </a:lnTo>
                  <a:lnTo>
                    <a:pt x="728" y="1612"/>
                  </a:lnTo>
                  <a:lnTo>
                    <a:pt x="720" y="1621"/>
                  </a:lnTo>
                  <a:lnTo>
                    <a:pt x="712" y="1630"/>
                  </a:lnTo>
                  <a:lnTo>
                    <a:pt x="704" y="1649"/>
                  </a:lnTo>
                  <a:lnTo>
                    <a:pt x="704" y="1593"/>
                  </a:lnTo>
                  <a:lnTo>
                    <a:pt x="696" y="1593"/>
                  </a:lnTo>
                  <a:lnTo>
                    <a:pt x="696" y="1602"/>
                  </a:lnTo>
                  <a:lnTo>
                    <a:pt x="688" y="1602"/>
                  </a:lnTo>
                  <a:lnTo>
                    <a:pt x="688" y="1593"/>
                  </a:lnTo>
                  <a:lnTo>
                    <a:pt x="680" y="1602"/>
                  </a:lnTo>
                  <a:lnTo>
                    <a:pt x="680" y="1593"/>
                  </a:lnTo>
                  <a:lnTo>
                    <a:pt x="672" y="1593"/>
                  </a:lnTo>
                  <a:lnTo>
                    <a:pt x="672" y="1621"/>
                  </a:lnTo>
                  <a:lnTo>
                    <a:pt x="664" y="1602"/>
                  </a:lnTo>
                  <a:lnTo>
                    <a:pt x="664" y="1630"/>
                  </a:lnTo>
                  <a:lnTo>
                    <a:pt x="656" y="1612"/>
                  </a:lnTo>
                  <a:lnTo>
                    <a:pt x="656" y="1630"/>
                  </a:lnTo>
                  <a:lnTo>
                    <a:pt x="648" y="1630"/>
                  </a:lnTo>
                  <a:lnTo>
                    <a:pt x="648" y="1602"/>
                  </a:lnTo>
                  <a:lnTo>
                    <a:pt x="640" y="1612"/>
                  </a:lnTo>
                  <a:lnTo>
                    <a:pt x="640" y="1593"/>
                  </a:lnTo>
                  <a:lnTo>
                    <a:pt x="632" y="1602"/>
                  </a:lnTo>
                  <a:lnTo>
                    <a:pt x="632" y="1593"/>
                  </a:lnTo>
                  <a:lnTo>
                    <a:pt x="624" y="1612"/>
                  </a:lnTo>
                  <a:lnTo>
                    <a:pt x="616" y="1612"/>
                  </a:lnTo>
                  <a:lnTo>
                    <a:pt x="616" y="1621"/>
                  </a:lnTo>
                  <a:lnTo>
                    <a:pt x="608" y="1667"/>
                  </a:lnTo>
                  <a:lnTo>
                    <a:pt x="600" y="1695"/>
                  </a:lnTo>
                  <a:lnTo>
                    <a:pt x="600" y="1630"/>
                  </a:lnTo>
                  <a:lnTo>
                    <a:pt x="592" y="1649"/>
                  </a:lnTo>
                  <a:lnTo>
                    <a:pt x="584" y="1649"/>
                  </a:lnTo>
                  <a:lnTo>
                    <a:pt x="584" y="1640"/>
                  </a:lnTo>
                  <a:lnTo>
                    <a:pt x="584" y="1621"/>
                  </a:lnTo>
                  <a:lnTo>
                    <a:pt x="576" y="1602"/>
                  </a:lnTo>
                  <a:lnTo>
                    <a:pt x="568" y="1565"/>
                  </a:lnTo>
                  <a:lnTo>
                    <a:pt x="568" y="1556"/>
                  </a:lnTo>
                  <a:lnTo>
                    <a:pt x="560" y="1575"/>
                  </a:lnTo>
                  <a:lnTo>
                    <a:pt x="560" y="1565"/>
                  </a:lnTo>
                  <a:lnTo>
                    <a:pt x="552" y="1565"/>
                  </a:lnTo>
                  <a:lnTo>
                    <a:pt x="552" y="1547"/>
                  </a:lnTo>
                  <a:lnTo>
                    <a:pt x="544" y="1547"/>
                  </a:lnTo>
                  <a:lnTo>
                    <a:pt x="544" y="1556"/>
                  </a:lnTo>
                  <a:lnTo>
                    <a:pt x="536" y="1556"/>
                  </a:lnTo>
                  <a:lnTo>
                    <a:pt x="528" y="1565"/>
                  </a:lnTo>
                  <a:lnTo>
                    <a:pt x="528" y="1575"/>
                  </a:lnTo>
                  <a:lnTo>
                    <a:pt x="520" y="1575"/>
                  </a:lnTo>
                  <a:lnTo>
                    <a:pt x="520" y="1584"/>
                  </a:lnTo>
                  <a:lnTo>
                    <a:pt x="512" y="1593"/>
                  </a:lnTo>
                  <a:lnTo>
                    <a:pt x="512" y="1602"/>
                  </a:lnTo>
                  <a:lnTo>
                    <a:pt x="504" y="1612"/>
                  </a:lnTo>
                  <a:lnTo>
                    <a:pt x="504" y="1593"/>
                  </a:lnTo>
                  <a:lnTo>
                    <a:pt x="496" y="1602"/>
                  </a:lnTo>
                  <a:lnTo>
                    <a:pt x="496" y="1612"/>
                  </a:lnTo>
                  <a:lnTo>
                    <a:pt x="488" y="1621"/>
                  </a:lnTo>
                  <a:lnTo>
                    <a:pt x="488" y="1630"/>
                  </a:lnTo>
                  <a:lnTo>
                    <a:pt x="480" y="1640"/>
                  </a:lnTo>
                  <a:lnTo>
                    <a:pt x="480" y="1649"/>
                  </a:lnTo>
                  <a:lnTo>
                    <a:pt x="472" y="1658"/>
                  </a:lnTo>
                  <a:lnTo>
                    <a:pt x="472" y="1667"/>
                  </a:lnTo>
                  <a:lnTo>
                    <a:pt x="464" y="1677"/>
                  </a:lnTo>
                  <a:lnTo>
                    <a:pt x="464" y="1695"/>
                  </a:lnTo>
                  <a:lnTo>
                    <a:pt x="456" y="1704"/>
                  </a:lnTo>
                  <a:lnTo>
                    <a:pt x="456" y="1723"/>
                  </a:lnTo>
                  <a:lnTo>
                    <a:pt x="448" y="1714"/>
                  </a:lnTo>
                  <a:lnTo>
                    <a:pt x="440" y="1704"/>
                  </a:lnTo>
                  <a:lnTo>
                    <a:pt x="432" y="1723"/>
                  </a:lnTo>
                  <a:lnTo>
                    <a:pt x="432" y="1714"/>
                  </a:lnTo>
                  <a:lnTo>
                    <a:pt x="424" y="1714"/>
                  </a:lnTo>
                  <a:lnTo>
                    <a:pt x="424" y="1723"/>
                  </a:lnTo>
                  <a:lnTo>
                    <a:pt x="416" y="1704"/>
                  </a:lnTo>
                  <a:lnTo>
                    <a:pt x="408" y="1686"/>
                  </a:lnTo>
                  <a:lnTo>
                    <a:pt x="400" y="1686"/>
                  </a:lnTo>
                  <a:lnTo>
                    <a:pt x="392" y="1677"/>
                  </a:lnTo>
                  <a:lnTo>
                    <a:pt x="392" y="1695"/>
                  </a:lnTo>
                  <a:lnTo>
                    <a:pt x="392" y="1704"/>
                  </a:lnTo>
                  <a:lnTo>
                    <a:pt x="384" y="1723"/>
                  </a:lnTo>
                  <a:lnTo>
                    <a:pt x="376" y="1704"/>
                  </a:lnTo>
                  <a:lnTo>
                    <a:pt x="376" y="1686"/>
                  </a:lnTo>
                  <a:lnTo>
                    <a:pt x="368" y="1704"/>
                  </a:lnTo>
                  <a:lnTo>
                    <a:pt x="368" y="1686"/>
                  </a:lnTo>
                  <a:lnTo>
                    <a:pt x="360" y="1714"/>
                  </a:lnTo>
                  <a:lnTo>
                    <a:pt x="360" y="1741"/>
                  </a:lnTo>
                  <a:lnTo>
                    <a:pt x="352" y="1816"/>
                  </a:lnTo>
                  <a:lnTo>
                    <a:pt x="352" y="1825"/>
                  </a:lnTo>
                  <a:lnTo>
                    <a:pt x="344" y="1788"/>
                  </a:lnTo>
                  <a:lnTo>
                    <a:pt x="336" y="1797"/>
                  </a:lnTo>
                  <a:lnTo>
                    <a:pt x="336" y="1788"/>
                  </a:lnTo>
                  <a:lnTo>
                    <a:pt x="328" y="1760"/>
                  </a:lnTo>
                  <a:lnTo>
                    <a:pt x="328" y="1751"/>
                  </a:lnTo>
                  <a:lnTo>
                    <a:pt x="320" y="1816"/>
                  </a:lnTo>
                  <a:lnTo>
                    <a:pt x="320" y="1890"/>
                  </a:lnTo>
                  <a:lnTo>
                    <a:pt x="312" y="1890"/>
                  </a:lnTo>
                  <a:lnTo>
                    <a:pt x="312" y="1834"/>
                  </a:lnTo>
                  <a:lnTo>
                    <a:pt x="304" y="1788"/>
                  </a:lnTo>
                  <a:lnTo>
                    <a:pt x="304" y="1760"/>
                  </a:lnTo>
                  <a:lnTo>
                    <a:pt x="296" y="1778"/>
                  </a:lnTo>
                  <a:lnTo>
                    <a:pt x="296" y="1769"/>
                  </a:lnTo>
                  <a:lnTo>
                    <a:pt x="288" y="1741"/>
                  </a:lnTo>
                  <a:lnTo>
                    <a:pt x="288" y="1723"/>
                  </a:lnTo>
                  <a:lnTo>
                    <a:pt x="280" y="1741"/>
                  </a:lnTo>
                  <a:lnTo>
                    <a:pt x="280" y="1667"/>
                  </a:lnTo>
                  <a:lnTo>
                    <a:pt x="272" y="1667"/>
                  </a:lnTo>
                  <a:lnTo>
                    <a:pt x="272" y="1658"/>
                  </a:lnTo>
                  <a:lnTo>
                    <a:pt x="264" y="1686"/>
                  </a:lnTo>
                  <a:lnTo>
                    <a:pt x="264" y="1649"/>
                  </a:lnTo>
                  <a:lnTo>
                    <a:pt x="256" y="1630"/>
                  </a:lnTo>
                  <a:lnTo>
                    <a:pt x="256" y="1621"/>
                  </a:lnTo>
                  <a:lnTo>
                    <a:pt x="248" y="1640"/>
                  </a:lnTo>
                  <a:lnTo>
                    <a:pt x="248" y="1649"/>
                  </a:lnTo>
                  <a:lnTo>
                    <a:pt x="240" y="1640"/>
                  </a:lnTo>
                  <a:lnTo>
                    <a:pt x="232" y="1621"/>
                  </a:lnTo>
                  <a:lnTo>
                    <a:pt x="232" y="1593"/>
                  </a:lnTo>
                  <a:lnTo>
                    <a:pt x="224" y="1593"/>
                  </a:lnTo>
                  <a:lnTo>
                    <a:pt x="224" y="1602"/>
                  </a:lnTo>
                  <a:lnTo>
                    <a:pt x="216" y="1565"/>
                  </a:lnTo>
                  <a:lnTo>
                    <a:pt x="208" y="1565"/>
                  </a:lnTo>
                  <a:lnTo>
                    <a:pt x="208" y="1556"/>
                  </a:lnTo>
                  <a:lnTo>
                    <a:pt x="200" y="1575"/>
                  </a:lnTo>
                  <a:lnTo>
                    <a:pt x="200" y="1584"/>
                  </a:lnTo>
                  <a:lnTo>
                    <a:pt x="192" y="1593"/>
                  </a:lnTo>
                  <a:lnTo>
                    <a:pt x="192" y="1602"/>
                  </a:lnTo>
                  <a:lnTo>
                    <a:pt x="184" y="1575"/>
                  </a:lnTo>
                  <a:lnTo>
                    <a:pt x="184" y="1528"/>
                  </a:lnTo>
                  <a:lnTo>
                    <a:pt x="176" y="1519"/>
                  </a:lnTo>
                  <a:lnTo>
                    <a:pt x="176" y="1538"/>
                  </a:lnTo>
                  <a:lnTo>
                    <a:pt x="168" y="1547"/>
                  </a:lnTo>
                  <a:lnTo>
                    <a:pt x="168" y="1565"/>
                  </a:lnTo>
                  <a:lnTo>
                    <a:pt x="160" y="1556"/>
                  </a:lnTo>
                  <a:lnTo>
                    <a:pt x="160" y="1565"/>
                  </a:lnTo>
                  <a:lnTo>
                    <a:pt x="152" y="1565"/>
                  </a:lnTo>
                  <a:lnTo>
                    <a:pt x="144" y="1575"/>
                  </a:lnTo>
                  <a:lnTo>
                    <a:pt x="136" y="1602"/>
                  </a:lnTo>
                  <a:lnTo>
                    <a:pt x="128" y="1612"/>
                  </a:lnTo>
                  <a:lnTo>
                    <a:pt x="128" y="1621"/>
                  </a:lnTo>
                  <a:lnTo>
                    <a:pt x="120" y="1630"/>
                  </a:lnTo>
                  <a:lnTo>
                    <a:pt x="120" y="1621"/>
                  </a:lnTo>
                  <a:lnTo>
                    <a:pt x="112" y="1621"/>
                  </a:lnTo>
                  <a:lnTo>
                    <a:pt x="112" y="1630"/>
                  </a:lnTo>
                  <a:lnTo>
                    <a:pt x="104" y="1649"/>
                  </a:lnTo>
                  <a:lnTo>
                    <a:pt x="96" y="1649"/>
                  </a:lnTo>
                  <a:lnTo>
                    <a:pt x="96" y="1658"/>
                  </a:lnTo>
                  <a:lnTo>
                    <a:pt x="88" y="1667"/>
                  </a:lnTo>
                  <a:lnTo>
                    <a:pt x="88" y="1658"/>
                  </a:lnTo>
                  <a:lnTo>
                    <a:pt x="80" y="1667"/>
                  </a:lnTo>
                  <a:lnTo>
                    <a:pt x="80" y="1677"/>
                  </a:lnTo>
                  <a:lnTo>
                    <a:pt x="72" y="1695"/>
                  </a:lnTo>
                  <a:lnTo>
                    <a:pt x="72" y="1686"/>
                  </a:lnTo>
                  <a:lnTo>
                    <a:pt x="64" y="1704"/>
                  </a:lnTo>
                  <a:lnTo>
                    <a:pt x="56" y="1704"/>
                  </a:lnTo>
                  <a:lnTo>
                    <a:pt x="56" y="1723"/>
                  </a:lnTo>
                  <a:lnTo>
                    <a:pt x="48" y="1714"/>
                  </a:lnTo>
                  <a:lnTo>
                    <a:pt x="48" y="1723"/>
                  </a:lnTo>
                  <a:lnTo>
                    <a:pt x="40" y="1723"/>
                  </a:lnTo>
                  <a:lnTo>
                    <a:pt x="32" y="1723"/>
                  </a:lnTo>
                  <a:lnTo>
                    <a:pt x="32" y="1732"/>
                  </a:lnTo>
                  <a:lnTo>
                    <a:pt x="24" y="1741"/>
                  </a:lnTo>
                  <a:lnTo>
                    <a:pt x="16" y="1751"/>
                  </a:lnTo>
                  <a:lnTo>
                    <a:pt x="8" y="1760"/>
                  </a:lnTo>
                  <a:lnTo>
                    <a:pt x="8" y="1741"/>
                  </a:lnTo>
                  <a:lnTo>
                    <a:pt x="0" y="1741"/>
                  </a:lnTo>
                </a:path>
              </a:pathLst>
            </a:custGeom>
            <a:noFill/>
            <a:ln w="31750" cap="flat" cmpd="sng">
              <a:solidFill>
                <a:srgbClr val="FF99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99FF"/>
                </a:solidFill>
                <a:latin typeface="Arial" charset="0"/>
              </a:endParaRPr>
            </a:p>
          </p:txBody>
        </p:sp>
      </p:grpSp>
      <p:grpSp>
        <p:nvGrpSpPr>
          <p:cNvPr id="7216" name="Group 209"/>
          <p:cNvGrpSpPr>
            <a:grpSpLocks/>
          </p:cNvGrpSpPr>
          <p:nvPr/>
        </p:nvGrpSpPr>
        <p:grpSpPr bwMode="auto">
          <a:xfrm>
            <a:off x="3138489" y="5783263"/>
            <a:ext cx="708025" cy="55562"/>
            <a:chOff x="463" y="3643"/>
            <a:chExt cx="446" cy="35"/>
          </a:xfrm>
        </p:grpSpPr>
        <p:sp>
          <p:nvSpPr>
            <p:cNvPr id="7286"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7"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8"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9"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90"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91"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92"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93"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94"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17" name="Group 219"/>
          <p:cNvGrpSpPr>
            <a:grpSpLocks/>
          </p:cNvGrpSpPr>
          <p:nvPr/>
        </p:nvGrpSpPr>
        <p:grpSpPr bwMode="auto">
          <a:xfrm>
            <a:off x="4017964" y="5783263"/>
            <a:ext cx="708025" cy="55562"/>
            <a:chOff x="463" y="3643"/>
            <a:chExt cx="446" cy="35"/>
          </a:xfrm>
        </p:grpSpPr>
        <p:sp>
          <p:nvSpPr>
            <p:cNvPr id="7277"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8"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9"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0"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1"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2"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3"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4"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85"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18" name="Group 229"/>
          <p:cNvGrpSpPr>
            <a:grpSpLocks/>
          </p:cNvGrpSpPr>
          <p:nvPr/>
        </p:nvGrpSpPr>
        <p:grpSpPr bwMode="auto">
          <a:xfrm>
            <a:off x="4899026" y="5783263"/>
            <a:ext cx="708025" cy="55562"/>
            <a:chOff x="463" y="3643"/>
            <a:chExt cx="446" cy="35"/>
          </a:xfrm>
        </p:grpSpPr>
        <p:sp>
          <p:nvSpPr>
            <p:cNvPr id="7268"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9"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0"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1"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2"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3"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4"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5"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76"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19" name="Group 239"/>
          <p:cNvGrpSpPr>
            <a:grpSpLocks/>
          </p:cNvGrpSpPr>
          <p:nvPr/>
        </p:nvGrpSpPr>
        <p:grpSpPr bwMode="auto">
          <a:xfrm>
            <a:off x="5778501" y="5783263"/>
            <a:ext cx="708025" cy="55562"/>
            <a:chOff x="463" y="3643"/>
            <a:chExt cx="446" cy="35"/>
          </a:xfrm>
        </p:grpSpPr>
        <p:sp>
          <p:nvSpPr>
            <p:cNvPr id="7259"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0"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1"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2"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3"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4"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5"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6"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67"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20" name="Group 249"/>
          <p:cNvGrpSpPr>
            <a:grpSpLocks/>
          </p:cNvGrpSpPr>
          <p:nvPr/>
        </p:nvGrpSpPr>
        <p:grpSpPr bwMode="auto">
          <a:xfrm>
            <a:off x="6659564" y="5783263"/>
            <a:ext cx="708025" cy="55562"/>
            <a:chOff x="463" y="3643"/>
            <a:chExt cx="446" cy="35"/>
          </a:xfrm>
        </p:grpSpPr>
        <p:sp>
          <p:nvSpPr>
            <p:cNvPr id="7250"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1"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2"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3"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4"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5"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6"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7"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58"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21" name="Group 259"/>
          <p:cNvGrpSpPr>
            <a:grpSpLocks/>
          </p:cNvGrpSpPr>
          <p:nvPr/>
        </p:nvGrpSpPr>
        <p:grpSpPr bwMode="auto">
          <a:xfrm>
            <a:off x="7539039" y="5783263"/>
            <a:ext cx="708025" cy="55562"/>
            <a:chOff x="463" y="3643"/>
            <a:chExt cx="446" cy="35"/>
          </a:xfrm>
        </p:grpSpPr>
        <p:sp>
          <p:nvSpPr>
            <p:cNvPr id="7241"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2"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3"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4"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5"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6"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7"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8"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9"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22" name="Group 269"/>
          <p:cNvGrpSpPr>
            <a:grpSpLocks/>
          </p:cNvGrpSpPr>
          <p:nvPr/>
        </p:nvGrpSpPr>
        <p:grpSpPr bwMode="auto">
          <a:xfrm>
            <a:off x="8420101" y="5783263"/>
            <a:ext cx="708025" cy="55562"/>
            <a:chOff x="463" y="3643"/>
            <a:chExt cx="446" cy="35"/>
          </a:xfrm>
        </p:grpSpPr>
        <p:sp>
          <p:nvSpPr>
            <p:cNvPr id="7232" name="Line 200"/>
            <p:cNvSpPr>
              <a:spLocks noChangeShapeType="1"/>
            </p:cNvSpPr>
            <p:nvPr/>
          </p:nvSpPr>
          <p:spPr bwMode="gray">
            <a:xfrm>
              <a:off x="46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3" name="Line 201"/>
            <p:cNvSpPr>
              <a:spLocks noChangeShapeType="1"/>
            </p:cNvSpPr>
            <p:nvPr/>
          </p:nvSpPr>
          <p:spPr bwMode="gray">
            <a:xfrm>
              <a:off x="51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4" name="Line 202"/>
            <p:cNvSpPr>
              <a:spLocks noChangeShapeType="1"/>
            </p:cNvSpPr>
            <p:nvPr/>
          </p:nvSpPr>
          <p:spPr bwMode="gray">
            <a:xfrm>
              <a:off x="57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5" name="Line 203"/>
            <p:cNvSpPr>
              <a:spLocks noChangeShapeType="1"/>
            </p:cNvSpPr>
            <p:nvPr/>
          </p:nvSpPr>
          <p:spPr bwMode="gray">
            <a:xfrm>
              <a:off x="63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6" name="Line 204"/>
            <p:cNvSpPr>
              <a:spLocks noChangeShapeType="1"/>
            </p:cNvSpPr>
            <p:nvPr/>
          </p:nvSpPr>
          <p:spPr bwMode="gray">
            <a:xfrm>
              <a:off x="686"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7" name="Line 205"/>
            <p:cNvSpPr>
              <a:spLocks noChangeShapeType="1"/>
            </p:cNvSpPr>
            <p:nvPr/>
          </p:nvSpPr>
          <p:spPr bwMode="gray">
            <a:xfrm>
              <a:off x="74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8" name="Line 206"/>
            <p:cNvSpPr>
              <a:spLocks noChangeShapeType="1"/>
            </p:cNvSpPr>
            <p:nvPr/>
          </p:nvSpPr>
          <p:spPr bwMode="gray">
            <a:xfrm>
              <a:off x="79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9" name="Line 207"/>
            <p:cNvSpPr>
              <a:spLocks noChangeShapeType="1"/>
            </p:cNvSpPr>
            <p:nvPr/>
          </p:nvSpPr>
          <p:spPr bwMode="gray">
            <a:xfrm>
              <a:off x="853"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40" name="Line 208"/>
            <p:cNvSpPr>
              <a:spLocks noChangeShapeType="1"/>
            </p:cNvSpPr>
            <p:nvPr/>
          </p:nvSpPr>
          <p:spPr bwMode="gray">
            <a:xfrm>
              <a:off x="909"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grpSp>
        <p:nvGrpSpPr>
          <p:cNvPr id="7223" name="Group 289"/>
          <p:cNvGrpSpPr>
            <a:grpSpLocks/>
          </p:cNvGrpSpPr>
          <p:nvPr/>
        </p:nvGrpSpPr>
        <p:grpSpPr bwMode="auto">
          <a:xfrm>
            <a:off x="9309101" y="5783263"/>
            <a:ext cx="619125" cy="55562"/>
            <a:chOff x="4904" y="3643"/>
            <a:chExt cx="390" cy="35"/>
          </a:xfrm>
        </p:grpSpPr>
        <p:sp>
          <p:nvSpPr>
            <p:cNvPr id="7224" name="Line 201"/>
            <p:cNvSpPr>
              <a:spLocks noChangeShapeType="1"/>
            </p:cNvSpPr>
            <p:nvPr/>
          </p:nvSpPr>
          <p:spPr bwMode="gray">
            <a:xfrm>
              <a:off x="4904"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25" name="Line 202"/>
            <p:cNvSpPr>
              <a:spLocks noChangeShapeType="1"/>
            </p:cNvSpPr>
            <p:nvPr/>
          </p:nvSpPr>
          <p:spPr bwMode="gray">
            <a:xfrm>
              <a:off x="4960"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26" name="Line 203"/>
            <p:cNvSpPr>
              <a:spLocks noChangeShapeType="1"/>
            </p:cNvSpPr>
            <p:nvPr/>
          </p:nvSpPr>
          <p:spPr bwMode="gray">
            <a:xfrm>
              <a:off x="5015"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27" name="Line 204"/>
            <p:cNvSpPr>
              <a:spLocks noChangeShapeType="1"/>
            </p:cNvSpPr>
            <p:nvPr/>
          </p:nvSpPr>
          <p:spPr bwMode="gray">
            <a:xfrm>
              <a:off x="5071"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28" name="Line 205"/>
            <p:cNvSpPr>
              <a:spLocks noChangeShapeType="1"/>
            </p:cNvSpPr>
            <p:nvPr/>
          </p:nvSpPr>
          <p:spPr bwMode="gray">
            <a:xfrm>
              <a:off x="5127"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29" name="Line 206"/>
            <p:cNvSpPr>
              <a:spLocks noChangeShapeType="1"/>
            </p:cNvSpPr>
            <p:nvPr/>
          </p:nvSpPr>
          <p:spPr bwMode="gray">
            <a:xfrm>
              <a:off x="5182"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0" name="Line 207"/>
            <p:cNvSpPr>
              <a:spLocks noChangeShapeType="1"/>
            </p:cNvSpPr>
            <p:nvPr/>
          </p:nvSpPr>
          <p:spPr bwMode="gray">
            <a:xfrm>
              <a:off x="5238"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sp>
          <p:nvSpPr>
            <p:cNvPr id="7231" name="Line 208"/>
            <p:cNvSpPr>
              <a:spLocks noChangeShapeType="1"/>
            </p:cNvSpPr>
            <p:nvPr/>
          </p:nvSpPr>
          <p:spPr bwMode="gray">
            <a:xfrm>
              <a:off x="5294" y="3643"/>
              <a:ext cx="0" cy="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FFFF"/>
                </a:solidFill>
              </a:endParaRPr>
            </a:p>
          </p:txBody>
        </p:sp>
      </p:grpSp>
      <p:sp>
        <p:nvSpPr>
          <p:cNvPr id="7174" name="Line 689"/>
          <p:cNvSpPr>
            <a:spLocks noChangeShapeType="1"/>
          </p:cNvSpPr>
          <p:nvPr/>
        </p:nvSpPr>
        <p:spPr bwMode="gray">
          <a:xfrm flipV="1">
            <a:off x="2170114" y="830263"/>
            <a:ext cx="1587" cy="5421312"/>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210" name="Line 701"/>
          <p:cNvSpPr>
            <a:spLocks noChangeShapeType="1"/>
          </p:cNvSpPr>
          <p:nvPr/>
        </p:nvSpPr>
        <p:spPr bwMode="gray">
          <a:xfrm>
            <a:off x="1524001" y="4886326"/>
            <a:ext cx="9140825" cy="3175"/>
          </a:xfrm>
          <a:prstGeom prst="line">
            <a:avLst/>
          </a:prstGeom>
          <a:noFill/>
          <a:ln w="38100">
            <a:solidFill>
              <a:srgbClr val="FFC000"/>
            </a:solidFill>
            <a:round/>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
        <p:nvSpPr>
          <p:cNvPr id="7" name="Rectangle 6"/>
          <p:cNvSpPr/>
          <p:nvPr/>
        </p:nvSpPr>
        <p:spPr bwMode="auto">
          <a:xfrm>
            <a:off x="9514546" y="1640383"/>
            <a:ext cx="1002367" cy="3481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67" name="Rectangle 166"/>
          <p:cNvSpPr/>
          <p:nvPr/>
        </p:nvSpPr>
        <p:spPr bwMode="auto">
          <a:xfrm>
            <a:off x="9486626" y="3480806"/>
            <a:ext cx="951618" cy="3049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51" name="Oval 150"/>
          <p:cNvSpPr/>
          <p:nvPr/>
        </p:nvSpPr>
        <p:spPr bwMode="auto">
          <a:xfrm>
            <a:off x="2052151" y="4780756"/>
            <a:ext cx="228600" cy="228600"/>
          </a:xfrm>
          <a:prstGeom prst="ellipse">
            <a:avLst/>
          </a:prstGeom>
          <a:solidFill>
            <a:srgbClr val="FF0000"/>
          </a:solidFill>
          <a:ln w="28575" cap="flat" cmpd="sng" algn="ctr">
            <a:solidFill>
              <a:srgbClr val="00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pic>
        <p:nvPicPr>
          <p:cNvPr id="143" name="Picture 142">
            <a:extLst>
              <a:ext uri="{FF2B5EF4-FFF2-40B4-BE49-F238E27FC236}">
                <a16:creationId xmlns:a16="http://schemas.microsoft.com/office/drawing/2014/main" id="{9B4B565A-6CB5-6A47-B084-57855AB6D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65725"/>
            <a:ext cx="1725875" cy="406088"/>
          </a:xfrm>
          <a:prstGeom prst="rect">
            <a:avLst/>
          </a:prstGeom>
        </p:spPr>
      </p:pic>
    </p:spTree>
    <p:extLst>
      <p:ext uri="{BB962C8B-B14F-4D97-AF65-F5344CB8AC3E}">
        <p14:creationId xmlns:p14="http://schemas.microsoft.com/office/powerpoint/2010/main" val="277416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7"/>
                                        </p:tgtEl>
                                      </p:cBhvr>
                                    </p:animEffect>
                                    <p:set>
                                      <p:cBhvr>
                                        <p:cTn id="12" dur="1" fill="hold">
                                          <p:stCondLst>
                                            <p:cond delay="499"/>
                                          </p:stCondLst>
                                        </p:cTn>
                                        <p:tgtEl>
                                          <p:spTgt spid="1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262" y="2590800"/>
            <a:ext cx="6337738" cy="1371600"/>
          </a:xfrm>
        </p:spPr>
        <p:txBody>
          <a:bodyPr/>
          <a:lstStyle/>
          <a:p>
            <a:r>
              <a:rPr lang="en-US" dirty="0">
                <a:solidFill>
                  <a:srgbClr val="92D050"/>
                </a:solidFill>
                <a:latin typeface="Tw Cen MT" panose="020B0602020104020603" pitchFamily="34" charset="77"/>
              </a:rPr>
              <a:t>Two Prudent Strategies for Dealing with Volatility Risk</a:t>
            </a:r>
          </a:p>
        </p:txBody>
      </p:sp>
      <p:pic>
        <p:nvPicPr>
          <p:cNvPr id="3" name="Picture 2">
            <a:extLst>
              <a:ext uri="{FF2B5EF4-FFF2-40B4-BE49-F238E27FC236}">
                <a16:creationId xmlns:a16="http://schemas.microsoft.com/office/drawing/2014/main" id="{FA544644-F5EA-5D48-8814-CAADAE9BB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49396"/>
            <a:ext cx="1725875" cy="406088"/>
          </a:xfrm>
          <a:prstGeom prst="rect">
            <a:avLst/>
          </a:prstGeom>
        </p:spPr>
      </p:pic>
    </p:spTree>
    <p:extLst>
      <p:ext uri="{BB962C8B-B14F-4D97-AF65-F5344CB8AC3E}">
        <p14:creationId xmlns:p14="http://schemas.microsoft.com/office/powerpoint/2010/main" val="1947647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7" name="Rectangle 5"/>
          <p:cNvSpPr>
            <a:spLocks noGrp="1" noChangeArrowheads="1"/>
          </p:cNvSpPr>
          <p:nvPr>
            <p:ph type="title"/>
          </p:nvPr>
        </p:nvSpPr>
        <p:spPr>
          <a:xfrm>
            <a:off x="2209800" y="0"/>
            <a:ext cx="7772400" cy="1143000"/>
          </a:xfrm>
          <a:noFill/>
          <a:ln/>
        </p:spPr>
        <p:txBody>
          <a:bodyPr/>
          <a:lstStyle/>
          <a:p>
            <a:r>
              <a:rPr lang="en-US" sz="4000" b="1" i="1" u="sng" dirty="0">
                <a:solidFill>
                  <a:srgbClr val="92D050"/>
                </a:solidFill>
                <a:latin typeface="Tw Cen MT" panose="020B0602020104020603" pitchFamily="34" charset="77"/>
              </a:rPr>
              <a:t>Prudent</a:t>
            </a:r>
            <a:r>
              <a:rPr lang="en-US" sz="4000" dirty="0">
                <a:solidFill>
                  <a:srgbClr val="92D050"/>
                </a:solidFill>
                <a:latin typeface="Tw Cen MT" panose="020B0602020104020603" pitchFamily="34" charset="77"/>
              </a:rPr>
              <a:t> Strategies to Deal with Risk</a:t>
            </a:r>
          </a:p>
        </p:txBody>
      </p:sp>
      <p:sp>
        <p:nvSpPr>
          <p:cNvPr id="279558" name="Text Box 6"/>
          <p:cNvSpPr txBox="1">
            <a:spLocks noChangeArrowheads="1"/>
          </p:cNvSpPr>
          <p:nvPr/>
        </p:nvSpPr>
        <p:spPr bwMode="auto">
          <a:xfrm>
            <a:off x="792785" y="2722269"/>
            <a:ext cx="3574263" cy="1077218"/>
          </a:xfrm>
          <a:prstGeom prst="rect">
            <a:avLst/>
          </a:prstGeom>
          <a:solidFill>
            <a:srgbClr val="CCFFCC"/>
          </a:solidFill>
          <a:ln w="9525">
            <a:noFill/>
            <a:miter lim="800000"/>
            <a:headEnd/>
            <a:tailEnd/>
          </a:ln>
          <a:effectLst/>
        </p:spPr>
        <p:txBody>
          <a:bodyPr wrap="square">
            <a:spAutoFit/>
          </a:bodyPr>
          <a:lstStyle/>
          <a:p>
            <a:pPr algn="ctr">
              <a:spcBef>
                <a:spcPct val="50000"/>
              </a:spcBef>
            </a:pPr>
            <a:r>
              <a:rPr lang="en-US" sz="2800" b="1" i="1" dirty="0">
                <a:solidFill>
                  <a:schemeClr val="bg1"/>
                </a:solidFill>
                <a:latin typeface="Futura Md BT" pitchFamily="34" charset="0"/>
              </a:rPr>
              <a:t>1.  </a:t>
            </a:r>
            <a:r>
              <a:rPr lang="en-US" sz="3200" b="1" i="1" dirty="0">
                <a:solidFill>
                  <a:schemeClr val="bg1"/>
                </a:solidFill>
                <a:latin typeface="Tw Cen MT" panose="020B0602020104020603" pitchFamily="34" charset="77"/>
              </a:rPr>
              <a:t>Invest for the  Long-Term</a:t>
            </a:r>
            <a:endParaRPr lang="en-US" sz="2800" dirty="0">
              <a:solidFill>
                <a:schemeClr val="bg1"/>
              </a:solidFill>
              <a:latin typeface="Tw Cen MT" panose="020B0602020104020603" pitchFamily="34" charset="77"/>
            </a:endParaRPr>
          </a:p>
        </p:txBody>
      </p:sp>
      <p:pic>
        <p:nvPicPr>
          <p:cNvPr id="279555" name="Picture 3" descr="5-14"/>
          <p:cNvPicPr>
            <a:picLocks noChangeAspect="1" noChangeArrowheads="1"/>
          </p:cNvPicPr>
          <p:nvPr/>
        </p:nvPicPr>
        <p:blipFill>
          <a:blip r:embed="rId3" cstate="print"/>
          <a:srcRect/>
          <a:stretch>
            <a:fillRect/>
          </a:stretch>
        </p:blipFill>
        <p:spPr bwMode="auto">
          <a:xfrm>
            <a:off x="4826573" y="1668619"/>
            <a:ext cx="6667800" cy="4543006"/>
          </a:xfrm>
          <a:prstGeom prst="rect">
            <a:avLst/>
          </a:prstGeom>
          <a:solidFill>
            <a:srgbClr val="99CCFF"/>
          </a:solidFill>
        </p:spPr>
      </p:pic>
      <p:sp>
        <p:nvSpPr>
          <p:cNvPr id="279561" name="Rectangle 9"/>
          <p:cNvSpPr>
            <a:spLocks noChangeArrowheads="1"/>
          </p:cNvSpPr>
          <p:nvPr/>
        </p:nvSpPr>
        <p:spPr bwMode="auto">
          <a:xfrm>
            <a:off x="4826573" y="1668618"/>
            <a:ext cx="6629700" cy="533399"/>
          </a:xfrm>
          <a:prstGeom prst="rect">
            <a:avLst/>
          </a:prstGeom>
          <a:solidFill>
            <a:srgbClr val="99CCFF"/>
          </a:solidFill>
          <a:ln w="9525">
            <a:noFill/>
            <a:miter lim="800000"/>
            <a:headEnd/>
            <a:tailEnd/>
          </a:ln>
          <a:effectLst/>
        </p:spPr>
        <p:txBody>
          <a:bodyPr wrap="none" anchor="ctr"/>
          <a:lstStyle/>
          <a:p>
            <a:pPr algn="ctr"/>
            <a:endParaRPr lang="en-US"/>
          </a:p>
        </p:txBody>
      </p:sp>
      <p:sp>
        <p:nvSpPr>
          <p:cNvPr id="279563" name="Text Box 11"/>
          <p:cNvSpPr txBox="1">
            <a:spLocks noChangeArrowheads="1"/>
          </p:cNvSpPr>
          <p:nvPr/>
        </p:nvSpPr>
        <p:spPr bwMode="auto">
          <a:xfrm>
            <a:off x="6693772" y="4720642"/>
            <a:ext cx="4724400" cy="646331"/>
          </a:xfrm>
          <a:prstGeom prst="rect">
            <a:avLst/>
          </a:prstGeom>
          <a:solidFill>
            <a:srgbClr val="DDDDDD"/>
          </a:solidFill>
          <a:ln w="9525">
            <a:noFill/>
            <a:miter lim="800000"/>
            <a:headEnd/>
            <a:tailEnd/>
          </a:ln>
          <a:effectLst/>
        </p:spPr>
        <p:txBody>
          <a:bodyPr>
            <a:spAutoFit/>
          </a:bodyPr>
          <a:lstStyle/>
          <a:p>
            <a:pPr>
              <a:lnSpc>
                <a:spcPct val="90000"/>
              </a:lnSpc>
              <a:spcBef>
                <a:spcPct val="20000"/>
              </a:spcBef>
            </a:pPr>
            <a:r>
              <a:rPr lang="en-US" sz="2000" b="1" dirty="0">
                <a:solidFill>
                  <a:schemeClr val="bg1"/>
                </a:solidFill>
                <a:latin typeface="Calibri" panose="020F0502020204030204" pitchFamily="34" charset="0"/>
                <a:cs typeface="Calibri" panose="020F0502020204030204" pitchFamily="34" charset="0"/>
              </a:rPr>
              <a:t>. . . if you </a:t>
            </a:r>
            <a:r>
              <a:rPr lang="en-US" sz="2000" b="1" i="1" dirty="0">
                <a:solidFill>
                  <a:schemeClr val="bg1"/>
                </a:solidFill>
                <a:latin typeface="Calibri" panose="020F0502020204030204" pitchFamily="34" charset="0"/>
                <a:cs typeface="Calibri" panose="020F0502020204030204" pitchFamily="34" charset="0"/>
              </a:rPr>
              <a:t>think</a:t>
            </a:r>
            <a:r>
              <a:rPr lang="en-US" sz="2000" b="1" dirty="0">
                <a:solidFill>
                  <a:schemeClr val="bg1"/>
                </a:solidFill>
                <a:latin typeface="Calibri" panose="020F0502020204030204" pitchFamily="34" charset="0"/>
                <a:cs typeface="Calibri" panose="020F0502020204030204" pitchFamily="34" charset="0"/>
              </a:rPr>
              <a:t> long-term, the ups exceed  the downs.</a:t>
            </a:r>
            <a:endParaRPr lang="en-US" sz="2000" dirty="0">
              <a:latin typeface="Calibri" panose="020F0502020204030204" pitchFamily="34" charset="0"/>
              <a:cs typeface="Calibri" panose="020F0502020204030204" pitchFamily="34" charset="0"/>
            </a:endParaRPr>
          </a:p>
        </p:txBody>
      </p:sp>
      <p:grpSp>
        <p:nvGrpSpPr>
          <p:cNvPr id="2" name="Group 18"/>
          <p:cNvGrpSpPr>
            <a:grpSpLocks/>
          </p:cNvGrpSpPr>
          <p:nvPr/>
        </p:nvGrpSpPr>
        <p:grpSpPr bwMode="auto">
          <a:xfrm>
            <a:off x="4946427" y="3213548"/>
            <a:ext cx="6471745" cy="1600201"/>
            <a:chOff x="0" y="2352"/>
            <a:chExt cx="4656" cy="1104"/>
          </a:xfrm>
        </p:grpSpPr>
        <p:sp>
          <p:nvSpPr>
            <p:cNvPr id="279559" name="Oval 7"/>
            <p:cNvSpPr>
              <a:spLocks noChangeArrowheads="1"/>
            </p:cNvSpPr>
            <p:nvPr/>
          </p:nvSpPr>
          <p:spPr bwMode="auto">
            <a:xfrm>
              <a:off x="0" y="3264"/>
              <a:ext cx="192" cy="19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79560" name="Oval 8"/>
            <p:cNvSpPr>
              <a:spLocks noChangeArrowheads="1"/>
            </p:cNvSpPr>
            <p:nvPr/>
          </p:nvSpPr>
          <p:spPr bwMode="auto">
            <a:xfrm>
              <a:off x="4464" y="2352"/>
              <a:ext cx="192" cy="192"/>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279556" name="Freeform 4"/>
            <p:cNvSpPr>
              <a:spLocks/>
            </p:cNvSpPr>
            <p:nvPr/>
          </p:nvSpPr>
          <p:spPr bwMode="auto">
            <a:xfrm>
              <a:off x="0" y="2448"/>
              <a:ext cx="4560" cy="936"/>
            </a:xfrm>
            <a:custGeom>
              <a:avLst/>
              <a:gdLst/>
              <a:ahLst/>
              <a:cxnLst>
                <a:cxn ang="0">
                  <a:pos x="0" y="744"/>
                </a:cxn>
                <a:cxn ang="0">
                  <a:pos x="564" y="612"/>
                </a:cxn>
                <a:cxn ang="0">
                  <a:pos x="888" y="516"/>
                </a:cxn>
                <a:cxn ang="0">
                  <a:pos x="1200" y="504"/>
                </a:cxn>
                <a:cxn ang="0">
                  <a:pos x="1380" y="456"/>
                </a:cxn>
                <a:cxn ang="0">
                  <a:pos x="1488" y="408"/>
                </a:cxn>
                <a:cxn ang="0">
                  <a:pos x="1752" y="348"/>
                </a:cxn>
                <a:cxn ang="0">
                  <a:pos x="1956" y="276"/>
                </a:cxn>
                <a:cxn ang="0">
                  <a:pos x="2064" y="228"/>
                </a:cxn>
                <a:cxn ang="0">
                  <a:pos x="2568" y="180"/>
                </a:cxn>
                <a:cxn ang="0">
                  <a:pos x="2856" y="120"/>
                </a:cxn>
                <a:cxn ang="0">
                  <a:pos x="3168" y="24"/>
                </a:cxn>
                <a:cxn ang="0">
                  <a:pos x="3420" y="12"/>
                </a:cxn>
                <a:cxn ang="0">
                  <a:pos x="3540" y="0"/>
                </a:cxn>
              </a:cxnLst>
              <a:rect l="0" t="0" r="r" b="b"/>
              <a:pathLst>
                <a:path w="3540" h="744">
                  <a:moveTo>
                    <a:pt x="0" y="744"/>
                  </a:moveTo>
                  <a:cubicBezTo>
                    <a:pt x="190" y="712"/>
                    <a:pt x="380" y="666"/>
                    <a:pt x="564" y="612"/>
                  </a:cubicBezTo>
                  <a:cubicBezTo>
                    <a:pt x="644" y="588"/>
                    <a:pt x="802" y="522"/>
                    <a:pt x="888" y="516"/>
                  </a:cubicBezTo>
                  <a:cubicBezTo>
                    <a:pt x="992" y="509"/>
                    <a:pt x="1096" y="508"/>
                    <a:pt x="1200" y="504"/>
                  </a:cubicBezTo>
                  <a:cubicBezTo>
                    <a:pt x="1257" y="488"/>
                    <a:pt x="1325" y="480"/>
                    <a:pt x="1380" y="456"/>
                  </a:cubicBezTo>
                  <a:cubicBezTo>
                    <a:pt x="1453" y="425"/>
                    <a:pt x="1404" y="436"/>
                    <a:pt x="1488" y="408"/>
                  </a:cubicBezTo>
                  <a:cubicBezTo>
                    <a:pt x="1564" y="383"/>
                    <a:pt x="1671" y="364"/>
                    <a:pt x="1752" y="348"/>
                  </a:cubicBezTo>
                  <a:cubicBezTo>
                    <a:pt x="1814" y="307"/>
                    <a:pt x="1888" y="302"/>
                    <a:pt x="1956" y="276"/>
                  </a:cubicBezTo>
                  <a:cubicBezTo>
                    <a:pt x="1996" y="261"/>
                    <a:pt x="2020" y="236"/>
                    <a:pt x="2064" y="228"/>
                  </a:cubicBezTo>
                  <a:cubicBezTo>
                    <a:pt x="2225" y="198"/>
                    <a:pt x="2405" y="190"/>
                    <a:pt x="2568" y="180"/>
                  </a:cubicBezTo>
                  <a:cubicBezTo>
                    <a:pt x="2665" y="166"/>
                    <a:pt x="2763" y="148"/>
                    <a:pt x="2856" y="120"/>
                  </a:cubicBezTo>
                  <a:cubicBezTo>
                    <a:pt x="2942" y="94"/>
                    <a:pt x="3080" y="31"/>
                    <a:pt x="3168" y="24"/>
                  </a:cubicBezTo>
                  <a:cubicBezTo>
                    <a:pt x="3252" y="17"/>
                    <a:pt x="3336" y="16"/>
                    <a:pt x="3420" y="12"/>
                  </a:cubicBezTo>
                  <a:cubicBezTo>
                    <a:pt x="3460" y="8"/>
                    <a:pt x="3540" y="0"/>
                    <a:pt x="3540" y="0"/>
                  </a:cubicBezTo>
                </a:path>
              </a:pathLst>
            </a:custGeom>
            <a:noFill/>
            <a:ln w="76200" cmpd="sng">
              <a:solidFill>
                <a:schemeClr val="accent2"/>
              </a:solidFill>
              <a:round/>
              <a:headEnd/>
              <a:tailEnd/>
            </a:ln>
            <a:effectLst/>
          </p:spPr>
          <p:txBody>
            <a:bodyPr/>
            <a:lstStyle/>
            <a:p>
              <a:endParaRPr lang="en-US"/>
            </a:p>
          </p:txBody>
        </p:sp>
      </p:grpSp>
      <p:pic>
        <p:nvPicPr>
          <p:cNvPr id="11" name="Picture 10">
            <a:extLst>
              <a:ext uri="{FF2B5EF4-FFF2-40B4-BE49-F238E27FC236}">
                <a16:creationId xmlns:a16="http://schemas.microsoft.com/office/drawing/2014/main" id="{C112D2F2-63D0-1042-9266-61669A892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193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63"/>
                                        </p:tgtEl>
                                        <p:attrNameLst>
                                          <p:attrName>style.visibility</p:attrName>
                                        </p:attrNameLst>
                                      </p:cBhvr>
                                      <p:to>
                                        <p:strVal val="visible"/>
                                      </p:to>
                                    </p:set>
                                    <p:animEffect transition="in" filter="dissolve">
                                      <p:cBhvr>
                                        <p:cTn id="7" dur="500"/>
                                        <p:tgtEl>
                                          <p:spTgt spid="2795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9558"/>
                                        </p:tgtEl>
                                        <p:attrNameLst>
                                          <p:attrName>style.visibility</p:attrName>
                                        </p:attrNameLst>
                                      </p:cBhvr>
                                      <p:to>
                                        <p:strVal val="visible"/>
                                      </p:to>
                                    </p:set>
                                    <p:animEffect transition="in" filter="dissolve">
                                      <p:cBhvr>
                                        <p:cTn id="17" dur="500"/>
                                        <p:tgtEl>
                                          <p:spTgt spid="279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8" grpId="0" animBg="1"/>
      <p:bldP spid="27956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FEEF060-3A3F-D74F-8915-777D88923780}"/>
              </a:ext>
            </a:extLst>
          </p:cNvPr>
          <p:cNvPicPr>
            <a:picLocks noGrp="1" noChangeAspect="1"/>
          </p:cNvPicPr>
          <p:nvPr>
            <p:ph idx="1"/>
          </p:nvPr>
        </p:nvPicPr>
        <p:blipFill>
          <a:blip r:embed="rId2"/>
          <a:stretch>
            <a:fillRect/>
          </a:stretch>
        </p:blipFill>
        <p:spPr>
          <a:xfrm>
            <a:off x="726764" y="-229915"/>
            <a:ext cx="10738469" cy="7907722"/>
          </a:xfrm>
          <a:prstGeom prst="rect">
            <a:avLst/>
          </a:prstGeom>
        </p:spPr>
      </p:pic>
      <p:sp>
        <p:nvSpPr>
          <p:cNvPr id="5" name="Title 3">
            <a:extLst>
              <a:ext uri="{FF2B5EF4-FFF2-40B4-BE49-F238E27FC236}">
                <a16:creationId xmlns:a16="http://schemas.microsoft.com/office/drawing/2014/main" id="{07F2C7D8-2DC9-4C42-8CFA-2D17A671072A}"/>
              </a:ext>
            </a:extLst>
          </p:cNvPr>
          <p:cNvSpPr txBox="1">
            <a:spLocks/>
          </p:cNvSpPr>
          <p:nvPr/>
        </p:nvSpPr>
        <p:spPr bwMode="auto">
          <a:xfrm>
            <a:off x="0" y="0"/>
            <a:ext cx="12191999" cy="106680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eaLnBrk="0" fontAlgn="base" hangingPunct="0">
              <a:spcBef>
                <a:spcPct val="0"/>
              </a:spcBef>
              <a:spcAft>
                <a:spcPct val="0"/>
              </a:spcAft>
              <a:defRPr sz="4400">
                <a:solidFill>
                  <a:srgbClr val="FFFF00"/>
                </a:solidFill>
                <a:latin typeface="Times New Roman" pitchFamily="18" charset="0"/>
              </a:defRPr>
            </a:lvl6pPr>
            <a:lvl7pPr marL="914400" algn="ctr" rtl="0" eaLnBrk="0" fontAlgn="base" hangingPunct="0">
              <a:spcBef>
                <a:spcPct val="0"/>
              </a:spcBef>
              <a:spcAft>
                <a:spcPct val="0"/>
              </a:spcAft>
              <a:defRPr sz="4400">
                <a:solidFill>
                  <a:srgbClr val="FFFF00"/>
                </a:solidFill>
                <a:latin typeface="Times New Roman" pitchFamily="18" charset="0"/>
              </a:defRPr>
            </a:lvl7pPr>
            <a:lvl8pPr marL="1371600" algn="ctr" rtl="0" eaLnBrk="0" fontAlgn="base" hangingPunct="0">
              <a:spcBef>
                <a:spcPct val="0"/>
              </a:spcBef>
              <a:spcAft>
                <a:spcPct val="0"/>
              </a:spcAft>
              <a:defRPr sz="4400">
                <a:solidFill>
                  <a:srgbClr val="FFFF00"/>
                </a:solidFill>
                <a:latin typeface="Times New Roman" pitchFamily="18" charset="0"/>
              </a:defRPr>
            </a:lvl8pPr>
            <a:lvl9pPr marL="1828800" algn="ctr" rtl="0" eaLnBrk="0" fontAlgn="base" hangingPunct="0">
              <a:spcBef>
                <a:spcPct val="0"/>
              </a:spcBef>
              <a:spcAft>
                <a:spcPct val="0"/>
              </a:spcAft>
              <a:defRPr sz="4400">
                <a:solidFill>
                  <a:srgbClr val="FFFF00"/>
                </a:solidFill>
                <a:latin typeface="Times New Roman" pitchFamily="18" charset="0"/>
              </a:defRPr>
            </a:lvl9pPr>
          </a:lstStyle>
          <a:p>
            <a:r>
              <a:rPr lang="en-US" kern="0" dirty="0">
                <a:solidFill>
                  <a:srgbClr val="92D050"/>
                </a:solidFill>
                <a:latin typeface="Tw Cen MT" panose="020B0602020104020603" pitchFamily="34" charset="77"/>
              </a:rPr>
              <a:t>The Bulls and the Bears</a:t>
            </a:r>
          </a:p>
          <a:p>
            <a:r>
              <a:rPr lang="en-US" sz="2400" kern="0" dirty="0">
                <a:solidFill>
                  <a:srgbClr val="92D050"/>
                </a:solidFill>
                <a:latin typeface="Tw Cen MT" panose="020B0602020104020603" pitchFamily="34" charset="77"/>
              </a:rPr>
              <a:t>(1926 – 2016)</a:t>
            </a:r>
          </a:p>
        </p:txBody>
      </p:sp>
      <p:sp>
        <p:nvSpPr>
          <p:cNvPr id="6" name="TextBox 5">
            <a:extLst>
              <a:ext uri="{FF2B5EF4-FFF2-40B4-BE49-F238E27FC236}">
                <a16:creationId xmlns:a16="http://schemas.microsoft.com/office/drawing/2014/main" id="{D62C5C72-F93D-7645-A0F3-61D71986E54B}"/>
              </a:ext>
            </a:extLst>
          </p:cNvPr>
          <p:cNvSpPr txBox="1"/>
          <p:nvPr/>
        </p:nvSpPr>
        <p:spPr>
          <a:xfrm>
            <a:off x="7094482" y="5060731"/>
            <a:ext cx="4146331"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Think long term!</a:t>
            </a:r>
          </a:p>
        </p:txBody>
      </p:sp>
      <p:pic>
        <p:nvPicPr>
          <p:cNvPr id="7" name="Picture 6">
            <a:extLst>
              <a:ext uri="{FF2B5EF4-FFF2-40B4-BE49-F238E27FC236}">
                <a16:creationId xmlns:a16="http://schemas.microsoft.com/office/drawing/2014/main" id="{5EAF3C8E-919F-2641-9166-5452B5EBF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49396"/>
            <a:ext cx="1725875" cy="406088"/>
          </a:xfrm>
          <a:prstGeom prst="rect">
            <a:avLst/>
          </a:prstGeom>
        </p:spPr>
      </p:pic>
    </p:spTree>
    <p:extLst>
      <p:ext uri="{BB962C8B-B14F-4D97-AF65-F5344CB8AC3E}">
        <p14:creationId xmlns:p14="http://schemas.microsoft.com/office/powerpoint/2010/main" val="420923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905000" y="152400"/>
            <a:ext cx="8534400" cy="1143000"/>
          </a:xfrm>
        </p:spPr>
        <p:txBody>
          <a:bodyPr/>
          <a:lstStyle/>
          <a:p>
            <a:r>
              <a:rPr lang="en-US" b="1" i="1" u="sng" dirty="0">
                <a:solidFill>
                  <a:srgbClr val="92D050"/>
                </a:solidFill>
                <a:latin typeface="Tw Cen MT" panose="020B0602020104020603" pitchFamily="34" charset="77"/>
              </a:rPr>
              <a:t>Prudent</a:t>
            </a:r>
            <a:r>
              <a:rPr lang="en-US" dirty="0">
                <a:solidFill>
                  <a:srgbClr val="92D050"/>
                </a:solidFill>
                <a:latin typeface="Tw Cen MT" panose="020B0602020104020603" pitchFamily="34" charset="77"/>
              </a:rPr>
              <a:t> Strategies to Deal with Risk</a:t>
            </a:r>
            <a:endParaRPr lang="en-US" dirty="0">
              <a:solidFill>
                <a:srgbClr val="92D050"/>
              </a:solidFill>
              <a:latin typeface="Tw Cen MT" panose="020B0602020104020603" pitchFamily="34" charset="77"/>
              <a:cs typeface="Times New Roman" pitchFamily="18" charset="0"/>
            </a:endParaRPr>
          </a:p>
        </p:txBody>
      </p:sp>
      <p:sp>
        <p:nvSpPr>
          <p:cNvPr id="287747" name="Rectangle 3"/>
          <p:cNvSpPr>
            <a:spLocks noGrp="1" noChangeArrowheads="1"/>
          </p:cNvSpPr>
          <p:nvPr>
            <p:ph type="body" sz="half" idx="2"/>
          </p:nvPr>
        </p:nvSpPr>
        <p:spPr>
          <a:xfrm>
            <a:off x="4114800" y="4895850"/>
            <a:ext cx="4419600" cy="1143000"/>
          </a:xfrm>
        </p:spPr>
        <p:txBody>
          <a:bodyPr/>
          <a:lstStyle/>
          <a:p>
            <a:r>
              <a:rPr lang="en-US" sz="2800" b="1" dirty="0">
                <a:latin typeface="Calibri" panose="020F0502020204030204" pitchFamily="34" charset="0"/>
                <a:cs typeface="Calibri" panose="020F0502020204030204" pitchFamily="34" charset="0"/>
              </a:rPr>
              <a:t>All money in one stock?</a:t>
            </a:r>
          </a:p>
          <a:p>
            <a:pPr lvl="1"/>
            <a:r>
              <a:rPr lang="en-US" b="1" dirty="0">
                <a:latin typeface="Calibri" panose="020F0502020204030204" pitchFamily="34" charset="0"/>
                <a:cs typeface="Calibri" panose="020F0502020204030204" pitchFamily="34" charset="0"/>
              </a:rPr>
              <a:t>Could spill all the eggs</a:t>
            </a:r>
          </a:p>
          <a:p>
            <a:pPr lvl="1">
              <a:buFontTx/>
              <a:buNone/>
            </a:pPr>
            <a:endParaRPr lang="en-US" sz="2400" b="1" dirty="0">
              <a:latin typeface="Calibri" panose="020F0502020204030204" pitchFamily="34" charset="0"/>
              <a:cs typeface="Calibri" panose="020F0502020204030204" pitchFamily="34" charset="0"/>
            </a:endParaRPr>
          </a:p>
        </p:txBody>
      </p:sp>
      <p:pic>
        <p:nvPicPr>
          <p:cNvPr id="287748" name="Picture 4" descr="eggs"/>
          <p:cNvPicPr>
            <a:picLocks noGrp="1" noChangeAspect="1" noChangeArrowheads="1"/>
          </p:cNvPicPr>
          <p:nvPr>
            <p:ph type="clipArt" sz="half" idx="1"/>
          </p:nvPr>
        </p:nvPicPr>
        <p:blipFill>
          <a:blip r:embed="rId3" cstate="print"/>
          <a:srcRect/>
          <a:stretch>
            <a:fillRect/>
          </a:stretch>
        </p:blipFill>
        <p:spPr>
          <a:xfrm>
            <a:off x="5076825" y="996950"/>
            <a:ext cx="3810000" cy="3949700"/>
          </a:xfrm>
        </p:spPr>
      </p:pic>
      <p:sp>
        <p:nvSpPr>
          <p:cNvPr id="287749" name="Rectangle 5"/>
          <p:cNvSpPr>
            <a:spLocks noChangeArrowheads="1"/>
          </p:cNvSpPr>
          <p:nvPr/>
        </p:nvSpPr>
        <p:spPr bwMode="auto">
          <a:xfrm>
            <a:off x="4267200" y="1397001"/>
            <a:ext cx="3886200" cy="954107"/>
          </a:xfrm>
          <a:prstGeom prst="rect">
            <a:avLst/>
          </a:prstGeom>
          <a:noFill/>
          <a:ln w="9525">
            <a:noFill/>
            <a:miter lim="800000"/>
            <a:headEnd/>
            <a:tailEnd/>
          </a:ln>
          <a:effectLst/>
        </p:spPr>
        <p:txBody>
          <a:bodyPr wrap="square">
            <a:spAutoFit/>
          </a:bodyPr>
          <a:lstStyle/>
          <a:p>
            <a:r>
              <a:rPr lang="en-US" sz="2800" b="1" i="1" dirty="0">
                <a:latin typeface="Calibri" panose="020F0502020204030204" pitchFamily="34" charset="0"/>
                <a:cs typeface="Calibri" panose="020F0502020204030204" pitchFamily="34" charset="0"/>
              </a:rPr>
              <a:t>Don’t Put All Your </a:t>
            </a:r>
            <a:br>
              <a:rPr lang="en-US" sz="2800" b="1" i="1" dirty="0">
                <a:latin typeface="Calibri" panose="020F0502020204030204" pitchFamily="34" charset="0"/>
                <a:cs typeface="Calibri" panose="020F0502020204030204" pitchFamily="34" charset="0"/>
              </a:rPr>
            </a:br>
            <a:r>
              <a:rPr lang="en-US" sz="2800" b="1" i="1" dirty="0">
                <a:latin typeface="Calibri" panose="020F0502020204030204" pitchFamily="34" charset="0"/>
                <a:cs typeface="Calibri" panose="020F0502020204030204" pitchFamily="34" charset="0"/>
              </a:rPr>
              <a:t>Eggs in One Basket</a:t>
            </a:r>
          </a:p>
        </p:txBody>
      </p:sp>
      <p:sp>
        <p:nvSpPr>
          <p:cNvPr id="287751" name="Rectangle 7"/>
          <p:cNvSpPr>
            <a:spLocks noChangeArrowheads="1"/>
          </p:cNvSpPr>
          <p:nvPr/>
        </p:nvSpPr>
        <p:spPr bwMode="auto">
          <a:xfrm>
            <a:off x="7772401" y="1104900"/>
            <a:ext cx="1114425" cy="3841750"/>
          </a:xfrm>
          <a:prstGeom prst="rect">
            <a:avLst/>
          </a:prstGeom>
          <a:solidFill>
            <a:schemeClr val="bg1"/>
          </a:solidFill>
          <a:ln w="9525">
            <a:noFill/>
            <a:miter lim="800000"/>
            <a:headEnd/>
            <a:tailEnd/>
          </a:ln>
          <a:effectLst/>
        </p:spPr>
        <p:txBody>
          <a:bodyPr wrap="none" anchor="ctr"/>
          <a:lstStyle/>
          <a:p>
            <a:endParaRPr lang="en-US"/>
          </a:p>
        </p:txBody>
      </p:sp>
      <p:pic>
        <p:nvPicPr>
          <p:cNvPr id="7" name="Picture 6">
            <a:extLst>
              <a:ext uri="{FF2B5EF4-FFF2-40B4-BE49-F238E27FC236}">
                <a16:creationId xmlns:a16="http://schemas.microsoft.com/office/drawing/2014/main" id="{BD448E28-C221-FF4E-8767-96887A3E3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41271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7748"/>
                                        </p:tgtEl>
                                        <p:attrNameLst>
                                          <p:attrName>style.visibility</p:attrName>
                                        </p:attrNameLst>
                                      </p:cBhvr>
                                      <p:to>
                                        <p:strVal val="visible"/>
                                      </p:to>
                                    </p:set>
                                    <p:animEffect transition="in" filter="dissolve">
                                      <p:cBhvr>
                                        <p:cTn id="7" dur="500"/>
                                        <p:tgtEl>
                                          <p:spTgt spid="2877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7749"/>
                                        </p:tgtEl>
                                        <p:attrNameLst>
                                          <p:attrName>style.visibility</p:attrName>
                                        </p:attrNameLst>
                                      </p:cBhvr>
                                      <p:to>
                                        <p:strVal val="visible"/>
                                      </p:to>
                                    </p:set>
                                    <p:animEffect transition="in" filter="dissolve">
                                      <p:cBhvr>
                                        <p:cTn id="10" dur="500"/>
                                        <p:tgtEl>
                                          <p:spTgt spid="2877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7747">
                                            <p:txEl>
                                              <p:pRg st="0" end="0"/>
                                            </p:txEl>
                                          </p:spTgt>
                                        </p:tgtEl>
                                        <p:attrNameLst>
                                          <p:attrName>style.visibility</p:attrName>
                                        </p:attrNameLst>
                                      </p:cBhvr>
                                      <p:to>
                                        <p:strVal val="visible"/>
                                      </p:to>
                                    </p:set>
                                    <p:animEffect transition="in" filter="wipe(down)">
                                      <p:cBhvr>
                                        <p:cTn id="15" dur="500"/>
                                        <p:tgtEl>
                                          <p:spTgt spid="287747">
                                            <p:txEl>
                                              <p:pRg st="0" end="0"/>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87747">
                                            <p:txEl>
                                              <p:pRg st="1" end="1"/>
                                            </p:txEl>
                                          </p:spTgt>
                                        </p:tgtEl>
                                        <p:attrNameLst>
                                          <p:attrName>style.visibility</p:attrName>
                                        </p:attrNameLst>
                                      </p:cBhvr>
                                      <p:to>
                                        <p:strVal val="visible"/>
                                      </p:to>
                                    </p:set>
                                    <p:animEffect transition="in" filter="wipe(down)">
                                      <p:cBhvr>
                                        <p:cTn id="18" dur="500"/>
                                        <p:tgtEl>
                                          <p:spTgt spid="287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P spid="28774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1905000" y="152400"/>
            <a:ext cx="8534400" cy="1143000"/>
          </a:xfrm>
        </p:spPr>
        <p:txBody>
          <a:bodyPr/>
          <a:lstStyle/>
          <a:p>
            <a:r>
              <a:rPr lang="en-US" b="1" i="1" u="sng" dirty="0">
                <a:solidFill>
                  <a:srgbClr val="92D050"/>
                </a:solidFill>
                <a:latin typeface="Tw Cen MT" panose="020B0602020104020603" pitchFamily="34" charset="77"/>
              </a:rPr>
              <a:t>Prudent</a:t>
            </a:r>
            <a:r>
              <a:rPr lang="en-US" dirty="0">
                <a:solidFill>
                  <a:srgbClr val="92D050"/>
                </a:solidFill>
                <a:latin typeface="Tw Cen MT" panose="020B0602020104020603" pitchFamily="34" charset="77"/>
              </a:rPr>
              <a:t> Strategies to Deal with Risk</a:t>
            </a:r>
            <a:endParaRPr lang="en-US" dirty="0">
              <a:solidFill>
                <a:srgbClr val="92D050"/>
              </a:solidFill>
              <a:latin typeface="Tw Cen MT" panose="020B0602020104020603" pitchFamily="34" charset="77"/>
              <a:cs typeface="Times New Roman" pitchFamily="18" charset="0"/>
            </a:endParaRPr>
          </a:p>
        </p:txBody>
      </p:sp>
      <p:sp>
        <p:nvSpPr>
          <p:cNvPr id="844803" name="Rectangle 3"/>
          <p:cNvSpPr>
            <a:spLocks noGrp="1" noChangeArrowheads="1"/>
          </p:cNvSpPr>
          <p:nvPr>
            <p:ph type="body" sz="half" idx="2"/>
          </p:nvPr>
        </p:nvSpPr>
        <p:spPr>
          <a:xfrm>
            <a:off x="5562600" y="2438401"/>
            <a:ext cx="4572000" cy="3824287"/>
          </a:xfrm>
        </p:spPr>
        <p:txBody>
          <a:bodyPr/>
          <a:lstStyle/>
          <a:p>
            <a:r>
              <a:rPr lang="en-US" sz="2800" b="1" dirty="0">
                <a:latin typeface="Calibri" panose="020F0502020204030204" pitchFamily="34" charset="0"/>
                <a:cs typeface="Calibri" panose="020F0502020204030204" pitchFamily="34" charset="0"/>
              </a:rPr>
              <a:t>Diversify </a:t>
            </a:r>
            <a:r>
              <a:rPr lang="en-US" sz="2800" b="1" i="1" dirty="0">
                <a:latin typeface="Calibri" panose="020F0502020204030204" pitchFamily="34" charset="0"/>
                <a:cs typeface="Calibri" panose="020F0502020204030204" pitchFamily="34" charset="0"/>
              </a:rPr>
              <a:t>across</a:t>
            </a:r>
            <a:r>
              <a:rPr lang="en-US" sz="2800" b="1" dirty="0">
                <a:latin typeface="Calibri" panose="020F0502020204030204" pitchFamily="34" charset="0"/>
                <a:cs typeface="Calibri" panose="020F0502020204030204" pitchFamily="34" charset="0"/>
              </a:rPr>
              <a:t> asset class</a:t>
            </a:r>
          </a:p>
          <a:p>
            <a:pPr lvl="1"/>
            <a:r>
              <a:rPr lang="en-US" b="1" dirty="0">
                <a:latin typeface="Calibri" panose="020F0502020204030204" pitchFamily="34" charset="0"/>
                <a:cs typeface="Calibri" panose="020F0502020204030204" pitchFamily="34" charset="0"/>
              </a:rPr>
              <a:t>Stocks and bonds</a:t>
            </a:r>
          </a:p>
          <a:p>
            <a:pPr lvl="1"/>
            <a:endParaRPr lang="en-US" sz="24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Diversify </a:t>
            </a:r>
            <a:r>
              <a:rPr lang="en-US" sz="2800" b="1" i="1" dirty="0">
                <a:latin typeface="Calibri" panose="020F0502020204030204" pitchFamily="34" charset="0"/>
                <a:cs typeface="Calibri" panose="020F0502020204030204" pitchFamily="34" charset="0"/>
              </a:rPr>
              <a:t>within</a:t>
            </a:r>
            <a:r>
              <a:rPr lang="en-US" sz="2800" b="1" dirty="0">
                <a:latin typeface="Calibri" panose="020F0502020204030204" pitchFamily="34" charset="0"/>
                <a:cs typeface="Calibri" panose="020F0502020204030204" pitchFamily="34" charset="0"/>
              </a:rPr>
              <a:t> asset class</a:t>
            </a:r>
          </a:p>
          <a:p>
            <a:pPr lvl="1"/>
            <a:r>
              <a:rPr lang="en-US" b="1" dirty="0">
                <a:latin typeface="Calibri" panose="020F0502020204030204" pitchFamily="34" charset="0"/>
                <a:cs typeface="Calibri" panose="020F0502020204030204" pitchFamily="34" charset="0"/>
              </a:rPr>
              <a:t>Stock from different industries</a:t>
            </a:r>
          </a:p>
          <a:p>
            <a:endParaRPr lang="en-US" sz="2800" dirty="0">
              <a:latin typeface="Calibri" panose="020F0502020204030204" pitchFamily="34" charset="0"/>
              <a:cs typeface="Calibri" panose="020F0502020204030204" pitchFamily="34" charset="0"/>
            </a:endParaRPr>
          </a:p>
        </p:txBody>
      </p:sp>
      <p:pic>
        <p:nvPicPr>
          <p:cNvPr id="844804" name="Picture 4" descr="eggs"/>
          <p:cNvPicPr>
            <a:picLocks noGrp="1" noChangeAspect="1" noChangeArrowheads="1"/>
          </p:cNvPicPr>
          <p:nvPr>
            <p:ph type="clipArt" sz="half" idx="1"/>
          </p:nvPr>
        </p:nvPicPr>
        <p:blipFill>
          <a:blip r:embed="rId3" cstate="print"/>
          <a:srcRect/>
          <a:stretch>
            <a:fillRect/>
          </a:stretch>
        </p:blipFill>
        <p:spPr>
          <a:xfrm>
            <a:off x="2209800" y="2063750"/>
            <a:ext cx="3810000" cy="3949700"/>
          </a:xfrm>
        </p:spPr>
      </p:pic>
      <p:sp>
        <p:nvSpPr>
          <p:cNvPr id="844805" name="Rectangle 5"/>
          <p:cNvSpPr>
            <a:spLocks noChangeArrowheads="1"/>
          </p:cNvSpPr>
          <p:nvPr/>
        </p:nvSpPr>
        <p:spPr bwMode="auto">
          <a:xfrm>
            <a:off x="1828801" y="2362201"/>
            <a:ext cx="2063385" cy="646331"/>
          </a:xfrm>
          <a:prstGeom prst="rect">
            <a:avLst/>
          </a:prstGeom>
          <a:noFill/>
          <a:ln w="9525">
            <a:noFill/>
            <a:miter lim="800000"/>
            <a:headEnd/>
            <a:tailEnd/>
          </a:ln>
          <a:effectLst/>
        </p:spPr>
        <p:txBody>
          <a:bodyPr wrap="none">
            <a:spAutoFit/>
          </a:bodyPr>
          <a:lstStyle/>
          <a:p>
            <a:r>
              <a:rPr lang="en-US" b="1" i="1"/>
              <a:t>Don’t Put All Your </a:t>
            </a:r>
            <a:br>
              <a:rPr lang="en-US" b="1" i="1"/>
            </a:br>
            <a:r>
              <a:rPr lang="en-US" b="1" i="1"/>
              <a:t>Eggs in One Basket</a:t>
            </a:r>
          </a:p>
        </p:txBody>
      </p:sp>
      <p:sp>
        <p:nvSpPr>
          <p:cNvPr id="844806" name="Text Box 6"/>
          <p:cNvSpPr txBox="1">
            <a:spLocks noChangeArrowheads="1"/>
          </p:cNvSpPr>
          <p:nvPr/>
        </p:nvSpPr>
        <p:spPr bwMode="auto">
          <a:xfrm>
            <a:off x="5029200" y="1295400"/>
            <a:ext cx="2667000" cy="523220"/>
          </a:xfrm>
          <a:prstGeom prst="rect">
            <a:avLst/>
          </a:prstGeom>
          <a:solidFill>
            <a:srgbClr val="CCFFCC"/>
          </a:solidFill>
          <a:ln w="9525">
            <a:noFill/>
            <a:miter lim="800000"/>
            <a:headEnd/>
            <a:tailEnd/>
          </a:ln>
          <a:effectLst/>
        </p:spPr>
        <p:txBody>
          <a:bodyPr wrap="square">
            <a:spAutoFit/>
          </a:bodyPr>
          <a:lstStyle/>
          <a:p>
            <a:pPr>
              <a:spcBef>
                <a:spcPct val="50000"/>
              </a:spcBef>
            </a:pPr>
            <a:r>
              <a:rPr lang="en-US" sz="2800" b="1" i="1" dirty="0">
                <a:solidFill>
                  <a:schemeClr val="bg1"/>
                </a:solidFill>
                <a:latin typeface="Futura Md BT" pitchFamily="34" charset="0"/>
              </a:rPr>
              <a:t>2.  Diversify</a:t>
            </a:r>
            <a:endParaRPr lang="en-US" sz="2800" dirty="0">
              <a:solidFill>
                <a:schemeClr val="bg1"/>
              </a:solidFill>
              <a:latin typeface="Futura Md BT" pitchFamily="34" charset="0"/>
            </a:endParaRPr>
          </a:p>
        </p:txBody>
      </p:sp>
      <p:sp>
        <p:nvSpPr>
          <p:cNvPr id="844807" name="Rectangle 7"/>
          <p:cNvSpPr>
            <a:spLocks noChangeArrowheads="1"/>
          </p:cNvSpPr>
          <p:nvPr/>
        </p:nvSpPr>
        <p:spPr bwMode="auto">
          <a:xfrm>
            <a:off x="4800600" y="2057400"/>
            <a:ext cx="1143000" cy="4191000"/>
          </a:xfrm>
          <a:prstGeom prst="rect">
            <a:avLst/>
          </a:prstGeom>
          <a:solidFill>
            <a:schemeClr val="bg1"/>
          </a:solidFill>
          <a:ln w="9525">
            <a:noFill/>
            <a:miter lim="800000"/>
            <a:headEnd/>
            <a:tailEnd/>
          </a:ln>
          <a:effectLst/>
        </p:spPr>
        <p:txBody>
          <a:bodyPr wrap="none" anchor="ctr"/>
          <a:lstStyle/>
          <a:p>
            <a:endParaRPr lang="en-US"/>
          </a:p>
        </p:txBody>
      </p:sp>
      <p:sp>
        <p:nvSpPr>
          <p:cNvPr id="844808" name="Rectangle 8"/>
          <p:cNvSpPr>
            <a:spLocks noChangeArrowheads="1"/>
          </p:cNvSpPr>
          <p:nvPr/>
        </p:nvSpPr>
        <p:spPr bwMode="auto">
          <a:xfrm>
            <a:off x="1752600" y="2286000"/>
            <a:ext cx="3124200" cy="990600"/>
          </a:xfrm>
          <a:prstGeom prst="rect">
            <a:avLst/>
          </a:prstGeom>
          <a:solidFill>
            <a:schemeClr val="bg1"/>
          </a:solidFill>
          <a:ln w="9525">
            <a:noFill/>
            <a:miter lim="800000"/>
            <a:headEnd/>
            <a:tailEnd/>
          </a:ln>
          <a:effectLst/>
        </p:spPr>
        <p:txBody>
          <a:bodyPr wrap="none" anchor="ctr"/>
          <a:lstStyle/>
          <a:p>
            <a:endParaRPr lang="en-US"/>
          </a:p>
        </p:txBody>
      </p:sp>
      <p:pic>
        <p:nvPicPr>
          <p:cNvPr id="9" name="Picture 8">
            <a:extLst>
              <a:ext uri="{FF2B5EF4-FFF2-40B4-BE49-F238E27FC236}">
                <a16:creationId xmlns:a16="http://schemas.microsoft.com/office/drawing/2014/main" id="{CA39D401-CFD4-DA4E-9621-E0C7BB5D3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4836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44806"/>
                                        </p:tgtEl>
                                        <p:attrNameLst>
                                          <p:attrName>style.visibility</p:attrName>
                                        </p:attrNameLst>
                                      </p:cBhvr>
                                      <p:to>
                                        <p:strVal val="visible"/>
                                      </p:to>
                                    </p:set>
                                    <p:animEffect transition="in" filter="wipe(down)">
                                      <p:cBhvr>
                                        <p:cTn id="7" dur="500"/>
                                        <p:tgtEl>
                                          <p:spTgt spid="844806"/>
                                        </p:tgtEl>
                                      </p:cBhvr>
                                    </p:animEffect>
                                  </p:childTnLst>
                                </p:cTn>
                              </p:par>
                              <p:par>
                                <p:cTn id="8" presetID="3" presetClass="exit" presetSubtype="10" fill="hold" grpId="0" nodeType="withEffect">
                                  <p:stCondLst>
                                    <p:cond delay="0"/>
                                  </p:stCondLst>
                                  <p:childTnLst>
                                    <p:animEffect transition="out" filter="blinds(horizontal)">
                                      <p:cBhvr>
                                        <p:cTn id="9" dur="500"/>
                                        <p:tgtEl>
                                          <p:spTgt spid="844807"/>
                                        </p:tgtEl>
                                      </p:cBhvr>
                                    </p:animEffect>
                                    <p:set>
                                      <p:cBhvr>
                                        <p:cTn id="10" dur="1" fill="hold">
                                          <p:stCondLst>
                                            <p:cond delay="499"/>
                                          </p:stCondLst>
                                        </p:cTn>
                                        <p:tgtEl>
                                          <p:spTgt spid="844807"/>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844803">
                                            <p:txEl>
                                              <p:pRg st="0" end="0"/>
                                            </p:txEl>
                                          </p:spTgt>
                                        </p:tgtEl>
                                        <p:attrNameLst>
                                          <p:attrName>style.visibility</p:attrName>
                                        </p:attrNameLst>
                                      </p:cBhvr>
                                      <p:to>
                                        <p:strVal val="visible"/>
                                      </p:to>
                                    </p:set>
                                    <p:animEffect transition="in" filter="wipe(down)">
                                      <p:cBhvr>
                                        <p:cTn id="13" dur="500"/>
                                        <p:tgtEl>
                                          <p:spTgt spid="84480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44803">
                                            <p:txEl>
                                              <p:pRg st="1" end="1"/>
                                            </p:txEl>
                                          </p:spTgt>
                                        </p:tgtEl>
                                        <p:attrNameLst>
                                          <p:attrName>style.visibility</p:attrName>
                                        </p:attrNameLst>
                                      </p:cBhvr>
                                      <p:to>
                                        <p:strVal val="visible"/>
                                      </p:to>
                                    </p:set>
                                    <p:animEffect transition="in" filter="wipe(down)">
                                      <p:cBhvr>
                                        <p:cTn id="16" dur="500"/>
                                        <p:tgtEl>
                                          <p:spTgt spid="84480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44803">
                                            <p:txEl>
                                              <p:pRg st="3" end="3"/>
                                            </p:txEl>
                                          </p:spTgt>
                                        </p:tgtEl>
                                        <p:attrNameLst>
                                          <p:attrName>style.visibility</p:attrName>
                                        </p:attrNameLst>
                                      </p:cBhvr>
                                      <p:to>
                                        <p:strVal val="visible"/>
                                      </p:to>
                                    </p:set>
                                    <p:animEffect transition="in" filter="wipe(down)">
                                      <p:cBhvr>
                                        <p:cTn id="21" dur="500"/>
                                        <p:tgtEl>
                                          <p:spTgt spid="84480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44803">
                                            <p:txEl>
                                              <p:pRg st="4" end="4"/>
                                            </p:txEl>
                                          </p:spTgt>
                                        </p:tgtEl>
                                        <p:attrNameLst>
                                          <p:attrName>style.visibility</p:attrName>
                                        </p:attrNameLst>
                                      </p:cBhvr>
                                      <p:to>
                                        <p:strVal val="visible"/>
                                      </p:to>
                                    </p:set>
                                    <p:animEffect transition="in" filter="wipe(down)">
                                      <p:cBhvr>
                                        <p:cTn id="24" dur="500"/>
                                        <p:tgtEl>
                                          <p:spTgt spid="8448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build="p"/>
      <p:bldP spid="844806" grpId="0" animBg="1"/>
      <p:bldP spid="84480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2850" name="Picture 2" descr="https://sp.yimg.com/xj/th?id=OIP.M8fae957f3ab4c35f656658ca50d18301o0&amp;pid=15.1&amp;P=0&amp;w=281&amp;h=1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09801"/>
            <a:ext cx="4897148" cy="30672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304801"/>
            <a:ext cx="9144000" cy="1086053"/>
          </a:xfrm>
        </p:spPr>
        <p:txBody>
          <a:bodyPr/>
          <a:lstStyle/>
          <a:p>
            <a:r>
              <a:rPr lang="en-US" dirty="0">
                <a:solidFill>
                  <a:srgbClr val="92D050"/>
                </a:solidFill>
                <a:latin typeface="Tw Cen MT" panose="020B0602020104020603" pitchFamily="34" charset="77"/>
              </a:rPr>
              <a:t>Avoid the </a:t>
            </a:r>
            <a:br>
              <a:rPr lang="en-US" dirty="0">
                <a:solidFill>
                  <a:srgbClr val="92D050"/>
                </a:solidFill>
                <a:latin typeface="Tw Cen MT" panose="020B0602020104020603" pitchFamily="34" charset="77"/>
              </a:rPr>
            </a:br>
            <a:r>
              <a:rPr lang="en-US" i="1" dirty="0">
                <a:solidFill>
                  <a:srgbClr val="92D050"/>
                </a:solidFill>
                <a:latin typeface="Tw Cen MT" panose="020B0602020104020603" pitchFamily="34" charset="77"/>
              </a:rPr>
              <a:t>All-Eggs-in-One-Basket </a:t>
            </a:r>
            <a:r>
              <a:rPr lang="en-US" dirty="0">
                <a:solidFill>
                  <a:srgbClr val="92D050"/>
                </a:solidFill>
                <a:latin typeface="Tw Cen MT" panose="020B0602020104020603" pitchFamily="34" charset="77"/>
              </a:rPr>
              <a:t>Temptation  </a:t>
            </a:r>
          </a:p>
        </p:txBody>
      </p:sp>
      <p:sp>
        <p:nvSpPr>
          <p:cNvPr id="3" name="Content Placeholder 2"/>
          <p:cNvSpPr>
            <a:spLocks noGrp="1"/>
          </p:cNvSpPr>
          <p:nvPr>
            <p:ph idx="1"/>
          </p:nvPr>
        </p:nvSpPr>
        <p:spPr>
          <a:xfrm>
            <a:off x="2057400" y="1828800"/>
            <a:ext cx="8021348" cy="5010150"/>
          </a:xfrm>
        </p:spPr>
        <p:txBody>
          <a:bodyPr/>
          <a:lstStyle/>
          <a:p>
            <a:r>
              <a:rPr lang="en-US" dirty="0">
                <a:latin typeface="Calibri" panose="020F0502020204030204" pitchFamily="34" charset="0"/>
                <a:cs typeface="Calibri" panose="020F0502020204030204" pitchFamily="34" charset="0"/>
              </a:rPr>
              <a:t>Had you invested $10,000 in AAPL in 2003,</a:t>
            </a:r>
          </a:p>
          <a:p>
            <a:pPr lvl="1"/>
            <a:r>
              <a:rPr lang="en-US" dirty="0">
                <a:latin typeface="Calibri" panose="020F0502020204030204" pitchFamily="34" charset="0"/>
                <a:cs typeface="Calibri" panose="020F0502020204030204" pitchFamily="34" charset="0"/>
              </a:rPr>
              <a:t>by 2020 your investment would have grown to </a:t>
            </a:r>
          </a:p>
          <a:p>
            <a:pPr marL="457200" lvl="1" indent="0">
              <a:buNone/>
            </a:pPr>
            <a:r>
              <a:rPr lang="en-US" dirty="0">
                <a:latin typeface="Calibri" panose="020F0502020204030204" pitchFamily="34" charset="0"/>
                <a:cs typeface="Calibri" panose="020F0502020204030204" pitchFamily="34" charset="0"/>
              </a:rPr>
              <a:t>   ___________? </a:t>
            </a:r>
          </a:p>
          <a:p>
            <a:endParaRPr lang="en-US" sz="800"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CAGR?</a:t>
            </a:r>
          </a:p>
          <a:p>
            <a:pPr lvl="2"/>
            <a:r>
              <a:rPr lang="en-US" sz="2800" b="1" dirty="0">
                <a:solidFill>
                  <a:srgbClr val="99FF99"/>
                </a:solidFill>
                <a:latin typeface="Calibri" panose="020F0502020204030204" pitchFamily="34" charset="0"/>
                <a:cs typeface="Calibri" panose="020F0502020204030204" pitchFamily="34" charset="0"/>
              </a:rPr>
              <a:t>43%</a:t>
            </a:r>
          </a:p>
          <a:p>
            <a:pPr lvl="3"/>
            <a:endParaRPr lang="en-US" sz="800" dirty="0">
              <a:latin typeface="Calibri" panose="020F0502020204030204" pitchFamily="34" charset="0"/>
              <a:cs typeface="Calibri" panose="020F0502020204030204" pitchFamily="34" charset="0"/>
            </a:endParaRPr>
          </a:p>
          <a:p>
            <a:pPr lvl="3"/>
            <a:endParaRPr lang="en-US" sz="8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Not so great if things go south</a:t>
            </a:r>
          </a:p>
          <a:p>
            <a:pPr marL="0" indent="0">
              <a:buNone/>
            </a:pPr>
            <a:endParaRPr lang="en-US" sz="4000" dirty="0">
              <a:latin typeface="Calibri" panose="020F0502020204030204" pitchFamily="34" charset="0"/>
              <a:cs typeface="Calibri" panose="020F0502020204030204" pitchFamily="34" charset="0"/>
            </a:endParaRPr>
          </a:p>
          <a:p>
            <a:pPr marL="914400" lvl="2" indent="0">
              <a:buNone/>
            </a:pPr>
            <a:endParaRPr lang="en-US" dirty="0">
              <a:latin typeface="Calibri" panose="020F0502020204030204" pitchFamily="34" charset="0"/>
              <a:cs typeface="Calibri" panose="020F0502020204030204" pitchFamily="34" charset="0"/>
            </a:endParaRPr>
          </a:p>
        </p:txBody>
      </p:sp>
      <p:pic>
        <p:nvPicPr>
          <p:cNvPr id="1300482" name="Picture 2" descr="Kathy Ruemmler , White House Counsel to President Barack Ob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859285"/>
            <a:ext cx="4478048" cy="4351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t a lot of questions posed to me about short sale and foreclosur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5050" y="2859285"/>
            <a:ext cx="5502950" cy="4127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92148" y="2859285"/>
            <a:ext cx="1752600" cy="523220"/>
          </a:xfrm>
          <a:prstGeom prst="rect">
            <a:avLst/>
          </a:prstGeom>
          <a:noFill/>
        </p:spPr>
        <p:txBody>
          <a:bodyPr wrap="square" rtlCol="0">
            <a:spAutoFit/>
          </a:bodyPr>
          <a:lstStyle/>
          <a:p>
            <a:pPr marL="0" lvl="2"/>
            <a:r>
              <a:rPr lang="en-US" sz="2800" b="1" dirty="0">
                <a:solidFill>
                  <a:srgbClr val="99FF99"/>
                </a:solidFill>
              </a:rPr>
              <a:t>$760,000</a:t>
            </a:r>
          </a:p>
        </p:txBody>
      </p:sp>
      <p:pic>
        <p:nvPicPr>
          <p:cNvPr id="8" name="Picture 7">
            <a:extLst>
              <a:ext uri="{FF2B5EF4-FFF2-40B4-BE49-F238E27FC236}">
                <a16:creationId xmlns:a16="http://schemas.microsoft.com/office/drawing/2014/main" id="{CC53FD05-096E-F145-84B0-54A57C040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86300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00482"/>
                                        </p:tgtEl>
                                        <p:attrNameLst>
                                          <p:attrName>style.visibility</p:attrName>
                                        </p:attrNameLst>
                                      </p:cBhvr>
                                      <p:to>
                                        <p:strVal val="visible"/>
                                      </p:to>
                                    </p:set>
                                    <p:animEffect transition="in" filter="fade">
                                      <p:cBhvr>
                                        <p:cTn id="40" dur="500"/>
                                        <p:tgtEl>
                                          <p:spTgt spid="13004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a:xfrm>
            <a:off x="3962400" y="1371600"/>
            <a:ext cx="4572000" cy="3505200"/>
          </a:xfrm>
        </p:spPr>
        <p:txBody>
          <a:bodyPr/>
          <a:lstStyle/>
          <a:p>
            <a:r>
              <a:rPr lang="en-US" sz="5400" dirty="0">
                <a:solidFill>
                  <a:srgbClr val="92D050"/>
                </a:solidFill>
                <a:latin typeface="Tw Cen MT" panose="020B0602020104020603" pitchFamily="34" charset="77"/>
              </a:rPr>
              <a:t>To Summarize</a:t>
            </a:r>
          </a:p>
        </p:txBody>
      </p:sp>
      <p:pic>
        <p:nvPicPr>
          <p:cNvPr id="3" name="Picture 2">
            <a:extLst>
              <a:ext uri="{FF2B5EF4-FFF2-40B4-BE49-F238E27FC236}">
                <a16:creationId xmlns:a16="http://schemas.microsoft.com/office/drawing/2014/main" id="{9F985D2C-F700-DB45-9CC0-681AD87B2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911780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p:cNvSpPr>
            <a:spLocks noGrp="1" noChangeArrowheads="1"/>
          </p:cNvSpPr>
          <p:nvPr>
            <p:ph type="body" idx="1"/>
          </p:nvPr>
        </p:nvSpPr>
        <p:spPr>
          <a:xfrm>
            <a:off x="2828925" y="3124200"/>
            <a:ext cx="7162800" cy="1676400"/>
          </a:xfrm>
        </p:spPr>
        <p:txBody>
          <a:bodyPr/>
          <a:lstStyle/>
          <a:p>
            <a:r>
              <a:rPr lang="en-US" dirty="0">
                <a:latin typeface="Calibri" panose="020F0502020204030204" pitchFamily="34" charset="0"/>
                <a:cs typeface="Calibri" panose="020F0502020204030204" pitchFamily="34" charset="0"/>
              </a:rPr>
              <a:t>How much one saves out of income</a:t>
            </a:r>
          </a:p>
          <a:p>
            <a:pPr lvl="1">
              <a:buFont typeface="Wingdings" panose="05000000000000000000" pitchFamily="2" charset="2"/>
              <a:buChar char="ü"/>
            </a:pPr>
            <a:r>
              <a:rPr lang="en-US" dirty="0">
                <a:latin typeface="Calibri" panose="020F0502020204030204" pitchFamily="34" charset="0"/>
                <a:cs typeface="Calibri" panose="020F0502020204030204" pitchFamily="34" charset="0"/>
              </a:rPr>
              <a:t> 10 – 15% of gross income</a:t>
            </a:r>
          </a:p>
        </p:txBody>
      </p:sp>
      <p:sp>
        <p:nvSpPr>
          <p:cNvPr id="1100803" name="Rectangle 3"/>
          <p:cNvSpPr>
            <a:spLocks noGrp="1" noChangeArrowheads="1"/>
          </p:cNvSpPr>
          <p:nvPr>
            <p:ph type="title"/>
          </p:nvPr>
        </p:nvSpPr>
        <p:spPr>
          <a:noFill/>
          <a:ln/>
        </p:spPr>
        <p:txBody>
          <a:bodyPr/>
          <a:lstStyle/>
          <a:p>
            <a:r>
              <a:rPr lang="en-US" dirty="0">
                <a:solidFill>
                  <a:srgbClr val="92D050"/>
                </a:solidFill>
                <a:latin typeface="Tw Cen MT" panose="020B0602020104020603" pitchFamily="34" charset="77"/>
              </a:rPr>
              <a:t>Three Key Variables</a:t>
            </a:r>
            <a:br>
              <a:rPr lang="en-US" dirty="0">
                <a:solidFill>
                  <a:srgbClr val="92D050"/>
                </a:solidFill>
                <a:latin typeface="Tw Cen MT" panose="020B0602020104020603" pitchFamily="34" charset="77"/>
              </a:rPr>
            </a:br>
            <a:r>
              <a:rPr lang="en-US" dirty="0">
                <a:solidFill>
                  <a:srgbClr val="92D050"/>
                </a:solidFill>
                <a:latin typeface="Tw Cen MT" panose="020B0602020104020603" pitchFamily="34" charset="77"/>
              </a:rPr>
              <a:t>in Compound Interest</a:t>
            </a:r>
            <a:endParaRPr lang="en-US" b="1" baseline="-25000" dirty="0">
              <a:solidFill>
                <a:srgbClr val="92D050"/>
              </a:solidFill>
              <a:latin typeface="Tw Cen MT" panose="020B0602020104020603" pitchFamily="34" charset="77"/>
            </a:endParaRPr>
          </a:p>
        </p:txBody>
      </p:sp>
      <p:pic>
        <p:nvPicPr>
          <p:cNvPr id="4" name="Picture 3">
            <a:extLst>
              <a:ext uri="{FF2B5EF4-FFF2-40B4-BE49-F238E27FC236}">
                <a16:creationId xmlns:a16="http://schemas.microsoft.com/office/drawing/2014/main" id="{59E475B8-D181-AA46-B664-FF9DDAED4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60331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p:txBody>
          <a:bodyPr/>
          <a:lstStyle/>
          <a:p>
            <a:r>
              <a:rPr lang="en-US" dirty="0">
                <a:solidFill>
                  <a:srgbClr val="92D050"/>
                </a:solidFill>
                <a:latin typeface="Tw Cen MT" panose="020B0602020104020603" pitchFamily="34" charset="77"/>
              </a:rPr>
              <a:t>Three Key Variables:</a:t>
            </a:r>
            <a:br>
              <a:rPr lang="en-US" sz="4000" dirty="0">
                <a:solidFill>
                  <a:srgbClr val="92D050"/>
                </a:solidFill>
                <a:latin typeface="Tw Cen MT" panose="020B0602020104020603" pitchFamily="34" charset="77"/>
              </a:rPr>
            </a:br>
            <a:r>
              <a:rPr lang="en-US" sz="4000" dirty="0">
                <a:solidFill>
                  <a:srgbClr val="92D050"/>
                </a:solidFill>
                <a:latin typeface="Tw Cen MT" panose="020B0602020104020603" pitchFamily="34" charset="77"/>
              </a:rPr>
              <a:t> </a:t>
            </a:r>
            <a:r>
              <a:rPr lang="en-US" dirty="0">
                <a:solidFill>
                  <a:srgbClr val="92D050"/>
                </a:solidFill>
                <a:latin typeface="Tw Cen MT" panose="020B0602020104020603" pitchFamily="34" charset="77"/>
              </a:rPr>
              <a:t>the rate of return</a:t>
            </a:r>
            <a:endParaRPr lang="en-US" sz="5400" baseline="-25000" dirty="0">
              <a:solidFill>
                <a:srgbClr val="92D050"/>
              </a:solidFill>
              <a:latin typeface="Tw Cen MT" panose="020B0602020104020603" pitchFamily="34" charset="77"/>
            </a:endParaRPr>
          </a:p>
        </p:txBody>
      </p:sp>
      <p:sp>
        <p:nvSpPr>
          <p:cNvPr id="1101827" name="Rectangle 3"/>
          <p:cNvSpPr>
            <a:spLocks noGrp="1" noChangeArrowheads="1"/>
          </p:cNvSpPr>
          <p:nvPr>
            <p:ph type="body" sz="half" idx="1"/>
          </p:nvPr>
        </p:nvSpPr>
        <p:spPr>
          <a:xfrm>
            <a:off x="1905000" y="1905000"/>
            <a:ext cx="6096000" cy="4572000"/>
          </a:xfrm>
        </p:spPr>
        <p:txBody>
          <a:bodyPr/>
          <a:lstStyle/>
          <a:p>
            <a:r>
              <a:rPr lang="en-US" dirty="0">
                <a:latin typeface="Calibri" panose="020F0502020204030204" pitchFamily="34" charset="0"/>
                <a:cs typeface="Calibri" panose="020F0502020204030204" pitchFamily="34" charset="0"/>
              </a:rPr>
              <a:t>Rate of return</a:t>
            </a:r>
            <a:endParaRPr lang="en-US" sz="4800" dirty="0">
              <a:latin typeface="Calibri" panose="020F0502020204030204" pitchFamily="34" charset="0"/>
              <a:cs typeface="Calibri" panose="020F0502020204030204" pitchFamily="34" charset="0"/>
            </a:endParaRPr>
          </a:p>
          <a:p>
            <a:pPr marL="685800" lvl="1" indent="-228600"/>
            <a:r>
              <a:rPr lang="en-US" sz="2800" dirty="0">
                <a:latin typeface="Calibri" panose="020F0502020204030204" pitchFamily="34" charset="0"/>
                <a:cs typeface="Calibri" panose="020F0502020204030204" pitchFamily="34" charset="0"/>
              </a:rPr>
              <a:t>Compound interest is powerful</a:t>
            </a:r>
          </a:p>
          <a:p>
            <a:pPr marL="1200150" lvl="2" indent="-285750"/>
            <a:endParaRPr lang="en-US" dirty="0">
              <a:latin typeface="Calibri" panose="020F0502020204030204" pitchFamily="34" charset="0"/>
              <a:cs typeface="Calibri" panose="020F0502020204030204" pitchFamily="34" charset="0"/>
            </a:endParaRPr>
          </a:p>
          <a:p>
            <a:pPr marL="685800" lvl="1" indent="-228600"/>
            <a:r>
              <a:rPr lang="en-US" sz="2800" dirty="0">
                <a:latin typeface="Calibri" panose="020F0502020204030204" pitchFamily="34" charset="0"/>
                <a:cs typeface="Calibri" panose="020F0502020204030204" pitchFamily="34" charset="0"/>
              </a:rPr>
              <a:t>e.g., consider 2 cases: </a:t>
            </a:r>
            <a:r>
              <a:rPr lang="en-US" sz="2800" b="1" i="1" dirty="0">
                <a:latin typeface="Calibri" panose="020F0502020204030204" pitchFamily="34" charset="0"/>
                <a:cs typeface="Calibri" panose="020F0502020204030204" pitchFamily="34" charset="0"/>
              </a:rPr>
              <a:t>one-time</a:t>
            </a:r>
            <a:r>
              <a:rPr lang="en-US" sz="2800" dirty="0">
                <a:latin typeface="Calibri" panose="020F0502020204030204" pitchFamily="34" charset="0"/>
                <a:cs typeface="Calibri" panose="020F0502020204030204" pitchFamily="34" charset="0"/>
              </a:rPr>
              <a:t> investment of $10,000 for 40 years </a:t>
            </a:r>
          </a:p>
          <a:p>
            <a:pPr marL="685800" lvl="1" indent="-228600"/>
            <a:endParaRPr lang="en-US" sz="400" dirty="0">
              <a:latin typeface="Calibri" panose="020F0502020204030204" pitchFamily="34" charset="0"/>
              <a:cs typeface="Calibri" panose="020F0502020204030204" pitchFamily="34" charset="0"/>
            </a:endParaRPr>
          </a:p>
          <a:p>
            <a:pPr marL="685800" lvl="1" indent="-228600"/>
            <a:endParaRPr lang="en-US" sz="400" dirty="0">
              <a:latin typeface="Calibri" panose="020F0502020204030204" pitchFamily="34" charset="0"/>
              <a:cs typeface="Calibri" panose="020F0502020204030204" pitchFamily="34" charset="0"/>
            </a:endParaRPr>
          </a:p>
          <a:p>
            <a:pPr lvl="3"/>
            <a:r>
              <a:rPr lang="en-US" sz="2800" dirty="0">
                <a:latin typeface="Calibri" panose="020F0502020204030204" pitchFamily="34" charset="0"/>
                <a:cs typeface="Calibri" panose="020F0502020204030204" pitchFamily="34" charset="0"/>
              </a:rPr>
              <a:t>A invested at 8%</a:t>
            </a:r>
          </a:p>
          <a:p>
            <a:pPr lvl="3"/>
            <a:endParaRPr lang="en-US" sz="800" dirty="0">
              <a:latin typeface="Calibri" panose="020F0502020204030204" pitchFamily="34" charset="0"/>
              <a:cs typeface="Calibri" panose="020F0502020204030204" pitchFamily="34" charset="0"/>
            </a:endParaRPr>
          </a:p>
          <a:p>
            <a:pPr lvl="3"/>
            <a:r>
              <a:rPr lang="en-US" sz="2800" dirty="0">
                <a:latin typeface="Calibri" panose="020F0502020204030204" pitchFamily="34" charset="0"/>
                <a:cs typeface="Calibri" panose="020F0502020204030204" pitchFamily="34" charset="0"/>
              </a:rPr>
              <a:t>B invested at 5%</a:t>
            </a:r>
          </a:p>
        </p:txBody>
      </p:sp>
      <p:pic>
        <p:nvPicPr>
          <p:cNvPr id="4" name="Picture 3">
            <a:extLst>
              <a:ext uri="{FF2B5EF4-FFF2-40B4-BE49-F238E27FC236}">
                <a16:creationId xmlns:a16="http://schemas.microsoft.com/office/drawing/2014/main" id="{40ED8226-DD45-B04C-A614-EC38DAB7A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9721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1827">
                                            <p:txEl>
                                              <p:pRg st="0" end="0"/>
                                            </p:txEl>
                                          </p:spTgt>
                                        </p:tgtEl>
                                        <p:attrNameLst>
                                          <p:attrName>style.visibility</p:attrName>
                                        </p:attrNameLst>
                                      </p:cBhvr>
                                      <p:to>
                                        <p:strVal val="visible"/>
                                      </p:to>
                                    </p:set>
                                    <p:animEffect transition="in" filter="wipe(up)">
                                      <p:cBhvr>
                                        <p:cTn id="7" dur="500"/>
                                        <p:tgtEl>
                                          <p:spTgt spid="1101827">
                                            <p:txEl>
                                              <p:pRg st="0" end="0"/>
                                            </p:txEl>
                                          </p:spTgt>
                                        </p:tgtEl>
                                      </p:cBhvr>
                                    </p:animEffect>
                                  </p:childTnLst>
                                  <p:subTnLst>
                                    <p:animClr clrSpc="rgb" dir="cw">
                                      <p:cBhvr override="childStyle">
                                        <p:cTn dur="1" fill="hold" display="0" masterRel="nextClick" afterEffect="1"/>
                                        <p:tgtEl>
                                          <p:spTgt spid="1101827">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1827">
                                            <p:txEl>
                                              <p:pRg st="1" end="1"/>
                                            </p:txEl>
                                          </p:spTgt>
                                        </p:tgtEl>
                                        <p:attrNameLst>
                                          <p:attrName>style.visibility</p:attrName>
                                        </p:attrNameLst>
                                      </p:cBhvr>
                                      <p:to>
                                        <p:strVal val="visible"/>
                                      </p:to>
                                    </p:set>
                                    <p:animEffect transition="in" filter="wipe(up)">
                                      <p:cBhvr>
                                        <p:cTn id="12" dur="500"/>
                                        <p:tgtEl>
                                          <p:spTgt spid="1101827">
                                            <p:txEl>
                                              <p:pRg st="1" end="1"/>
                                            </p:txEl>
                                          </p:spTgt>
                                        </p:tgtEl>
                                      </p:cBhvr>
                                    </p:animEffect>
                                  </p:childTnLst>
                                  <p:subTnLst>
                                    <p:animClr clrSpc="rgb" dir="cw">
                                      <p:cBhvr override="childStyle">
                                        <p:cTn dur="1" fill="hold" display="0" masterRel="nextClick" afterEffect="1"/>
                                        <p:tgtEl>
                                          <p:spTgt spid="1101827">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01827">
                                            <p:txEl>
                                              <p:pRg st="3" end="3"/>
                                            </p:txEl>
                                          </p:spTgt>
                                        </p:tgtEl>
                                        <p:attrNameLst>
                                          <p:attrName>style.visibility</p:attrName>
                                        </p:attrNameLst>
                                      </p:cBhvr>
                                      <p:to>
                                        <p:strVal val="visible"/>
                                      </p:to>
                                    </p:set>
                                    <p:animEffect transition="in" filter="wipe(up)">
                                      <p:cBhvr>
                                        <p:cTn id="17" dur="500"/>
                                        <p:tgtEl>
                                          <p:spTgt spid="1101827">
                                            <p:txEl>
                                              <p:pRg st="3" end="3"/>
                                            </p:txEl>
                                          </p:spTgt>
                                        </p:tgtEl>
                                      </p:cBhvr>
                                    </p:animEffect>
                                  </p:childTnLst>
                                  <p:subTnLst>
                                    <p:animClr clrSpc="rgb" dir="cw">
                                      <p:cBhvr override="childStyle">
                                        <p:cTn dur="1" fill="hold" display="0" masterRel="nextClick" afterEffect="1"/>
                                        <p:tgtEl>
                                          <p:spTgt spid="1101827">
                                            <p:txEl>
                                              <p:pRg st="3" end="3"/>
                                            </p:txEl>
                                          </p:spTgt>
                                        </p:tgtEl>
                                        <p:attrNameLst>
                                          <p:attrName>ppt_c</p:attrName>
                                        </p:attrNameLst>
                                      </p:cBhvr>
                                      <p:to>
                                        <a:schemeClr val="bg2"/>
                                      </p:to>
                                    </p:animClr>
                                  </p:subTnLst>
                                </p:cTn>
                              </p:par>
                              <p:par>
                                <p:cTn id="18" presetID="22" presetClass="entr" presetSubtype="1" fill="hold" grpId="0" nodeType="withEffect">
                                  <p:stCondLst>
                                    <p:cond delay="0"/>
                                  </p:stCondLst>
                                  <p:childTnLst>
                                    <p:set>
                                      <p:cBhvr>
                                        <p:cTn id="19" dur="1" fill="hold">
                                          <p:stCondLst>
                                            <p:cond delay="0"/>
                                          </p:stCondLst>
                                        </p:cTn>
                                        <p:tgtEl>
                                          <p:spTgt spid="1101827">
                                            <p:txEl>
                                              <p:pRg st="6" end="6"/>
                                            </p:txEl>
                                          </p:spTgt>
                                        </p:tgtEl>
                                        <p:attrNameLst>
                                          <p:attrName>style.visibility</p:attrName>
                                        </p:attrNameLst>
                                      </p:cBhvr>
                                      <p:to>
                                        <p:strVal val="visible"/>
                                      </p:to>
                                    </p:set>
                                    <p:animEffect transition="in" filter="wipe(up)">
                                      <p:cBhvr>
                                        <p:cTn id="20" dur="500"/>
                                        <p:tgtEl>
                                          <p:spTgt spid="1101827">
                                            <p:txEl>
                                              <p:pRg st="6" end="6"/>
                                            </p:txEl>
                                          </p:spTgt>
                                        </p:tgtEl>
                                      </p:cBhvr>
                                    </p:animEffect>
                                  </p:childTnLst>
                                  <p:subTnLst>
                                    <p:animClr clrSpc="rgb" dir="cw">
                                      <p:cBhvr override="childStyle">
                                        <p:cTn dur="1" fill="hold" display="0" masterRel="nextClick" afterEffect="1"/>
                                        <p:tgtEl>
                                          <p:spTgt spid="1101827">
                                            <p:txEl>
                                              <p:pRg st="6" end="6"/>
                                            </p:txEl>
                                          </p:spTgt>
                                        </p:tgtEl>
                                        <p:attrNameLst>
                                          <p:attrName>ppt_c</p:attrName>
                                        </p:attrNameLst>
                                      </p:cBhvr>
                                      <p:to>
                                        <a:schemeClr val="bg2"/>
                                      </p:to>
                                    </p:animClr>
                                  </p:subTnLst>
                                </p:cTn>
                              </p:par>
                              <p:par>
                                <p:cTn id="21" presetID="22" presetClass="entr" presetSubtype="1" fill="hold" grpId="0" nodeType="withEffect">
                                  <p:stCondLst>
                                    <p:cond delay="0"/>
                                  </p:stCondLst>
                                  <p:childTnLst>
                                    <p:set>
                                      <p:cBhvr>
                                        <p:cTn id="22" dur="1" fill="hold">
                                          <p:stCondLst>
                                            <p:cond delay="0"/>
                                          </p:stCondLst>
                                        </p:cTn>
                                        <p:tgtEl>
                                          <p:spTgt spid="1101827">
                                            <p:txEl>
                                              <p:pRg st="8" end="8"/>
                                            </p:txEl>
                                          </p:spTgt>
                                        </p:tgtEl>
                                        <p:attrNameLst>
                                          <p:attrName>style.visibility</p:attrName>
                                        </p:attrNameLst>
                                      </p:cBhvr>
                                      <p:to>
                                        <p:strVal val="visible"/>
                                      </p:to>
                                    </p:set>
                                    <p:animEffect transition="in" filter="wipe(up)">
                                      <p:cBhvr>
                                        <p:cTn id="23" dur="500"/>
                                        <p:tgtEl>
                                          <p:spTgt spid="1101827">
                                            <p:txEl>
                                              <p:pRg st="8" end="8"/>
                                            </p:txEl>
                                          </p:spTgt>
                                        </p:tgtEl>
                                      </p:cBhvr>
                                    </p:animEffect>
                                  </p:childTnLst>
                                  <p:subTnLst>
                                    <p:animClr clrSpc="rgb" dir="cw">
                                      <p:cBhvr override="childStyle">
                                        <p:cTn dur="1" fill="hold" display="0" masterRel="nextClick" afterEffect="1"/>
                                        <p:tgtEl>
                                          <p:spTgt spid="1101827">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27" grpId="0" build="p" bldLvl="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33600" y="152400"/>
            <a:ext cx="7772400" cy="1143000"/>
          </a:xfrm>
        </p:spPr>
        <p:txBody>
          <a:bodyPr/>
          <a:lstStyle/>
          <a:p>
            <a:r>
              <a:rPr lang="en-US" dirty="0">
                <a:solidFill>
                  <a:srgbClr val="92D050"/>
                </a:solidFill>
                <a:latin typeface="Tw Cen MT" panose="020B0602020104020603" pitchFamily="34" charset="77"/>
              </a:rPr>
              <a:t>Millionaire Statements</a:t>
            </a:r>
          </a:p>
        </p:txBody>
      </p:sp>
      <p:sp>
        <p:nvSpPr>
          <p:cNvPr id="25604" name="Rectangle 4"/>
          <p:cNvSpPr>
            <a:spLocks noGrp="1" noChangeArrowheads="1"/>
          </p:cNvSpPr>
          <p:nvPr>
            <p:ph type="body" sz="half" idx="2"/>
          </p:nvPr>
        </p:nvSpPr>
        <p:spPr>
          <a:xfrm>
            <a:off x="2105025" y="1828800"/>
            <a:ext cx="8077200" cy="4343400"/>
          </a:xfrm>
        </p:spPr>
        <p:txBody>
          <a:bodyPr/>
          <a:lstStyle/>
          <a:p>
            <a:r>
              <a:rPr lang="en-US" u="sng" dirty="0">
                <a:solidFill>
                  <a:schemeClr val="bg1"/>
                </a:solidFill>
              </a:rPr>
              <a:t>Statement 4</a:t>
            </a:r>
            <a:r>
              <a:rPr lang="en-US" dirty="0">
                <a:solidFill>
                  <a:schemeClr val="bg1"/>
                </a:solidFill>
              </a:rPr>
              <a:t>:</a:t>
            </a:r>
          </a:p>
          <a:p>
            <a:pPr lvl="1"/>
            <a:r>
              <a:rPr lang="en-US" sz="2800" b="1" i="1" dirty="0">
                <a:solidFill>
                  <a:schemeClr val="bg1"/>
                </a:solidFill>
              </a:rPr>
              <a:t>Millionaires tend to avoid the stock market.</a:t>
            </a:r>
          </a:p>
          <a:p>
            <a:pPr lvl="1"/>
            <a:endParaRPr lang="en-US" sz="800" b="1" i="1" dirty="0">
              <a:solidFill>
                <a:schemeClr val="bg1"/>
              </a:solidFill>
            </a:endParaRPr>
          </a:p>
          <a:p>
            <a:pPr lvl="1"/>
            <a:endParaRPr lang="en-US" sz="800" b="1" i="1" dirty="0">
              <a:solidFill>
                <a:schemeClr val="bg1"/>
              </a:solidFill>
            </a:endParaRPr>
          </a:p>
          <a:p>
            <a:pPr>
              <a:lnSpc>
                <a:spcPct val="90000"/>
              </a:lnSpc>
            </a:pPr>
            <a:r>
              <a:rPr lang="en-US" u="sng" dirty="0">
                <a:solidFill>
                  <a:schemeClr val="bg1"/>
                </a:solidFill>
              </a:rPr>
              <a:t>Statement 5:</a:t>
            </a:r>
            <a:endParaRPr lang="en-US" dirty="0">
              <a:solidFill>
                <a:schemeClr val="bg1"/>
              </a:solidFill>
            </a:endParaRPr>
          </a:p>
          <a:p>
            <a:pPr lvl="1"/>
            <a:r>
              <a:rPr lang="en-US" sz="2800" b="1" i="1" dirty="0">
                <a:solidFill>
                  <a:schemeClr val="bg1"/>
                </a:solidFill>
              </a:rPr>
              <a:t>At age 18, you decide not to purchase soft drinks from the vending machine and save $1.50 a day.  </a:t>
            </a:r>
          </a:p>
          <a:p>
            <a:pPr lvl="1"/>
            <a:r>
              <a:rPr lang="en-US" sz="2800" b="1" i="1" dirty="0">
                <a:solidFill>
                  <a:schemeClr val="bg1"/>
                </a:solidFill>
              </a:rPr>
              <a:t>You invest this $1.50 a day at 8% annual interest until you are 67.  </a:t>
            </a:r>
          </a:p>
          <a:p>
            <a:pPr lvl="1"/>
            <a:r>
              <a:rPr lang="en-US" sz="2800" b="1" i="1" dirty="0">
                <a:solidFill>
                  <a:schemeClr val="bg1"/>
                </a:solidFill>
              </a:rPr>
              <a:t>At age 67, your savings are almost $150,000.</a:t>
            </a:r>
          </a:p>
          <a:p>
            <a:pPr lvl="1">
              <a:buNone/>
            </a:pPr>
            <a:endParaRPr lang="en-US" b="1" i="1" dirty="0"/>
          </a:p>
          <a:p>
            <a:pPr>
              <a:lnSpc>
                <a:spcPct val="90000"/>
              </a:lnSpc>
            </a:pPr>
            <a:endParaRPr lang="en-US" b="1" i="1" dirty="0"/>
          </a:p>
        </p:txBody>
      </p:sp>
      <p:pic>
        <p:nvPicPr>
          <p:cNvPr id="4" name="Picture 3">
            <a:extLst>
              <a:ext uri="{FF2B5EF4-FFF2-40B4-BE49-F238E27FC236}">
                <a16:creationId xmlns:a16="http://schemas.microsoft.com/office/drawing/2014/main" id="{0B1E74F7-5127-3B4A-9BA3-BE72CF55F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63088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up)">
                                      <p:cBhvr>
                                        <p:cTn id="7" dur="500"/>
                                        <p:tgtEl>
                                          <p:spTgt spid="25604">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604">
                                            <p:txEl>
                                              <p:pRg st="1" end="1"/>
                                            </p:txEl>
                                          </p:spTgt>
                                        </p:tgtEl>
                                        <p:attrNameLst>
                                          <p:attrName>style.visibility</p:attrName>
                                        </p:attrNameLst>
                                      </p:cBhvr>
                                      <p:to>
                                        <p:strVal val="visible"/>
                                      </p:to>
                                    </p:set>
                                    <p:animEffect transition="in" filter="wipe(up)">
                                      <p:cBhvr>
                                        <p:cTn id="10" dur="500"/>
                                        <p:tgtEl>
                                          <p:spTgt spid="2560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604">
                                            <p:txEl>
                                              <p:pRg st="4" end="4"/>
                                            </p:txEl>
                                          </p:spTgt>
                                        </p:tgtEl>
                                        <p:attrNameLst>
                                          <p:attrName>style.visibility</p:attrName>
                                        </p:attrNameLst>
                                      </p:cBhvr>
                                      <p:to>
                                        <p:strVal val="visible"/>
                                      </p:to>
                                    </p:set>
                                    <p:animEffect transition="in" filter="wipe(up)">
                                      <p:cBhvr>
                                        <p:cTn id="15" dur="500"/>
                                        <p:tgtEl>
                                          <p:spTgt spid="25604">
                                            <p:txEl>
                                              <p:pRg st="4" end="4"/>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5604">
                                            <p:txEl>
                                              <p:pRg st="5" end="5"/>
                                            </p:txEl>
                                          </p:spTgt>
                                        </p:tgtEl>
                                        <p:attrNameLst>
                                          <p:attrName>style.visibility</p:attrName>
                                        </p:attrNameLst>
                                      </p:cBhvr>
                                      <p:to>
                                        <p:strVal val="visible"/>
                                      </p:to>
                                    </p:set>
                                    <p:animEffect transition="in" filter="wipe(up)">
                                      <p:cBhvr>
                                        <p:cTn id="18" dur="500"/>
                                        <p:tgtEl>
                                          <p:spTgt spid="2560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5604">
                                            <p:txEl>
                                              <p:pRg st="6" end="6"/>
                                            </p:txEl>
                                          </p:spTgt>
                                        </p:tgtEl>
                                        <p:attrNameLst>
                                          <p:attrName>style.visibility</p:attrName>
                                        </p:attrNameLst>
                                      </p:cBhvr>
                                      <p:to>
                                        <p:strVal val="visible"/>
                                      </p:to>
                                    </p:set>
                                    <p:animEffect transition="in" filter="wipe(up)">
                                      <p:cBhvr>
                                        <p:cTn id="23" dur="500"/>
                                        <p:tgtEl>
                                          <p:spTgt spid="2560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5604">
                                            <p:txEl>
                                              <p:pRg st="7" end="7"/>
                                            </p:txEl>
                                          </p:spTgt>
                                        </p:tgtEl>
                                        <p:attrNameLst>
                                          <p:attrName>style.visibility</p:attrName>
                                        </p:attrNameLst>
                                      </p:cBhvr>
                                      <p:to>
                                        <p:strVal val="visible"/>
                                      </p:to>
                                    </p:set>
                                    <p:animEffect transition="in" filter="wipe(up)">
                                      <p:cBhvr>
                                        <p:cTn id="28" dur="500"/>
                                        <p:tgtEl>
                                          <p:spTgt spid="2560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2"/>
          <p:cNvSpPr>
            <a:spLocks noChangeArrowheads="1"/>
          </p:cNvSpPr>
          <p:nvPr/>
        </p:nvSpPr>
        <p:spPr bwMode="auto">
          <a:xfrm>
            <a:off x="868236" y="169865"/>
            <a:ext cx="10853530" cy="762000"/>
          </a:xfrm>
          <a:prstGeom prst="rect">
            <a:avLst/>
          </a:prstGeom>
          <a:noFill/>
          <a:ln w="9525">
            <a:noFill/>
            <a:miter lim="800000"/>
            <a:headEnd/>
            <a:tailEnd/>
          </a:ln>
          <a:effectLst/>
        </p:spPr>
        <p:txBody>
          <a:bodyPr lIns="92075" tIns="46038" rIns="92075" bIns="46038" anchor="ctr"/>
          <a:lstStyle/>
          <a:p>
            <a:pPr algn="ctr"/>
            <a:r>
              <a:rPr lang="en-US" sz="4400" dirty="0">
                <a:solidFill>
                  <a:srgbClr val="92D050"/>
                </a:solidFill>
                <a:latin typeface="Tw Cen MT" panose="020B0602020104020603" pitchFamily="34" charset="77"/>
              </a:rPr>
              <a:t>Power of Compounding: Importance of </a:t>
            </a:r>
            <a:r>
              <a:rPr lang="en-US" sz="4400" i="1" dirty="0" err="1">
                <a:solidFill>
                  <a:srgbClr val="FFFF00"/>
                </a:solidFill>
                <a:latin typeface="Tw Cen MT" panose="020B0602020104020603" pitchFamily="34" charset="77"/>
              </a:rPr>
              <a:t>i</a:t>
            </a:r>
            <a:endParaRPr lang="en-US" sz="4400" i="1" dirty="0">
              <a:solidFill>
                <a:srgbClr val="FFFF00"/>
              </a:solidFill>
              <a:latin typeface="Tw Cen MT" panose="020B0602020104020603" pitchFamily="34" charset="77"/>
            </a:endParaRPr>
          </a:p>
        </p:txBody>
      </p:sp>
      <p:sp>
        <p:nvSpPr>
          <p:cNvPr id="1102851" name="Line 3"/>
          <p:cNvSpPr>
            <a:spLocks noChangeShapeType="1"/>
          </p:cNvSpPr>
          <p:nvPr/>
        </p:nvSpPr>
        <p:spPr bwMode="auto">
          <a:xfrm flipH="1" flipV="1">
            <a:off x="4565650" y="3940176"/>
            <a:ext cx="7938" cy="17463"/>
          </a:xfrm>
          <a:prstGeom prst="line">
            <a:avLst/>
          </a:prstGeom>
          <a:noFill/>
          <a:ln w="9525">
            <a:noFill/>
            <a:round/>
            <a:headEnd/>
            <a:tailEnd/>
          </a:ln>
        </p:spPr>
        <p:txBody>
          <a:bodyPr/>
          <a:lstStyle/>
          <a:p>
            <a:endParaRPr lang="en-US"/>
          </a:p>
        </p:txBody>
      </p:sp>
      <p:sp>
        <p:nvSpPr>
          <p:cNvPr id="1102852" name="Line 4"/>
          <p:cNvSpPr>
            <a:spLocks noChangeShapeType="1"/>
          </p:cNvSpPr>
          <p:nvPr/>
        </p:nvSpPr>
        <p:spPr bwMode="auto">
          <a:xfrm>
            <a:off x="4573588" y="2241550"/>
            <a:ext cx="3725862" cy="1588"/>
          </a:xfrm>
          <a:prstGeom prst="line">
            <a:avLst/>
          </a:prstGeom>
          <a:noFill/>
          <a:ln w="9525">
            <a:noFill/>
            <a:round/>
            <a:headEnd/>
            <a:tailEnd/>
          </a:ln>
        </p:spPr>
        <p:txBody>
          <a:bodyPr/>
          <a:lstStyle/>
          <a:p>
            <a:endParaRPr lang="en-US"/>
          </a:p>
        </p:txBody>
      </p:sp>
      <p:sp>
        <p:nvSpPr>
          <p:cNvPr id="1102853" name="Rectangle 5"/>
          <p:cNvSpPr>
            <a:spLocks noChangeArrowheads="1"/>
          </p:cNvSpPr>
          <p:nvPr/>
        </p:nvSpPr>
        <p:spPr bwMode="auto">
          <a:xfrm>
            <a:off x="5334001" y="1219200"/>
            <a:ext cx="1922001" cy="523862"/>
          </a:xfrm>
          <a:prstGeom prst="rect">
            <a:avLst/>
          </a:prstGeom>
          <a:noFill/>
          <a:ln w="9525">
            <a:noFill/>
            <a:miter lim="800000"/>
            <a:headEnd/>
            <a:tailEnd/>
          </a:ln>
          <a:effectLst/>
        </p:spPr>
        <p:txBody>
          <a:bodyPr wrap="none" lIns="92075" tIns="46038" rIns="92075" bIns="46038">
            <a:spAutoFit/>
          </a:bodyPr>
          <a:lstStyle/>
          <a:p>
            <a:r>
              <a:rPr lang="en-US" sz="2800" b="1" u="sng" dirty="0">
                <a:latin typeface="Calibri" panose="020F0502020204030204" pitchFamily="34" charset="0"/>
                <a:cs typeface="Calibri" panose="020F0502020204030204" pitchFamily="34" charset="0"/>
              </a:rPr>
              <a:t>2020 - 2060</a:t>
            </a:r>
          </a:p>
        </p:txBody>
      </p:sp>
      <p:sp>
        <p:nvSpPr>
          <p:cNvPr id="1102854" name="Rectangle 6"/>
          <p:cNvSpPr>
            <a:spLocks noChangeArrowheads="1"/>
          </p:cNvSpPr>
          <p:nvPr/>
        </p:nvSpPr>
        <p:spPr bwMode="auto">
          <a:xfrm>
            <a:off x="1562100" y="5529262"/>
            <a:ext cx="2194703" cy="923972"/>
          </a:xfrm>
          <a:prstGeom prst="rect">
            <a:avLst/>
          </a:prstGeom>
          <a:noFill/>
          <a:ln w="9525">
            <a:noFill/>
            <a:miter lim="800000"/>
            <a:headEnd/>
            <a:tailEnd/>
          </a:ln>
          <a:effectLst/>
        </p:spPr>
        <p:txBody>
          <a:bodyPr wrap="none" lIns="92075" tIns="46038" rIns="92075" bIns="46038">
            <a:spAutoFit/>
          </a:bodyPr>
          <a:lstStyle/>
          <a:p>
            <a:r>
              <a:rPr lang="en-US" dirty="0">
                <a:latin typeface="Calibri" panose="020F0502020204030204" pitchFamily="34" charset="0"/>
                <a:cs typeface="Calibri" panose="020F0502020204030204" pitchFamily="34" charset="0"/>
              </a:rPr>
              <a:t>Years invested:</a:t>
            </a:r>
          </a:p>
          <a:p>
            <a:r>
              <a:rPr lang="en-US" dirty="0">
                <a:latin typeface="Calibri" panose="020F0502020204030204" pitchFamily="34" charset="0"/>
                <a:cs typeface="Calibri" panose="020F0502020204030204" pitchFamily="34" charset="0"/>
              </a:rPr>
              <a:t>Amount Contributed:</a:t>
            </a:r>
          </a:p>
          <a:p>
            <a:r>
              <a:rPr lang="en-US" dirty="0">
                <a:latin typeface="Calibri" panose="020F0502020204030204" pitchFamily="34" charset="0"/>
                <a:cs typeface="Calibri" panose="020F0502020204030204" pitchFamily="34" charset="0"/>
              </a:rPr>
              <a:t>Rate of return:</a:t>
            </a:r>
          </a:p>
        </p:txBody>
      </p:sp>
      <p:sp>
        <p:nvSpPr>
          <p:cNvPr id="1102855" name="Rectangle 7"/>
          <p:cNvSpPr>
            <a:spLocks noChangeArrowheads="1"/>
          </p:cNvSpPr>
          <p:nvPr/>
        </p:nvSpPr>
        <p:spPr bwMode="auto">
          <a:xfrm>
            <a:off x="2525713" y="5060951"/>
            <a:ext cx="259686"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$0</a:t>
            </a:r>
          </a:p>
        </p:txBody>
      </p:sp>
      <p:sp>
        <p:nvSpPr>
          <p:cNvPr id="1102856" name="Rectangle 8"/>
          <p:cNvSpPr>
            <a:spLocks noChangeArrowheads="1"/>
          </p:cNvSpPr>
          <p:nvPr/>
        </p:nvSpPr>
        <p:spPr bwMode="auto">
          <a:xfrm>
            <a:off x="1954213" y="4540251"/>
            <a:ext cx="843180"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$50,000</a:t>
            </a:r>
          </a:p>
        </p:txBody>
      </p:sp>
      <p:sp>
        <p:nvSpPr>
          <p:cNvPr id="1102857" name="Rectangle 9"/>
          <p:cNvSpPr>
            <a:spLocks noChangeArrowheads="1"/>
          </p:cNvSpPr>
          <p:nvPr/>
        </p:nvSpPr>
        <p:spPr bwMode="auto">
          <a:xfrm>
            <a:off x="1816100" y="4011614"/>
            <a:ext cx="973023"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$100,000</a:t>
            </a:r>
          </a:p>
        </p:txBody>
      </p:sp>
      <p:sp>
        <p:nvSpPr>
          <p:cNvPr id="1102858" name="Rectangle 10"/>
          <p:cNvSpPr>
            <a:spLocks noChangeArrowheads="1"/>
          </p:cNvSpPr>
          <p:nvPr/>
        </p:nvSpPr>
        <p:spPr bwMode="auto">
          <a:xfrm>
            <a:off x="1816100" y="3473451"/>
            <a:ext cx="973023"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$150,000</a:t>
            </a:r>
          </a:p>
        </p:txBody>
      </p:sp>
      <p:sp>
        <p:nvSpPr>
          <p:cNvPr id="1102859" name="Rectangle 11"/>
          <p:cNvSpPr>
            <a:spLocks noChangeArrowheads="1"/>
          </p:cNvSpPr>
          <p:nvPr/>
        </p:nvSpPr>
        <p:spPr bwMode="auto">
          <a:xfrm>
            <a:off x="1816100" y="2936876"/>
            <a:ext cx="973023"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$200,000</a:t>
            </a:r>
          </a:p>
        </p:txBody>
      </p:sp>
      <p:sp>
        <p:nvSpPr>
          <p:cNvPr id="1102860" name="Rectangle 12"/>
          <p:cNvSpPr>
            <a:spLocks noChangeArrowheads="1"/>
          </p:cNvSpPr>
          <p:nvPr/>
        </p:nvSpPr>
        <p:spPr bwMode="auto">
          <a:xfrm>
            <a:off x="1816100" y="2398714"/>
            <a:ext cx="973023"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$250,000</a:t>
            </a:r>
          </a:p>
        </p:txBody>
      </p:sp>
      <p:sp>
        <p:nvSpPr>
          <p:cNvPr id="1102861" name="Rectangle 13"/>
          <p:cNvSpPr>
            <a:spLocks noChangeArrowheads="1"/>
          </p:cNvSpPr>
          <p:nvPr/>
        </p:nvSpPr>
        <p:spPr bwMode="auto">
          <a:xfrm>
            <a:off x="1816100" y="1870076"/>
            <a:ext cx="973023" cy="307777"/>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$300,000</a:t>
            </a:r>
          </a:p>
        </p:txBody>
      </p:sp>
      <p:grpSp>
        <p:nvGrpSpPr>
          <p:cNvPr id="2" name="Group 14"/>
          <p:cNvGrpSpPr>
            <a:grpSpLocks/>
          </p:cNvGrpSpPr>
          <p:nvPr/>
        </p:nvGrpSpPr>
        <p:grpSpPr bwMode="auto">
          <a:xfrm>
            <a:off x="4285456" y="4711705"/>
            <a:ext cx="1012825" cy="477838"/>
            <a:chOff x="1583" y="2974"/>
            <a:chExt cx="638" cy="301"/>
          </a:xfrm>
        </p:grpSpPr>
        <p:sp>
          <p:nvSpPr>
            <p:cNvPr id="1102863" name="Rectangle 15"/>
            <p:cNvSpPr>
              <a:spLocks noChangeArrowheads="1"/>
            </p:cNvSpPr>
            <p:nvPr/>
          </p:nvSpPr>
          <p:spPr bwMode="auto">
            <a:xfrm>
              <a:off x="1583" y="3198"/>
              <a:ext cx="638" cy="77"/>
            </a:xfrm>
            <a:prstGeom prst="rect">
              <a:avLst/>
            </a:prstGeom>
            <a:solidFill>
              <a:srgbClr val="FF3399"/>
            </a:solidFill>
            <a:ln w="9525">
              <a:noFill/>
              <a:miter lim="800000"/>
              <a:headEnd/>
              <a:tailEnd/>
            </a:ln>
          </p:spPr>
          <p:txBody>
            <a:bodyPr/>
            <a:lstStyle/>
            <a:p>
              <a:endParaRPr lang="en-US"/>
            </a:p>
          </p:txBody>
        </p:sp>
        <p:sp>
          <p:nvSpPr>
            <p:cNvPr id="1102864" name="Rectangle 16"/>
            <p:cNvSpPr>
              <a:spLocks noChangeArrowheads="1"/>
            </p:cNvSpPr>
            <p:nvPr/>
          </p:nvSpPr>
          <p:spPr bwMode="auto">
            <a:xfrm>
              <a:off x="1639" y="2974"/>
              <a:ext cx="531" cy="194"/>
            </a:xfrm>
            <a:prstGeom prst="rect">
              <a:avLst/>
            </a:prstGeom>
            <a:noFill/>
            <a:ln w="9525">
              <a:noFill/>
              <a:miter lim="800000"/>
              <a:headEnd/>
              <a:tailEnd/>
            </a:ln>
          </p:spPr>
          <p:txBody>
            <a:bodyPr wrap="none" lIns="0" tIns="0" rIns="0" bIns="0">
              <a:spAutoFit/>
            </a:bodyPr>
            <a:lstStyle/>
            <a:p>
              <a:r>
                <a:rPr lang="en-US" sz="2000" dirty="0">
                  <a:latin typeface="Calibri" panose="020F0502020204030204" pitchFamily="34" charset="0"/>
                  <a:cs typeface="Calibri" panose="020F0502020204030204" pitchFamily="34" charset="0"/>
                </a:rPr>
                <a:t>$10,000</a:t>
              </a:r>
            </a:p>
          </p:txBody>
        </p:sp>
      </p:grpSp>
      <p:sp>
        <p:nvSpPr>
          <p:cNvPr id="1102865" name="Line 17"/>
          <p:cNvSpPr>
            <a:spLocks noChangeAspect="1" noChangeShapeType="1"/>
          </p:cNvSpPr>
          <p:nvPr/>
        </p:nvSpPr>
        <p:spPr bwMode="auto">
          <a:xfrm>
            <a:off x="2936875" y="1743063"/>
            <a:ext cx="0" cy="3524263"/>
          </a:xfrm>
          <a:prstGeom prst="line">
            <a:avLst/>
          </a:prstGeom>
          <a:noFill/>
          <a:ln w="57150">
            <a:solidFill>
              <a:schemeClr val="tx2"/>
            </a:solidFill>
            <a:round/>
            <a:headEnd type="none" w="sm" len="sm"/>
            <a:tailEnd type="none" w="sm" len="sm"/>
          </a:ln>
          <a:effectLst/>
        </p:spPr>
        <p:txBody>
          <a:bodyPr wrap="none" anchor="ctr"/>
          <a:lstStyle/>
          <a:p>
            <a:endParaRPr lang="en-US"/>
          </a:p>
        </p:txBody>
      </p:sp>
      <p:sp>
        <p:nvSpPr>
          <p:cNvPr id="1102866" name="Freeform 18"/>
          <p:cNvSpPr>
            <a:spLocks noChangeAspect="1"/>
          </p:cNvSpPr>
          <p:nvPr/>
        </p:nvSpPr>
        <p:spPr bwMode="auto">
          <a:xfrm>
            <a:off x="2865439" y="2006600"/>
            <a:ext cx="141287" cy="0"/>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67" name="Freeform 19"/>
          <p:cNvSpPr>
            <a:spLocks noChangeAspect="1"/>
          </p:cNvSpPr>
          <p:nvPr/>
        </p:nvSpPr>
        <p:spPr bwMode="auto">
          <a:xfrm>
            <a:off x="2865439" y="3076575"/>
            <a:ext cx="141287" cy="1588"/>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68" name="Freeform 20"/>
          <p:cNvSpPr>
            <a:spLocks noChangeAspect="1"/>
          </p:cNvSpPr>
          <p:nvPr/>
        </p:nvSpPr>
        <p:spPr bwMode="auto">
          <a:xfrm>
            <a:off x="2865439" y="4151314"/>
            <a:ext cx="141287" cy="1587"/>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70" name="Freeform 22"/>
          <p:cNvSpPr>
            <a:spLocks noChangeAspect="1"/>
          </p:cNvSpPr>
          <p:nvPr/>
        </p:nvSpPr>
        <p:spPr bwMode="auto">
          <a:xfrm>
            <a:off x="2867025" y="2538414"/>
            <a:ext cx="139700" cy="1587"/>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71" name="Freeform 23"/>
          <p:cNvSpPr>
            <a:spLocks noChangeAspect="1"/>
          </p:cNvSpPr>
          <p:nvPr/>
        </p:nvSpPr>
        <p:spPr bwMode="auto">
          <a:xfrm>
            <a:off x="2865439" y="3611564"/>
            <a:ext cx="141287" cy="1587"/>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72" name="Freeform 24"/>
          <p:cNvSpPr>
            <a:spLocks noChangeAspect="1"/>
          </p:cNvSpPr>
          <p:nvPr/>
        </p:nvSpPr>
        <p:spPr bwMode="auto">
          <a:xfrm>
            <a:off x="2865439" y="4679950"/>
            <a:ext cx="141287" cy="0"/>
          </a:xfrm>
          <a:custGeom>
            <a:avLst/>
            <a:gdLst/>
            <a:ahLst/>
            <a:cxnLst>
              <a:cxn ang="0">
                <a:pos x="0" y="0"/>
              </a:cxn>
              <a:cxn ang="0">
                <a:pos x="87" y="0"/>
              </a:cxn>
            </a:cxnLst>
            <a:rect l="0" t="0" r="r" b="b"/>
            <a:pathLst>
              <a:path w="87" h="1">
                <a:moveTo>
                  <a:pt x="0" y="0"/>
                </a:moveTo>
                <a:cubicBezTo>
                  <a:pt x="14" y="0"/>
                  <a:pt x="69" y="0"/>
                  <a:pt x="87" y="0"/>
                </a:cubicBezTo>
              </a:path>
            </a:pathLst>
          </a:custGeom>
          <a:noFill/>
          <a:ln w="19050" cmpd="sng">
            <a:solidFill>
              <a:schemeClr val="bg1"/>
            </a:solidFill>
            <a:round/>
            <a:headEnd type="none" w="sm" len="sm"/>
            <a:tailEnd type="none" w="sm" len="sm"/>
          </a:ln>
          <a:effectLst/>
        </p:spPr>
        <p:txBody>
          <a:bodyPr wrap="none" anchor="ctr"/>
          <a:lstStyle/>
          <a:p>
            <a:endParaRPr lang="en-US"/>
          </a:p>
        </p:txBody>
      </p:sp>
      <p:sp>
        <p:nvSpPr>
          <p:cNvPr id="1102873" name="Line 25"/>
          <p:cNvSpPr>
            <a:spLocks noChangeAspect="1" noChangeShapeType="1"/>
          </p:cNvSpPr>
          <p:nvPr/>
        </p:nvSpPr>
        <p:spPr bwMode="auto">
          <a:xfrm rot="-5400000">
            <a:off x="10391776" y="5202238"/>
            <a:ext cx="130175" cy="0"/>
          </a:xfrm>
          <a:prstGeom prst="line">
            <a:avLst/>
          </a:prstGeom>
          <a:noFill/>
          <a:ln w="19050">
            <a:solidFill>
              <a:schemeClr val="bg1"/>
            </a:solidFill>
            <a:round/>
            <a:headEnd type="none" w="sm" len="sm"/>
            <a:tailEnd type="none" w="sm" len="sm"/>
          </a:ln>
          <a:effectLst/>
        </p:spPr>
        <p:txBody>
          <a:bodyPr wrap="none" anchor="ctr"/>
          <a:lstStyle/>
          <a:p>
            <a:endParaRPr lang="en-US"/>
          </a:p>
        </p:txBody>
      </p:sp>
      <p:grpSp>
        <p:nvGrpSpPr>
          <p:cNvPr id="3" name="Group 26"/>
          <p:cNvGrpSpPr>
            <a:grpSpLocks/>
          </p:cNvGrpSpPr>
          <p:nvPr/>
        </p:nvGrpSpPr>
        <p:grpSpPr bwMode="auto">
          <a:xfrm>
            <a:off x="7809262" y="2520950"/>
            <a:ext cx="1123950" cy="2681288"/>
            <a:chOff x="3958" y="1588"/>
            <a:chExt cx="631" cy="1689"/>
          </a:xfrm>
        </p:grpSpPr>
        <p:sp>
          <p:nvSpPr>
            <p:cNvPr id="1102875" name="Rectangle 27"/>
            <p:cNvSpPr>
              <a:spLocks noChangeArrowheads="1"/>
            </p:cNvSpPr>
            <p:nvPr/>
          </p:nvSpPr>
          <p:spPr bwMode="auto">
            <a:xfrm>
              <a:off x="3958" y="1808"/>
              <a:ext cx="631" cy="1469"/>
            </a:xfrm>
            <a:prstGeom prst="rect">
              <a:avLst/>
            </a:prstGeom>
            <a:solidFill>
              <a:srgbClr val="99CCFF"/>
            </a:solidFill>
            <a:ln w="9525">
              <a:noFill/>
              <a:miter lim="800000"/>
              <a:headEnd/>
              <a:tailEnd/>
            </a:ln>
          </p:spPr>
          <p:txBody>
            <a:bodyPr/>
            <a:lstStyle/>
            <a:p>
              <a:endParaRPr lang="en-US"/>
            </a:p>
          </p:txBody>
        </p:sp>
        <p:sp>
          <p:nvSpPr>
            <p:cNvPr id="1102876" name="Rectangle 28"/>
            <p:cNvSpPr>
              <a:spLocks noChangeArrowheads="1"/>
            </p:cNvSpPr>
            <p:nvPr/>
          </p:nvSpPr>
          <p:spPr bwMode="auto">
            <a:xfrm>
              <a:off x="3958" y="1588"/>
              <a:ext cx="631" cy="194"/>
            </a:xfrm>
            <a:prstGeom prst="rect">
              <a:avLst/>
            </a:prstGeom>
            <a:solidFill>
              <a:srgbClr val="99CCFF"/>
            </a:solidFill>
            <a:ln w="9525">
              <a:noFill/>
              <a:miter lim="800000"/>
              <a:headEnd/>
              <a:tailEnd/>
            </a:ln>
          </p:spPr>
          <p:txBody>
            <a:bodyPr wrap="square" lIns="0" tIns="0" rIns="0" bIns="0">
              <a:spAutoFit/>
            </a:bodyPr>
            <a:lstStyle/>
            <a:p>
              <a:pPr algn="ctr"/>
              <a:r>
                <a:rPr lang="en-US" sz="2000" dirty="0">
                  <a:solidFill>
                    <a:schemeClr val="bg1"/>
                  </a:solidFill>
                  <a:latin typeface="Tw Cen MT" panose="020B0602020104020603" pitchFamily="34" charset="77"/>
                </a:rPr>
                <a:t>$217,245</a:t>
              </a:r>
            </a:p>
          </p:txBody>
        </p:sp>
      </p:grpSp>
      <p:grpSp>
        <p:nvGrpSpPr>
          <p:cNvPr id="4" name="Group 29"/>
          <p:cNvGrpSpPr>
            <a:grpSpLocks/>
          </p:cNvGrpSpPr>
          <p:nvPr/>
        </p:nvGrpSpPr>
        <p:grpSpPr bwMode="auto">
          <a:xfrm>
            <a:off x="6705600" y="4624391"/>
            <a:ext cx="2127249" cy="1782763"/>
            <a:chOff x="3264" y="2913"/>
            <a:chExt cx="1340" cy="1123"/>
          </a:xfrm>
        </p:grpSpPr>
        <p:sp>
          <p:nvSpPr>
            <p:cNvPr id="1102878" name="Rectangle 30"/>
            <p:cNvSpPr>
              <a:spLocks noChangeArrowheads="1"/>
            </p:cNvSpPr>
            <p:nvPr/>
          </p:nvSpPr>
          <p:spPr bwMode="auto">
            <a:xfrm>
              <a:off x="3671" y="3279"/>
              <a:ext cx="933" cy="757"/>
            </a:xfrm>
            <a:prstGeom prst="rect">
              <a:avLst/>
            </a:prstGeom>
            <a:noFill/>
            <a:ln w="9525">
              <a:noFill/>
              <a:miter lim="800000"/>
              <a:headEnd/>
              <a:tailEnd/>
            </a:ln>
            <a:effectLst/>
          </p:spPr>
          <p:txBody>
            <a:bodyPr wrap="none" lIns="92075" tIns="46038" rIns="92075" bIns="46038">
              <a:spAutoFit/>
            </a:bodyPr>
            <a:lstStyle/>
            <a:p>
              <a:pPr algn="r"/>
              <a:r>
                <a:rPr lang="en-US" u="sng" dirty="0">
                  <a:latin typeface="Calibri" panose="020F0502020204030204" pitchFamily="34" charset="0"/>
                  <a:cs typeface="Calibri" panose="020F0502020204030204" pitchFamily="34" charset="0"/>
                </a:rPr>
                <a:t>Investment B </a:t>
              </a:r>
            </a:p>
            <a:p>
              <a:pPr algn="r"/>
              <a:r>
                <a:rPr lang="en-US" dirty="0">
                  <a:latin typeface="Calibri" panose="020F0502020204030204" pitchFamily="34" charset="0"/>
                  <a:cs typeface="Calibri" panose="020F0502020204030204" pitchFamily="34" charset="0"/>
                </a:rPr>
                <a:t>40</a:t>
              </a:r>
            </a:p>
            <a:p>
              <a:pPr algn="r"/>
              <a:r>
                <a:rPr lang="en-US" dirty="0">
                  <a:latin typeface="Calibri" panose="020F0502020204030204" pitchFamily="34" charset="0"/>
                  <a:cs typeface="Calibri" panose="020F0502020204030204" pitchFamily="34" charset="0"/>
                </a:rPr>
                <a:t>$10,000</a:t>
              </a:r>
            </a:p>
            <a:p>
              <a:pPr algn="r"/>
              <a:r>
                <a:rPr lang="en-US" dirty="0">
                  <a:latin typeface="Calibri" panose="020F0502020204030204" pitchFamily="34" charset="0"/>
                  <a:cs typeface="Calibri" panose="020F0502020204030204" pitchFamily="34" charset="0"/>
                </a:rPr>
                <a:t>8%</a:t>
              </a:r>
            </a:p>
          </p:txBody>
        </p:sp>
        <p:sp>
          <p:nvSpPr>
            <p:cNvPr id="1102879" name="Rectangle 31"/>
            <p:cNvSpPr>
              <a:spLocks noChangeArrowheads="1"/>
            </p:cNvSpPr>
            <p:nvPr/>
          </p:nvSpPr>
          <p:spPr bwMode="auto">
            <a:xfrm>
              <a:off x="3322" y="3188"/>
              <a:ext cx="638" cy="77"/>
            </a:xfrm>
            <a:prstGeom prst="rect">
              <a:avLst/>
            </a:prstGeom>
            <a:solidFill>
              <a:srgbClr val="FF3399"/>
            </a:solidFill>
            <a:ln w="9525">
              <a:noFill/>
              <a:miter lim="800000"/>
              <a:headEnd/>
              <a:tailEnd/>
            </a:ln>
          </p:spPr>
          <p:txBody>
            <a:bodyPr/>
            <a:lstStyle/>
            <a:p>
              <a:endParaRPr lang="en-US"/>
            </a:p>
          </p:txBody>
        </p:sp>
        <p:sp>
          <p:nvSpPr>
            <p:cNvPr id="1102880" name="Text Box 32"/>
            <p:cNvSpPr txBox="1">
              <a:spLocks noChangeArrowheads="1"/>
            </p:cNvSpPr>
            <p:nvPr/>
          </p:nvSpPr>
          <p:spPr bwMode="auto">
            <a:xfrm>
              <a:off x="3264" y="2913"/>
              <a:ext cx="716" cy="252"/>
            </a:xfrm>
            <a:prstGeom prst="rect">
              <a:avLst/>
            </a:prstGeom>
            <a:noFill/>
            <a:ln w="12700">
              <a:noFill/>
              <a:miter lim="800000"/>
              <a:headEnd type="none" w="sm" len="sm"/>
              <a:tailEnd type="none" w="sm" len="sm"/>
            </a:ln>
            <a:effectLst/>
          </p:spPr>
          <p:txBody>
            <a:bodyPr>
              <a:spAutoFit/>
            </a:bodyPr>
            <a:lstStyle/>
            <a:p>
              <a:pPr>
                <a:spcBef>
                  <a:spcPct val="50000"/>
                </a:spcBef>
              </a:pPr>
              <a:r>
                <a:rPr lang="en-US" sz="2000" dirty="0">
                  <a:latin typeface="Calibri" panose="020F0502020204030204" pitchFamily="34" charset="0"/>
                  <a:cs typeface="Calibri" panose="020F0502020204030204" pitchFamily="34" charset="0"/>
                </a:rPr>
                <a:t>$10,000</a:t>
              </a:r>
            </a:p>
          </p:txBody>
        </p:sp>
      </p:grpSp>
      <p:grpSp>
        <p:nvGrpSpPr>
          <p:cNvPr id="5" name="Group 33"/>
          <p:cNvGrpSpPr>
            <a:grpSpLocks/>
          </p:cNvGrpSpPr>
          <p:nvPr/>
        </p:nvGrpSpPr>
        <p:grpSpPr bwMode="auto">
          <a:xfrm>
            <a:off x="5277643" y="4040188"/>
            <a:ext cx="1106488" cy="1139825"/>
            <a:chOff x="2208" y="2551"/>
            <a:chExt cx="697" cy="718"/>
          </a:xfrm>
        </p:grpSpPr>
        <p:sp>
          <p:nvSpPr>
            <p:cNvPr id="1102882" name="Rectangle 34"/>
            <p:cNvSpPr>
              <a:spLocks noChangeArrowheads="1"/>
            </p:cNvSpPr>
            <p:nvPr/>
          </p:nvSpPr>
          <p:spPr bwMode="auto">
            <a:xfrm>
              <a:off x="2208" y="2828"/>
              <a:ext cx="697" cy="441"/>
            </a:xfrm>
            <a:prstGeom prst="rect">
              <a:avLst/>
            </a:prstGeom>
            <a:solidFill>
              <a:srgbClr val="99CCFF"/>
            </a:solidFill>
            <a:ln w="9525">
              <a:noFill/>
              <a:miter lim="800000"/>
              <a:headEnd/>
              <a:tailEnd/>
            </a:ln>
          </p:spPr>
          <p:txBody>
            <a:bodyPr/>
            <a:lstStyle/>
            <a:p>
              <a:endParaRPr lang="en-US"/>
            </a:p>
          </p:txBody>
        </p:sp>
        <p:sp>
          <p:nvSpPr>
            <p:cNvPr id="1102883" name="Text Box 35"/>
            <p:cNvSpPr txBox="1">
              <a:spLocks noChangeArrowheads="1"/>
            </p:cNvSpPr>
            <p:nvPr/>
          </p:nvSpPr>
          <p:spPr bwMode="auto">
            <a:xfrm>
              <a:off x="2208" y="2551"/>
              <a:ext cx="697" cy="252"/>
            </a:xfrm>
            <a:prstGeom prst="rect">
              <a:avLst/>
            </a:prstGeom>
            <a:solidFill>
              <a:srgbClr val="99CCFF"/>
            </a:solidFill>
            <a:ln w="12700">
              <a:noFill/>
              <a:miter lim="800000"/>
              <a:headEnd type="none" w="sm" len="sm"/>
              <a:tailEnd type="none" w="sm" len="sm"/>
            </a:ln>
            <a:effectLst/>
          </p:spPr>
          <p:txBody>
            <a:bodyPr wrap="square">
              <a:spAutoFit/>
            </a:bodyPr>
            <a:lstStyle/>
            <a:p>
              <a:pPr algn="ctr"/>
              <a:r>
                <a:rPr lang="en-US" sz="2000" dirty="0">
                  <a:solidFill>
                    <a:schemeClr val="bg1"/>
                  </a:solidFill>
                  <a:latin typeface="Tw Cen MT" panose="020B0602020104020603" pitchFamily="34" charset="77"/>
                </a:rPr>
                <a:t>$70,400</a:t>
              </a:r>
            </a:p>
          </p:txBody>
        </p:sp>
      </p:grpSp>
      <p:sp>
        <p:nvSpPr>
          <p:cNvPr id="1102884" name="Text Box 36"/>
          <p:cNvSpPr txBox="1">
            <a:spLocks noChangeArrowheads="1"/>
          </p:cNvSpPr>
          <p:nvPr/>
        </p:nvSpPr>
        <p:spPr bwMode="auto">
          <a:xfrm>
            <a:off x="4321175" y="5183189"/>
            <a:ext cx="1512530" cy="1200329"/>
          </a:xfrm>
          <a:prstGeom prst="rect">
            <a:avLst/>
          </a:prstGeom>
          <a:noFill/>
          <a:ln w="12700">
            <a:noFill/>
            <a:miter lim="800000"/>
            <a:headEnd type="none" w="sm" len="sm"/>
            <a:tailEnd type="none" w="sm" len="sm"/>
          </a:ln>
          <a:effectLst/>
        </p:spPr>
        <p:txBody>
          <a:bodyPr wrap="none">
            <a:spAutoFit/>
          </a:bodyPr>
          <a:lstStyle/>
          <a:p>
            <a:pPr algn="r">
              <a:tabLst>
                <a:tab pos="1314450" algn="r"/>
              </a:tabLst>
            </a:pPr>
            <a:r>
              <a:rPr lang="en-US" u="sng" dirty="0">
                <a:latin typeface="Calibri" panose="020F0502020204030204" pitchFamily="34" charset="0"/>
                <a:cs typeface="Calibri" panose="020F0502020204030204" pitchFamily="34" charset="0"/>
              </a:rPr>
              <a:t>Investment A</a:t>
            </a:r>
            <a:endParaRPr lang="en-US" dirty="0">
              <a:latin typeface="Calibri" panose="020F0502020204030204" pitchFamily="34" charset="0"/>
              <a:cs typeface="Calibri" panose="020F0502020204030204" pitchFamily="34" charset="0"/>
            </a:endParaRPr>
          </a:p>
          <a:p>
            <a:pPr>
              <a:tabLst>
                <a:tab pos="1314450" algn="r"/>
              </a:tabLst>
            </a:pPr>
            <a:r>
              <a:rPr lang="en-US" dirty="0">
                <a:latin typeface="Calibri" panose="020F0502020204030204" pitchFamily="34" charset="0"/>
                <a:cs typeface="Calibri" panose="020F0502020204030204" pitchFamily="34" charset="0"/>
              </a:rPr>
              <a:t>	40</a:t>
            </a:r>
          </a:p>
          <a:p>
            <a:pPr>
              <a:tabLst>
                <a:tab pos="1314450" algn="r"/>
              </a:tabLst>
            </a:pPr>
            <a:r>
              <a:rPr lang="en-US" dirty="0">
                <a:latin typeface="Calibri" panose="020F0502020204030204" pitchFamily="34" charset="0"/>
                <a:cs typeface="Calibri" panose="020F0502020204030204" pitchFamily="34" charset="0"/>
              </a:rPr>
              <a:t>	$10,000</a:t>
            </a:r>
          </a:p>
          <a:p>
            <a:pPr>
              <a:tabLst>
                <a:tab pos="1314450" algn="r"/>
              </a:tabLst>
            </a:pPr>
            <a:r>
              <a:rPr lang="en-US" dirty="0">
                <a:latin typeface="Calibri" panose="020F0502020204030204" pitchFamily="34" charset="0"/>
                <a:cs typeface="Calibri" panose="020F0502020204030204" pitchFamily="34" charset="0"/>
              </a:rPr>
              <a:t>	5%</a:t>
            </a:r>
          </a:p>
        </p:txBody>
      </p:sp>
      <p:sp>
        <p:nvSpPr>
          <p:cNvPr id="1102869" name="Line 21"/>
          <p:cNvSpPr>
            <a:spLocks noChangeAspect="1" noChangeShapeType="1"/>
          </p:cNvSpPr>
          <p:nvPr/>
        </p:nvSpPr>
        <p:spPr bwMode="auto">
          <a:xfrm>
            <a:off x="2873376" y="5197475"/>
            <a:ext cx="7580313" cy="0"/>
          </a:xfrm>
          <a:prstGeom prst="line">
            <a:avLst/>
          </a:prstGeom>
          <a:noFill/>
          <a:ln w="57150">
            <a:solidFill>
              <a:schemeClr val="tx2"/>
            </a:solidFill>
            <a:round/>
            <a:headEnd type="none" w="sm" len="sm"/>
            <a:tailEnd type="none" w="sm" len="sm"/>
          </a:ln>
          <a:effectLst/>
        </p:spPr>
        <p:txBody>
          <a:bodyPr wrap="none" anchor="ctr"/>
          <a:lstStyle/>
          <a:p>
            <a:endParaRPr lang="en-US"/>
          </a:p>
        </p:txBody>
      </p:sp>
      <p:pic>
        <p:nvPicPr>
          <p:cNvPr id="37" name="Picture 36">
            <a:extLst>
              <a:ext uri="{FF2B5EF4-FFF2-40B4-BE49-F238E27FC236}">
                <a16:creationId xmlns:a16="http://schemas.microsoft.com/office/drawing/2014/main" id="{A159AB41-FA85-8E4B-8A21-9E42E4273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3505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4" name="Rectangle 2"/>
          <p:cNvSpPr>
            <a:spLocks noChangeArrowheads="1"/>
          </p:cNvSpPr>
          <p:nvPr/>
        </p:nvSpPr>
        <p:spPr bwMode="auto">
          <a:xfrm>
            <a:off x="2057400" y="381000"/>
            <a:ext cx="7772400" cy="914400"/>
          </a:xfrm>
          <a:prstGeom prst="rect">
            <a:avLst/>
          </a:prstGeom>
          <a:noFill/>
          <a:ln w="9525">
            <a:noFill/>
            <a:miter lim="800000"/>
            <a:headEnd/>
            <a:tailEnd/>
          </a:ln>
          <a:effectLst/>
        </p:spPr>
        <p:txBody>
          <a:bodyPr lIns="92075" tIns="46038" rIns="92075" bIns="46038" anchor="ctr"/>
          <a:lstStyle/>
          <a:p>
            <a:pPr algn="ctr"/>
            <a:r>
              <a:rPr lang="en-US" sz="4000" dirty="0">
                <a:solidFill>
                  <a:srgbClr val="92D050"/>
                </a:solidFill>
                <a:latin typeface="Tw Cen MT" panose="020B0602020104020603" pitchFamily="34" charset="77"/>
              </a:rPr>
              <a:t>Two Key Variables:</a:t>
            </a:r>
            <a:br>
              <a:rPr lang="en-US" sz="3600" dirty="0">
                <a:solidFill>
                  <a:srgbClr val="92D050"/>
                </a:solidFill>
                <a:latin typeface="Tw Cen MT" panose="020B0602020104020603" pitchFamily="34" charset="77"/>
              </a:rPr>
            </a:br>
            <a:r>
              <a:rPr lang="en-US" sz="3600" dirty="0">
                <a:solidFill>
                  <a:srgbClr val="92D050"/>
                </a:solidFill>
                <a:latin typeface="Tw Cen MT" panose="020B0602020104020603" pitchFamily="34" charset="77"/>
              </a:rPr>
              <a:t> </a:t>
            </a:r>
            <a:r>
              <a:rPr lang="en-US" sz="4000" dirty="0">
                <a:solidFill>
                  <a:srgbClr val="92D050"/>
                </a:solidFill>
                <a:latin typeface="Tw Cen MT" panose="020B0602020104020603" pitchFamily="34" charset="77"/>
              </a:rPr>
              <a:t>How many years invested</a:t>
            </a:r>
            <a:endParaRPr lang="en-US" sz="4000" baseline="-25000" dirty="0">
              <a:solidFill>
                <a:srgbClr val="92D050"/>
              </a:solidFill>
              <a:latin typeface="Tw Cen MT" panose="020B0602020104020603" pitchFamily="34" charset="77"/>
            </a:endParaRPr>
          </a:p>
        </p:txBody>
      </p:sp>
      <p:sp>
        <p:nvSpPr>
          <p:cNvPr id="1103875" name="Rectangle 3"/>
          <p:cNvSpPr>
            <a:spLocks noChangeArrowheads="1"/>
          </p:cNvSpPr>
          <p:nvPr/>
        </p:nvSpPr>
        <p:spPr bwMode="auto">
          <a:xfrm>
            <a:off x="1752600" y="1676400"/>
            <a:ext cx="3429000" cy="46101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800" dirty="0">
                <a:solidFill>
                  <a:schemeClr val="bg2"/>
                </a:solidFill>
                <a:latin typeface="Calibri" panose="020F0502020204030204" pitchFamily="34" charset="0"/>
                <a:cs typeface="Calibri" panose="020F0502020204030204" pitchFamily="34" charset="0"/>
              </a:rPr>
              <a:t>Interest rate, </a:t>
            </a:r>
            <a:r>
              <a:rPr lang="en-US" sz="2800" dirty="0" err="1">
                <a:solidFill>
                  <a:schemeClr val="bg2"/>
                </a:solidFill>
                <a:latin typeface="Calibri" panose="020F0502020204030204" pitchFamily="34" charset="0"/>
                <a:cs typeface="Calibri" panose="020F0502020204030204" pitchFamily="34" charset="0"/>
              </a:rPr>
              <a:t>i</a:t>
            </a:r>
            <a:endParaRPr lang="en-US" sz="2800" dirty="0">
              <a:solidFill>
                <a:schemeClr val="bg2"/>
              </a:solidFill>
              <a:latin typeface="Calibri" panose="020F0502020204030204" pitchFamily="34" charset="0"/>
              <a:cs typeface="Calibri" panose="020F0502020204030204" pitchFamily="34" charset="0"/>
            </a:endParaRPr>
          </a:p>
          <a:p>
            <a:pPr marL="685800" lvl="1" indent="-228600">
              <a:spcBef>
                <a:spcPct val="20000"/>
              </a:spcBef>
              <a:buFontTx/>
              <a:buChar char="–"/>
            </a:pPr>
            <a:endParaRPr lang="en-US" dirty="0">
              <a:solidFill>
                <a:schemeClr val="bg2"/>
              </a:solidFill>
              <a:latin typeface="Calibri" panose="020F0502020204030204" pitchFamily="34" charset="0"/>
              <a:cs typeface="Calibri" panose="020F0502020204030204" pitchFamily="34" charset="0"/>
            </a:endParaRPr>
          </a:p>
        </p:txBody>
      </p:sp>
      <p:sp>
        <p:nvSpPr>
          <p:cNvPr id="1103876" name="Rectangle 4"/>
          <p:cNvSpPr>
            <a:spLocks noChangeArrowheads="1"/>
          </p:cNvSpPr>
          <p:nvPr/>
        </p:nvSpPr>
        <p:spPr bwMode="auto">
          <a:xfrm>
            <a:off x="4800600" y="1676400"/>
            <a:ext cx="5410200" cy="54102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800" dirty="0">
                <a:latin typeface="Calibri" panose="020F0502020204030204" pitchFamily="34" charset="0"/>
                <a:cs typeface="Calibri" panose="020F0502020204030204" pitchFamily="34" charset="0"/>
              </a:rPr>
              <a:t>Length of investment</a:t>
            </a:r>
          </a:p>
          <a:p>
            <a:pPr marL="742950" lvl="1" indent="-285750">
              <a:spcBef>
                <a:spcPct val="20000"/>
              </a:spcBef>
              <a:buFontTx/>
              <a:buChar char="–"/>
            </a:pPr>
            <a:r>
              <a:rPr lang="en-US" sz="2000" i="1" dirty="0">
                <a:latin typeface="Calibri" panose="020F0502020204030204" pitchFamily="34" charset="0"/>
                <a:cs typeface="Calibri" panose="020F0502020204030204" pitchFamily="34" charset="0"/>
              </a:rPr>
              <a:t>Start early</a:t>
            </a:r>
            <a:r>
              <a:rPr lang="en-US" sz="2000" dirty="0">
                <a:latin typeface="Calibri" panose="020F0502020204030204" pitchFamily="34" charset="0"/>
                <a:cs typeface="Calibri" panose="020F0502020204030204" pitchFamily="34" charset="0"/>
              </a:rPr>
              <a:t> to benefit from compounding</a:t>
            </a:r>
          </a:p>
          <a:p>
            <a:pPr marL="742950" lvl="1" indent="-285750">
              <a:spcBef>
                <a:spcPct val="20000"/>
              </a:spcBef>
              <a:buFontTx/>
              <a:buChar char="–"/>
            </a:pPr>
            <a:endParaRPr lang="en-US" sz="1400" dirty="0">
              <a:latin typeface="Calibri" panose="020F0502020204030204" pitchFamily="34" charset="0"/>
              <a:cs typeface="Calibri" panose="020F0502020204030204" pitchFamily="34" charset="0"/>
            </a:endParaRPr>
          </a:p>
          <a:p>
            <a:pPr marL="742950" lvl="1" indent="-285750">
              <a:spcBef>
                <a:spcPct val="20000"/>
              </a:spcBef>
              <a:buFontTx/>
              <a:buChar char="–"/>
            </a:pPr>
            <a:r>
              <a:rPr lang="en-US" sz="2000" dirty="0">
                <a:latin typeface="Calibri" panose="020F0502020204030204" pitchFamily="34" charset="0"/>
                <a:cs typeface="Calibri" panose="020F0502020204030204" pitchFamily="34" charset="0"/>
              </a:rPr>
              <a:t>Consider investors A &amp; B</a:t>
            </a:r>
          </a:p>
          <a:p>
            <a:pPr marL="742950" lvl="1" indent="-285750">
              <a:spcBef>
                <a:spcPct val="20000"/>
              </a:spcBef>
              <a:buFontTx/>
              <a:buChar char="–"/>
            </a:pPr>
            <a:r>
              <a:rPr lang="en-US" sz="2000" dirty="0">
                <a:latin typeface="Calibri" panose="020F0502020204030204" pitchFamily="34" charset="0"/>
                <a:cs typeface="Calibri" panose="020F0502020204030204" pitchFamily="34" charset="0"/>
              </a:rPr>
              <a:t>Both invest in</a:t>
            </a:r>
            <a:r>
              <a:rPr lang="en-US" sz="2000" b="1"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S&amp;P 500</a:t>
            </a:r>
            <a:r>
              <a:rPr lang="en-US" sz="2000" i="1" dirty="0">
                <a:latin typeface="Calibri" panose="020F0502020204030204" pitchFamily="34" charset="0"/>
                <a:cs typeface="Calibri" panose="020F0502020204030204" pitchFamily="34" charset="0"/>
              </a:rPr>
              <a:t>:</a:t>
            </a:r>
          </a:p>
          <a:p>
            <a:pPr marL="742950" lvl="1" indent="-285750">
              <a:spcBef>
                <a:spcPct val="20000"/>
              </a:spcBef>
              <a:buFontTx/>
              <a:buChar char="–"/>
            </a:pPr>
            <a:endParaRPr lang="en-US" sz="700" i="1" dirty="0">
              <a:latin typeface="Calibri" panose="020F0502020204030204" pitchFamily="34" charset="0"/>
              <a:cs typeface="Calibri" panose="020F0502020204030204" pitchFamily="34" charset="0"/>
            </a:endParaRPr>
          </a:p>
          <a:p>
            <a:pPr marL="1143000" lvl="2" indent="-228600">
              <a:spcBef>
                <a:spcPct val="20000"/>
              </a:spcBef>
              <a:buFontTx/>
              <a:buChar char="•"/>
            </a:pPr>
            <a:r>
              <a:rPr lang="en-US" sz="2000" dirty="0">
                <a:latin typeface="Calibri" panose="020F0502020204030204" pitchFamily="34" charset="0"/>
                <a:cs typeface="Calibri" panose="020F0502020204030204" pitchFamily="34" charset="0"/>
              </a:rPr>
              <a:t>A invests $2,000 </a:t>
            </a:r>
            <a:r>
              <a:rPr lang="en-US" sz="2000" b="1" i="1" dirty="0">
                <a:latin typeface="Calibri" panose="020F0502020204030204" pitchFamily="34" charset="0"/>
                <a:cs typeface="Calibri" panose="020F0502020204030204" pitchFamily="34" charset="0"/>
              </a:rPr>
              <a:t>per year</a:t>
            </a:r>
            <a:r>
              <a:rPr lang="en-US" sz="2000" dirty="0">
                <a:latin typeface="Calibri" panose="020F0502020204030204" pitchFamily="34" charset="0"/>
                <a:cs typeface="Calibri" panose="020F0502020204030204" pitchFamily="34" charset="0"/>
              </a:rPr>
              <a:t> from 1990 - 1999, then watches grow.</a:t>
            </a:r>
          </a:p>
          <a:p>
            <a:pPr marL="1600200" lvl="3" indent="-228600">
              <a:spcBef>
                <a:spcPct val="20000"/>
              </a:spcBef>
              <a:buFontTx/>
              <a:buChar char="–"/>
            </a:pPr>
            <a:endParaRPr lang="en-US" sz="700" dirty="0">
              <a:latin typeface="Calibri" panose="020F0502020204030204" pitchFamily="34" charset="0"/>
              <a:cs typeface="Calibri" panose="020F0502020204030204" pitchFamily="34" charset="0"/>
            </a:endParaRPr>
          </a:p>
          <a:p>
            <a:pPr marL="1143000" lvl="2" indent="-228600">
              <a:spcBef>
                <a:spcPct val="20000"/>
              </a:spcBef>
              <a:buFontTx/>
              <a:buChar char="•"/>
            </a:pPr>
            <a:r>
              <a:rPr lang="en-US" sz="2000" dirty="0">
                <a:latin typeface="Calibri" panose="020F0502020204030204" pitchFamily="34" charset="0"/>
                <a:cs typeface="Calibri" panose="020F0502020204030204" pitchFamily="34" charset="0"/>
              </a:rPr>
              <a:t>B invests $4,000 </a:t>
            </a:r>
            <a:r>
              <a:rPr lang="en-US" sz="2000" b="1" i="1" dirty="0">
                <a:latin typeface="Calibri" panose="020F0502020204030204" pitchFamily="34" charset="0"/>
                <a:cs typeface="Calibri" panose="020F0502020204030204" pitchFamily="34" charset="0"/>
              </a:rPr>
              <a:t>per year</a:t>
            </a:r>
            <a:r>
              <a:rPr lang="en-US" sz="2000" dirty="0">
                <a:latin typeface="Calibri" panose="020F0502020204030204" pitchFamily="34" charset="0"/>
                <a:cs typeface="Calibri" panose="020F0502020204030204" pitchFamily="34" charset="0"/>
              </a:rPr>
              <a:t> from 2000 - 2009.</a:t>
            </a:r>
          </a:p>
          <a:p>
            <a:pPr marL="1600200" lvl="3" indent="-228600">
              <a:spcBef>
                <a:spcPct val="20000"/>
              </a:spcBef>
              <a:buFontTx/>
              <a:buChar char="–"/>
            </a:pPr>
            <a:endParaRPr lang="en-US" sz="900" dirty="0">
              <a:latin typeface="Calibri" panose="020F0502020204030204" pitchFamily="34" charset="0"/>
              <a:cs typeface="Calibri" panose="020F0502020204030204" pitchFamily="34" charset="0"/>
            </a:endParaRPr>
          </a:p>
          <a:p>
            <a:pPr marL="1600200" lvl="3" indent="-228600">
              <a:spcBef>
                <a:spcPct val="20000"/>
              </a:spcBef>
              <a:buFontTx/>
              <a:buChar char="–"/>
            </a:pPr>
            <a:r>
              <a:rPr lang="en-US" sz="2000" dirty="0">
                <a:latin typeface="Calibri" panose="020F0502020204030204" pitchFamily="34" charset="0"/>
                <a:cs typeface="Calibri" panose="020F0502020204030204" pitchFamily="34" charset="0"/>
              </a:rPr>
              <a:t>Note: these are </a:t>
            </a:r>
            <a:r>
              <a:rPr lang="en-US" sz="2000" b="1" dirty="0">
                <a:latin typeface="Calibri" panose="020F0502020204030204" pitchFamily="34" charset="0"/>
                <a:cs typeface="Calibri" panose="020F0502020204030204" pitchFamily="34" charset="0"/>
              </a:rPr>
              <a:t>“annuities”</a:t>
            </a:r>
          </a:p>
        </p:txBody>
      </p:sp>
      <p:pic>
        <p:nvPicPr>
          <p:cNvPr id="5" name="Picture 4">
            <a:extLst>
              <a:ext uri="{FF2B5EF4-FFF2-40B4-BE49-F238E27FC236}">
                <a16:creationId xmlns:a16="http://schemas.microsoft.com/office/drawing/2014/main" id="{E1E5C99B-47C4-194C-913B-E170092C8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16097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03876">
                                            <p:txEl>
                                              <p:pRg st="0" end="0"/>
                                            </p:txEl>
                                          </p:spTgt>
                                        </p:tgtEl>
                                        <p:attrNameLst>
                                          <p:attrName>style.visibility</p:attrName>
                                        </p:attrNameLst>
                                      </p:cBhvr>
                                      <p:to>
                                        <p:strVal val="visible"/>
                                      </p:to>
                                    </p:set>
                                    <p:animEffect transition="in" filter="wipe(up)">
                                      <p:cBhvr>
                                        <p:cTn id="7" dur="500"/>
                                        <p:tgtEl>
                                          <p:spTgt spid="1103876">
                                            <p:txEl>
                                              <p:pRg st="0" end="0"/>
                                            </p:txEl>
                                          </p:spTgt>
                                        </p:tgtEl>
                                      </p:cBhvr>
                                    </p:animEffect>
                                  </p:childTnLst>
                                  <p:subTnLst>
                                    <p:animClr clrSpc="rgb" dir="cw">
                                      <p:cBhvr override="childStyle">
                                        <p:cTn dur="1" fill="hold" display="0" masterRel="nextClick" afterEffect="1"/>
                                        <p:tgtEl>
                                          <p:spTgt spid="1103876">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3876">
                                            <p:txEl>
                                              <p:pRg st="1" end="1"/>
                                            </p:txEl>
                                          </p:spTgt>
                                        </p:tgtEl>
                                        <p:attrNameLst>
                                          <p:attrName>style.visibility</p:attrName>
                                        </p:attrNameLst>
                                      </p:cBhvr>
                                      <p:to>
                                        <p:strVal val="visible"/>
                                      </p:to>
                                    </p:set>
                                    <p:animEffect transition="in" filter="wipe(up)">
                                      <p:cBhvr>
                                        <p:cTn id="12" dur="500"/>
                                        <p:tgtEl>
                                          <p:spTgt spid="1103876">
                                            <p:txEl>
                                              <p:pRg st="1" end="1"/>
                                            </p:txEl>
                                          </p:spTgt>
                                        </p:tgtEl>
                                      </p:cBhvr>
                                    </p:animEffect>
                                  </p:childTnLst>
                                  <p:subTnLst>
                                    <p:animClr clrSpc="rgb" dir="cw">
                                      <p:cBhvr override="childStyle">
                                        <p:cTn dur="1" fill="hold" display="0" masterRel="nextClick" afterEffect="1"/>
                                        <p:tgtEl>
                                          <p:spTgt spid="1103876">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03876">
                                            <p:txEl>
                                              <p:pRg st="3" end="3"/>
                                            </p:txEl>
                                          </p:spTgt>
                                        </p:tgtEl>
                                        <p:attrNameLst>
                                          <p:attrName>style.visibility</p:attrName>
                                        </p:attrNameLst>
                                      </p:cBhvr>
                                      <p:to>
                                        <p:strVal val="visible"/>
                                      </p:to>
                                    </p:set>
                                    <p:animEffect transition="in" filter="wipe(up)">
                                      <p:cBhvr>
                                        <p:cTn id="17" dur="500"/>
                                        <p:tgtEl>
                                          <p:spTgt spid="1103876">
                                            <p:txEl>
                                              <p:pRg st="3" end="3"/>
                                            </p:txEl>
                                          </p:spTgt>
                                        </p:tgtEl>
                                      </p:cBhvr>
                                    </p:animEffect>
                                  </p:childTnLst>
                                  <p:subTnLst>
                                    <p:animClr clrSpc="rgb" dir="cw">
                                      <p:cBhvr override="childStyle">
                                        <p:cTn dur="1" fill="hold" display="0" masterRel="nextClick" afterEffect="1"/>
                                        <p:tgtEl>
                                          <p:spTgt spid="1103876">
                                            <p:txEl>
                                              <p:pRg st="3" end="3"/>
                                            </p:txEl>
                                          </p:spTgt>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03876">
                                            <p:txEl>
                                              <p:pRg st="4" end="4"/>
                                            </p:txEl>
                                          </p:spTgt>
                                        </p:tgtEl>
                                        <p:attrNameLst>
                                          <p:attrName>style.visibility</p:attrName>
                                        </p:attrNameLst>
                                      </p:cBhvr>
                                      <p:to>
                                        <p:strVal val="visible"/>
                                      </p:to>
                                    </p:set>
                                    <p:animEffect transition="in" filter="wipe(up)">
                                      <p:cBhvr>
                                        <p:cTn id="22" dur="500"/>
                                        <p:tgtEl>
                                          <p:spTgt spid="1103876">
                                            <p:txEl>
                                              <p:pRg st="4" end="4"/>
                                            </p:txEl>
                                          </p:spTgt>
                                        </p:tgtEl>
                                      </p:cBhvr>
                                    </p:animEffect>
                                  </p:childTnLst>
                                  <p:subTnLst>
                                    <p:animClr clrSpc="rgb" dir="cw">
                                      <p:cBhvr override="childStyle">
                                        <p:cTn dur="1" fill="hold" display="0" masterRel="nextClick" afterEffect="1"/>
                                        <p:tgtEl>
                                          <p:spTgt spid="1103876">
                                            <p:txEl>
                                              <p:pRg st="4" end="4"/>
                                            </p:txEl>
                                          </p:spTgt>
                                        </p:tgtEl>
                                        <p:attrNameLst>
                                          <p:attrName>ppt_c</p:attrName>
                                        </p:attrNameLst>
                                      </p:cBhvr>
                                      <p:to>
                                        <a:schemeClr val="bg2"/>
                                      </p:to>
                                    </p:animClr>
                                  </p:subTnLst>
                                </p:cTn>
                              </p:par>
                              <p:par>
                                <p:cTn id="23" presetID="22" presetClass="entr" presetSubtype="1" fill="hold" grpId="0" nodeType="withEffect">
                                  <p:stCondLst>
                                    <p:cond delay="0"/>
                                  </p:stCondLst>
                                  <p:childTnLst>
                                    <p:set>
                                      <p:cBhvr>
                                        <p:cTn id="24" dur="1" fill="hold">
                                          <p:stCondLst>
                                            <p:cond delay="0"/>
                                          </p:stCondLst>
                                        </p:cTn>
                                        <p:tgtEl>
                                          <p:spTgt spid="1103876">
                                            <p:txEl>
                                              <p:pRg st="6" end="6"/>
                                            </p:txEl>
                                          </p:spTgt>
                                        </p:tgtEl>
                                        <p:attrNameLst>
                                          <p:attrName>style.visibility</p:attrName>
                                        </p:attrNameLst>
                                      </p:cBhvr>
                                      <p:to>
                                        <p:strVal val="visible"/>
                                      </p:to>
                                    </p:set>
                                    <p:animEffect transition="in" filter="wipe(up)">
                                      <p:cBhvr>
                                        <p:cTn id="25" dur="500"/>
                                        <p:tgtEl>
                                          <p:spTgt spid="1103876">
                                            <p:txEl>
                                              <p:pRg st="6" end="6"/>
                                            </p:txEl>
                                          </p:spTgt>
                                        </p:tgtEl>
                                      </p:cBhvr>
                                    </p:animEffect>
                                  </p:childTnLst>
                                  <p:subTnLst>
                                    <p:animClr clrSpc="rgb" dir="cw">
                                      <p:cBhvr override="childStyle">
                                        <p:cTn dur="1" fill="hold" display="0" masterRel="nextClick" afterEffect="1"/>
                                        <p:tgtEl>
                                          <p:spTgt spid="1103876">
                                            <p:txEl>
                                              <p:pRg st="6" end="6"/>
                                            </p:txEl>
                                          </p:spTgt>
                                        </p:tgtEl>
                                        <p:attrNameLst>
                                          <p:attrName>ppt_c</p:attrName>
                                        </p:attrNameLst>
                                      </p:cBhvr>
                                      <p:to>
                                        <a:schemeClr val="bg2"/>
                                      </p:to>
                                    </p:animClr>
                                  </p:subTnLst>
                                </p:cTn>
                              </p:par>
                              <p:par>
                                <p:cTn id="26" presetID="22" presetClass="entr" presetSubtype="1" fill="hold" grpId="0" nodeType="withEffect">
                                  <p:stCondLst>
                                    <p:cond delay="0"/>
                                  </p:stCondLst>
                                  <p:childTnLst>
                                    <p:set>
                                      <p:cBhvr>
                                        <p:cTn id="27" dur="1" fill="hold">
                                          <p:stCondLst>
                                            <p:cond delay="0"/>
                                          </p:stCondLst>
                                        </p:cTn>
                                        <p:tgtEl>
                                          <p:spTgt spid="1103876">
                                            <p:txEl>
                                              <p:pRg st="8" end="8"/>
                                            </p:txEl>
                                          </p:spTgt>
                                        </p:tgtEl>
                                        <p:attrNameLst>
                                          <p:attrName>style.visibility</p:attrName>
                                        </p:attrNameLst>
                                      </p:cBhvr>
                                      <p:to>
                                        <p:strVal val="visible"/>
                                      </p:to>
                                    </p:set>
                                    <p:animEffect transition="in" filter="wipe(up)">
                                      <p:cBhvr>
                                        <p:cTn id="28" dur="500"/>
                                        <p:tgtEl>
                                          <p:spTgt spid="1103876">
                                            <p:txEl>
                                              <p:pRg st="8" end="8"/>
                                            </p:txEl>
                                          </p:spTgt>
                                        </p:tgtEl>
                                      </p:cBhvr>
                                    </p:animEffect>
                                  </p:childTnLst>
                                  <p:subTnLst>
                                    <p:animClr clrSpc="rgb" dir="cw">
                                      <p:cBhvr override="childStyle">
                                        <p:cTn dur="1" fill="hold" display="0" masterRel="nextClick" afterEffect="1"/>
                                        <p:tgtEl>
                                          <p:spTgt spid="1103876">
                                            <p:txEl>
                                              <p:pRg st="8" end="8"/>
                                            </p:txEl>
                                          </p:spTgt>
                                        </p:tgtEl>
                                        <p:attrNameLst>
                                          <p:attrName>ppt_c</p:attrName>
                                        </p:attrNameLst>
                                      </p:cBhvr>
                                      <p:to>
                                        <a:schemeClr val="bg2"/>
                                      </p:to>
                                    </p:animClr>
                                  </p:subTnLst>
                                </p:cTn>
                              </p:par>
                              <p:par>
                                <p:cTn id="29" presetID="22" presetClass="entr" presetSubtype="1" fill="hold" grpId="0" nodeType="withEffect">
                                  <p:stCondLst>
                                    <p:cond delay="0"/>
                                  </p:stCondLst>
                                  <p:childTnLst>
                                    <p:set>
                                      <p:cBhvr>
                                        <p:cTn id="30" dur="1" fill="hold">
                                          <p:stCondLst>
                                            <p:cond delay="0"/>
                                          </p:stCondLst>
                                        </p:cTn>
                                        <p:tgtEl>
                                          <p:spTgt spid="1103876">
                                            <p:txEl>
                                              <p:pRg st="10" end="10"/>
                                            </p:txEl>
                                          </p:spTgt>
                                        </p:tgtEl>
                                        <p:attrNameLst>
                                          <p:attrName>style.visibility</p:attrName>
                                        </p:attrNameLst>
                                      </p:cBhvr>
                                      <p:to>
                                        <p:strVal val="visible"/>
                                      </p:to>
                                    </p:set>
                                    <p:animEffect transition="in" filter="wipe(up)">
                                      <p:cBhvr>
                                        <p:cTn id="31" dur="500"/>
                                        <p:tgtEl>
                                          <p:spTgt spid="1103876">
                                            <p:txEl>
                                              <p:pRg st="10" end="10"/>
                                            </p:txEl>
                                          </p:spTgt>
                                        </p:tgtEl>
                                      </p:cBhvr>
                                    </p:animEffect>
                                  </p:childTnLst>
                                  <p:subTnLst>
                                    <p:animClr clrSpc="rgb" dir="cw">
                                      <p:cBhvr override="childStyle">
                                        <p:cTn dur="1" fill="hold" display="0" masterRel="nextClick" afterEffect="1"/>
                                        <p:tgtEl>
                                          <p:spTgt spid="1103876">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876" grpId="0" uiExpand="1"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bwMode="gray">
          <a:xfrm>
            <a:off x="544513" y="-65880"/>
            <a:ext cx="11125200" cy="990600"/>
          </a:xfrm>
        </p:spPr>
        <p:txBody>
          <a:bodyPr/>
          <a:lstStyle/>
          <a:p>
            <a:r>
              <a:rPr lang="en-US" dirty="0">
                <a:solidFill>
                  <a:srgbClr val="92D050"/>
                </a:solidFill>
                <a:latin typeface="Tw Cen MT" panose="020B0602020104020603" pitchFamily="34" charset="77"/>
              </a:rPr>
              <a:t>Power of Compounding: Importance of </a:t>
            </a:r>
            <a:r>
              <a:rPr lang="en-US" i="1" dirty="0">
                <a:latin typeface="Tw Cen MT" panose="020B0602020104020603" pitchFamily="34" charset="77"/>
              </a:rPr>
              <a:t>n</a:t>
            </a:r>
          </a:p>
        </p:txBody>
      </p:sp>
      <p:grpSp>
        <p:nvGrpSpPr>
          <p:cNvPr id="2" name="Group 3"/>
          <p:cNvGrpSpPr>
            <a:grpSpLocks/>
          </p:cNvGrpSpPr>
          <p:nvPr/>
        </p:nvGrpSpPr>
        <p:grpSpPr bwMode="auto">
          <a:xfrm>
            <a:off x="1527176" y="1066800"/>
            <a:ext cx="9140825" cy="3924300"/>
            <a:chOff x="8" y="687"/>
            <a:chExt cx="5758" cy="2472"/>
          </a:xfrm>
        </p:grpSpPr>
        <p:sp>
          <p:nvSpPr>
            <p:cNvPr id="1104900" name="Line 4"/>
            <p:cNvSpPr>
              <a:spLocks noChangeShapeType="1"/>
            </p:cNvSpPr>
            <p:nvPr/>
          </p:nvSpPr>
          <p:spPr bwMode="gray">
            <a:xfrm>
              <a:off x="8" y="3158"/>
              <a:ext cx="5758" cy="1"/>
            </a:xfrm>
            <a:prstGeom prst="line">
              <a:avLst/>
            </a:prstGeom>
            <a:noFill/>
            <a:ln w="19050" cap="rnd">
              <a:solidFill>
                <a:srgbClr val="889CA2"/>
              </a:solidFill>
              <a:prstDash val="sysDot"/>
              <a:round/>
              <a:headEnd/>
              <a:tailEnd/>
            </a:ln>
          </p:spPr>
          <p:txBody>
            <a:bodyPr/>
            <a:lstStyle/>
            <a:p>
              <a:endParaRPr lang="en-US"/>
            </a:p>
          </p:txBody>
        </p:sp>
        <p:sp>
          <p:nvSpPr>
            <p:cNvPr id="1104901" name="Line 5"/>
            <p:cNvSpPr>
              <a:spLocks noChangeShapeType="1"/>
            </p:cNvSpPr>
            <p:nvPr/>
          </p:nvSpPr>
          <p:spPr bwMode="gray">
            <a:xfrm>
              <a:off x="8" y="2742"/>
              <a:ext cx="5758" cy="1"/>
            </a:xfrm>
            <a:prstGeom prst="line">
              <a:avLst/>
            </a:prstGeom>
            <a:noFill/>
            <a:ln w="19050" cap="rnd">
              <a:solidFill>
                <a:srgbClr val="889CA2"/>
              </a:solidFill>
              <a:prstDash val="sysDot"/>
              <a:round/>
              <a:headEnd/>
              <a:tailEnd/>
            </a:ln>
          </p:spPr>
          <p:txBody>
            <a:bodyPr/>
            <a:lstStyle/>
            <a:p>
              <a:endParaRPr lang="en-US"/>
            </a:p>
          </p:txBody>
        </p:sp>
        <p:sp>
          <p:nvSpPr>
            <p:cNvPr id="1104902" name="Line 6"/>
            <p:cNvSpPr>
              <a:spLocks noChangeShapeType="1"/>
            </p:cNvSpPr>
            <p:nvPr/>
          </p:nvSpPr>
          <p:spPr bwMode="gray">
            <a:xfrm>
              <a:off x="8" y="2334"/>
              <a:ext cx="5758" cy="1"/>
            </a:xfrm>
            <a:prstGeom prst="line">
              <a:avLst/>
            </a:prstGeom>
            <a:noFill/>
            <a:ln w="19050" cap="rnd">
              <a:solidFill>
                <a:srgbClr val="889CA2"/>
              </a:solidFill>
              <a:prstDash val="sysDot"/>
              <a:round/>
              <a:headEnd/>
              <a:tailEnd/>
            </a:ln>
          </p:spPr>
          <p:txBody>
            <a:bodyPr/>
            <a:lstStyle/>
            <a:p>
              <a:endParaRPr lang="en-US"/>
            </a:p>
          </p:txBody>
        </p:sp>
        <p:sp>
          <p:nvSpPr>
            <p:cNvPr id="1104903" name="Line 7"/>
            <p:cNvSpPr>
              <a:spLocks noChangeShapeType="1"/>
            </p:cNvSpPr>
            <p:nvPr/>
          </p:nvSpPr>
          <p:spPr bwMode="gray">
            <a:xfrm>
              <a:off x="8" y="1919"/>
              <a:ext cx="5758" cy="1"/>
            </a:xfrm>
            <a:prstGeom prst="line">
              <a:avLst/>
            </a:prstGeom>
            <a:noFill/>
            <a:ln w="19050" cap="rnd">
              <a:solidFill>
                <a:srgbClr val="889CA2"/>
              </a:solidFill>
              <a:prstDash val="sysDot"/>
              <a:round/>
              <a:headEnd/>
              <a:tailEnd/>
            </a:ln>
          </p:spPr>
          <p:txBody>
            <a:bodyPr/>
            <a:lstStyle/>
            <a:p>
              <a:endParaRPr lang="en-US"/>
            </a:p>
          </p:txBody>
        </p:sp>
        <p:sp>
          <p:nvSpPr>
            <p:cNvPr id="1104904" name="Line 8"/>
            <p:cNvSpPr>
              <a:spLocks noChangeShapeType="1"/>
            </p:cNvSpPr>
            <p:nvPr/>
          </p:nvSpPr>
          <p:spPr bwMode="gray">
            <a:xfrm>
              <a:off x="8" y="1511"/>
              <a:ext cx="5758" cy="1"/>
            </a:xfrm>
            <a:prstGeom prst="line">
              <a:avLst/>
            </a:prstGeom>
            <a:noFill/>
            <a:ln w="19050" cap="rnd">
              <a:solidFill>
                <a:srgbClr val="889CA2"/>
              </a:solidFill>
              <a:prstDash val="sysDot"/>
              <a:round/>
              <a:headEnd/>
              <a:tailEnd/>
            </a:ln>
          </p:spPr>
          <p:txBody>
            <a:bodyPr/>
            <a:lstStyle/>
            <a:p>
              <a:endParaRPr lang="en-US"/>
            </a:p>
          </p:txBody>
        </p:sp>
        <p:sp>
          <p:nvSpPr>
            <p:cNvPr id="1104905" name="Line 9"/>
            <p:cNvSpPr>
              <a:spLocks noChangeShapeType="1"/>
            </p:cNvSpPr>
            <p:nvPr/>
          </p:nvSpPr>
          <p:spPr bwMode="gray">
            <a:xfrm>
              <a:off x="8" y="1095"/>
              <a:ext cx="5758" cy="1"/>
            </a:xfrm>
            <a:prstGeom prst="line">
              <a:avLst/>
            </a:prstGeom>
            <a:noFill/>
            <a:ln w="19050" cap="rnd">
              <a:solidFill>
                <a:srgbClr val="889CA2"/>
              </a:solidFill>
              <a:prstDash val="sysDot"/>
              <a:round/>
              <a:headEnd/>
              <a:tailEnd/>
            </a:ln>
          </p:spPr>
          <p:txBody>
            <a:bodyPr/>
            <a:lstStyle/>
            <a:p>
              <a:endParaRPr lang="en-US"/>
            </a:p>
          </p:txBody>
        </p:sp>
        <p:sp>
          <p:nvSpPr>
            <p:cNvPr id="1104906" name="Line 10"/>
            <p:cNvSpPr>
              <a:spLocks noChangeShapeType="1"/>
            </p:cNvSpPr>
            <p:nvPr/>
          </p:nvSpPr>
          <p:spPr bwMode="gray">
            <a:xfrm>
              <a:off x="8" y="687"/>
              <a:ext cx="5758" cy="1"/>
            </a:xfrm>
            <a:prstGeom prst="line">
              <a:avLst/>
            </a:prstGeom>
            <a:noFill/>
            <a:ln w="19050" cap="rnd">
              <a:solidFill>
                <a:srgbClr val="889CA2"/>
              </a:solidFill>
              <a:prstDash val="sysDot"/>
              <a:round/>
              <a:headEnd/>
              <a:tailEnd/>
            </a:ln>
          </p:spPr>
          <p:txBody>
            <a:bodyPr/>
            <a:lstStyle/>
            <a:p>
              <a:endParaRPr lang="en-US"/>
            </a:p>
          </p:txBody>
        </p:sp>
      </p:grpSp>
      <p:grpSp>
        <p:nvGrpSpPr>
          <p:cNvPr id="3" name="Group 11"/>
          <p:cNvGrpSpPr>
            <a:grpSpLocks/>
          </p:cNvGrpSpPr>
          <p:nvPr/>
        </p:nvGrpSpPr>
        <p:grpSpPr bwMode="auto">
          <a:xfrm>
            <a:off x="2362200" y="5791201"/>
            <a:ext cx="3151188" cy="765175"/>
            <a:chOff x="528" y="3648"/>
            <a:chExt cx="1985" cy="482"/>
          </a:xfrm>
        </p:grpSpPr>
        <p:sp>
          <p:nvSpPr>
            <p:cNvPr id="1104908" name="Rectangle 12"/>
            <p:cNvSpPr>
              <a:spLocks noChangeArrowheads="1"/>
            </p:cNvSpPr>
            <p:nvPr/>
          </p:nvSpPr>
          <p:spPr bwMode="gray">
            <a:xfrm>
              <a:off x="528" y="3936"/>
              <a:ext cx="1273"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Years contributing: </a:t>
              </a:r>
            </a:p>
          </p:txBody>
        </p:sp>
        <p:sp>
          <p:nvSpPr>
            <p:cNvPr id="1104909" name="Rectangle 13"/>
            <p:cNvSpPr>
              <a:spLocks noChangeArrowheads="1"/>
            </p:cNvSpPr>
            <p:nvPr/>
          </p:nvSpPr>
          <p:spPr bwMode="gray">
            <a:xfrm>
              <a:off x="2064" y="3936"/>
              <a:ext cx="162"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10</a:t>
              </a:r>
            </a:p>
          </p:txBody>
        </p:sp>
        <p:sp>
          <p:nvSpPr>
            <p:cNvPr id="1104910" name="Rectangle 14"/>
            <p:cNvSpPr>
              <a:spLocks noChangeArrowheads="1"/>
            </p:cNvSpPr>
            <p:nvPr/>
          </p:nvSpPr>
          <p:spPr bwMode="gray">
            <a:xfrm>
              <a:off x="528" y="3648"/>
              <a:ext cx="1348"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Annual contribution:</a:t>
              </a:r>
            </a:p>
          </p:txBody>
        </p:sp>
        <p:sp>
          <p:nvSpPr>
            <p:cNvPr id="1104911" name="Rectangle 15"/>
            <p:cNvSpPr>
              <a:spLocks noChangeArrowheads="1"/>
            </p:cNvSpPr>
            <p:nvPr/>
          </p:nvSpPr>
          <p:spPr bwMode="gray">
            <a:xfrm>
              <a:off x="2064" y="3648"/>
              <a:ext cx="449"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$2,000</a:t>
              </a:r>
            </a:p>
          </p:txBody>
        </p:sp>
      </p:grpSp>
      <p:grpSp>
        <p:nvGrpSpPr>
          <p:cNvPr id="4" name="Group 16"/>
          <p:cNvGrpSpPr>
            <a:grpSpLocks/>
          </p:cNvGrpSpPr>
          <p:nvPr/>
        </p:nvGrpSpPr>
        <p:grpSpPr bwMode="auto">
          <a:xfrm>
            <a:off x="6324600" y="5791201"/>
            <a:ext cx="3944938" cy="765175"/>
            <a:chOff x="3024" y="3648"/>
            <a:chExt cx="2485" cy="482"/>
          </a:xfrm>
        </p:grpSpPr>
        <p:sp>
          <p:nvSpPr>
            <p:cNvPr id="1104913" name="Rectangle 17"/>
            <p:cNvSpPr>
              <a:spLocks noChangeArrowheads="1"/>
            </p:cNvSpPr>
            <p:nvPr/>
          </p:nvSpPr>
          <p:spPr bwMode="gray">
            <a:xfrm>
              <a:off x="3024" y="3936"/>
              <a:ext cx="1273"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Years contributing: </a:t>
              </a:r>
            </a:p>
          </p:txBody>
        </p:sp>
        <p:sp>
          <p:nvSpPr>
            <p:cNvPr id="1104914" name="Rectangle 18"/>
            <p:cNvSpPr>
              <a:spLocks noChangeArrowheads="1"/>
            </p:cNvSpPr>
            <p:nvPr/>
          </p:nvSpPr>
          <p:spPr bwMode="gray">
            <a:xfrm>
              <a:off x="5136" y="3936"/>
              <a:ext cx="162"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10</a:t>
              </a:r>
            </a:p>
          </p:txBody>
        </p:sp>
        <p:grpSp>
          <p:nvGrpSpPr>
            <p:cNvPr id="5" name="Group 19"/>
            <p:cNvGrpSpPr>
              <a:grpSpLocks/>
            </p:cNvGrpSpPr>
            <p:nvPr/>
          </p:nvGrpSpPr>
          <p:grpSpPr bwMode="auto">
            <a:xfrm>
              <a:off x="3024" y="3648"/>
              <a:ext cx="2485" cy="194"/>
              <a:chOff x="2928" y="960"/>
              <a:chExt cx="2485" cy="194"/>
            </a:xfrm>
          </p:grpSpPr>
          <p:sp>
            <p:nvSpPr>
              <p:cNvPr id="1104916" name="Rectangle 20"/>
              <p:cNvSpPr>
                <a:spLocks noChangeArrowheads="1"/>
              </p:cNvSpPr>
              <p:nvPr/>
            </p:nvSpPr>
            <p:spPr bwMode="gray">
              <a:xfrm>
                <a:off x="2928" y="960"/>
                <a:ext cx="1866"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Annual amount contributed:</a:t>
                </a:r>
              </a:p>
            </p:txBody>
          </p:sp>
          <p:sp>
            <p:nvSpPr>
              <p:cNvPr id="1104917" name="Rectangle 21"/>
              <p:cNvSpPr>
                <a:spLocks noChangeArrowheads="1"/>
              </p:cNvSpPr>
              <p:nvPr/>
            </p:nvSpPr>
            <p:spPr bwMode="gray">
              <a:xfrm>
                <a:off x="4848" y="960"/>
                <a:ext cx="565" cy="194"/>
              </a:xfrm>
              <a:prstGeom prst="rect">
                <a:avLst/>
              </a:prstGeom>
              <a:noFill/>
              <a:ln w="9525">
                <a:noFill/>
                <a:miter lim="800000"/>
                <a:headEnd/>
                <a:tailEnd/>
              </a:ln>
            </p:spPr>
            <p:txBody>
              <a:bodyPr wrap="none" lIns="0" tIns="0" rIns="0" bIns="0">
                <a:spAutoFit/>
              </a:bodyPr>
              <a:lstStyle/>
              <a:p>
                <a:pPr eaLnBrk="1" hangingPunct="1"/>
                <a:r>
                  <a:rPr lang="en-US" sz="2000">
                    <a:latin typeface="Calibri" panose="020F0502020204030204" pitchFamily="34" charset="0"/>
                    <a:cs typeface="Calibri" panose="020F0502020204030204" pitchFamily="34" charset="0"/>
                  </a:rPr>
                  <a:t>   $4,000</a:t>
                </a:r>
              </a:p>
            </p:txBody>
          </p:sp>
        </p:grpSp>
      </p:grpSp>
      <p:sp>
        <p:nvSpPr>
          <p:cNvPr id="1104918" name="Rectangle 22"/>
          <p:cNvSpPr>
            <a:spLocks noChangeArrowheads="1"/>
          </p:cNvSpPr>
          <p:nvPr/>
        </p:nvSpPr>
        <p:spPr bwMode="gray">
          <a:xfrm>
            <a:off x="5795964" y="904875"/>
            <a:ext cx="573875" cy="153888"/>
          </a:xfrm>
          <a:prstGeom prst="rect">
            <a:avLst/>
          </a:prstGeom>
          <a:noFill/>
          <a:ln w="9525">
            <a:noFill/>
            <a:miter lim="800000"/>
            <a:headEnd/>
            <a:tailEnd/>
          </a:ln>
        </p:spPr>
        <p:txBody>
          <a:bodyPr wrap="none" lIns="0" tIns="0" rIns="0" bIns="0">
            <a:spAutoFit/>
          </a:bodyPr>
          <a:lstStyle/>
          <a:p>
            <a:pPr eaLnBrk="1" hangingPunct="1"/>
            <a:r>
              <a:rPr lang="en-US" sz="1000" b="1">
                <a:solidFill>
                  <a:srgbClr val="000000"/>
                </a:solidFill>
              </a:rPr>
              <a:t>Investor B</a:t>
            </a:r>
            <a:endParaRPr lang="en-US" sz="1000"/>
          </a:p>
        </p:txBody>
      </p:sp>
      <p:sp>
        <p:nvSpPr>
          <p:cNvPr id="1104919" name="Rectangle 23"/>
          <p:cNvSpPr>
            <a:spLocks noChangeArrowheads="1"/>
          </p:cNvSpPr>
          <p:nvPr/>
        </p:nvSpPr>
        <p:spPr bwMode="gray">
          <a:xfrm>
            <a:off x="2239964" y="904875"/>
            <a:ext cx="581891" cy="153888"/>
          </a:xfrm>
          <a:prstGeom prst="rect">
            <a:avLst/>
          </a:prstGeom>
          <a:noFill/>
          <a:ln w="9525">
            <a:noFill/>
            <a:miter lim="800000"/>
            <a:headEnd/>
            <a:tailEnd/>
          </a:ln>
        </p:spPr>
        <p:txBody>
          <a:bodyPr wrap="none" lIns="0" tIns="0" rIns="0" bIns="0">
            <a:spAutoFit/>
          </a:bodyPr>
          <a:lstStyle/>
          <a:p>
            <a:pPr eaLnBrk="1" hangingPunct="1"/>
            <a:r>
              <a:rPr lang="en-US" sz="1000" b="1">
                <a:solidFill>
                  <a:srgbClr val="000000"/>
                </a:solidFill>
              </a:rPr>
              <a:t>Investor A</a:t>
            </a:r>
            <a:endParaRPr lang="en-US" sz="1000"/>
          </a:p>
        </p:txBody>
      </p:sp>
      <p:grpSp>
        <p:nvGrpSpPr>
          <p:cNvPr id="6" name="Group 24"/>
          <p:cNvGrpSpPr>
            <a:grpSpLocks/>
          </p:cNvGrpSpPr>
          <p:nvPr/>
        </p:nvGrpSpPr>
        <p:grpSpPr bwMode="auto">
          <a:xfrm>
            <a:off x="6629400" y="4030664"/>
            <a:ext cx="1765300" cy="1620838"/>
            <a:chOff x="3216" y="2539"/>
            <a:chExt cx="1112" cy="1021"/>
          </a:xfrm>
        </p:grpSpPr>
        <p:sp>
          <p:nvSpPr>
            <p:cNvPr id="1104921" name="Rectangle 25"/>
            <p:cNvSpPr>
              <a:spLocks noChangeArrowheads="1"/>
            </p:cNvSpPr>
            <p:nvPr/>
          </p:nvSpPr>
          <p:spPr bwMode="gray">
            <a:xfrm>
              <a:off x="3216" y="2736"/>
              <a:ext cx="1112" cy="824"/>
            </a:xfrm>
            <a:prstGeom prst="rect">
              <a:avLst/>
            </a:prstGeom>
            <a:solidFill>
              <a:srgbClr val="0A57A4"/>
            </a:solidFill>
            <a:ln w="9525">
              <a:noFill/>
              <a:miter lim="800000"/>
              <a:headEnd/>
              <a:tailEnd/>
            </a:ln>
          </p:spPr>
          <p:txBody>
            <a:bodyPr/>
            <a:lstStyle/>
            <a:p>
              <a:endParaRPr lang="en-US"/>
            </a:p>
          </p:txBody>
        </p:sp>
        <p:sp>
          <p:nvSpPr>
            <p:cNvPr id="1104922" name="Rectangle 26"/>
            <p:cNvSpPr>
              <a:spLocks noChangeArrowheads="1"/>
            </p:cNvSpPr>
            <p:nvPr/>
          </p:nvSpPr>
          <p:spPr bwMode="gray">
            <a:xfrm>
              <a:off x="3501" y="2539"/>
              <a:ext cx="532" cy="194"/>
            </a:xfrm>
            <a:prstGeom prst="rect">
              <a:avLst/>
            </a:prstGeom>
            <a:noFill/>
            <a:ln w="9525">
              <a:noFill/>
              <a:miter lim="800000"/>
              <a:headEnd/>
              <a:tailEnd/>
            </a:ln>
          </p:spPr>
          <p:txBody>
            <a:bodyPr wrap="none" lIns="0" tIns="0" rIns="0" bIns="0">
              <a:spAutoFit/>
            </a:bodyPr>
            <a:lstStyle/>
            <a:p>
              <a:pPr eaLnBrk="1" hangingPunct="1"/>
              <a:r>
                <a:rPr lang="en-US" sz="2000" b="1" dirty="0">
                  <a:solidFill>
                    <a:srgbClr val="FFFFFF"/>
                  </a:solidFill>
                  <a:latin typeface="Calibri" panose="020F0502020204030204" pitchFamily="34" charset="0"/>
                  <a:cs typeface="Calibri" panose="020F0502020204030204" pitchFamily="34" charset="0"/>
                </a:rPr>
                <a:t>$40,000</a:t>
              </a:r>
              <a:endParaRPr lang="en-US" sz="2000" dirty="0">
                <a:latin typeface="Calibri" panose="020F0502020204030204" pitchFamily="34" charset="0"/>
                <a:cs typeface="Calibri" panose="020F0502020204030204" pitchFamily="34" charset="0"/>
              </a:endParaRPr>
            </a:p>
          </p:txBody>
        </p:sp>
      </p:grpSp>
      <p:grpSp>
        <p:nvGrpSpPr>
          <p:cNvPr id="7" name="Group 27"/>
          <p:cNvGrpSpPr>
            <a:grpSpLocks/>
          </p:cNvGrpSpPr>
          <p:nvPr/>
        </p:nvGrpSpPr>
        <p:grpSpPr bwMode="auto">
          <a:xfrm>
            <a:off x="8381998" y="4267200"/>
            <a:ext cx="1752600" cy="1409700"/>
            <a:chOff x="3767" y="2678"/>
            <a:chExt cx="1104" cy="888"/>
          </a:xfrm>
        </p:grpSpPr>
        <p:sp>
          <p:nvSpPr>
            <p:cNvPr id="1104924" name="Rectangle 28"/>
            <p:cNvSpPr>
              <a:spLocks noChangeArrowheads="1"/>
            </p:cNvSpPr>
            <p:nvPr/>
          </p:nvSpPr>
          <p:spPr bwMode="gray">
            <a:xfrm>
              <a:off x="3767" y="2678"/>
              <a:ext cx="1104" cy="888"/>
            </a:xfrm>
            <a:prstGeom prst="rect">
              <a:avLst/>
            </a:prstGeom>
            <a:solidFill>
              <a:srgbClr val="00ADEF"/>
            </a:solidFill>
            <a:ln w="9525">
              <a:noFill/>
              <a:miter lim="800000"/>
              <a:headEnd/>
              <a:tailEnd/>
            </a:ln>
          </p:spPr>
          <p:txBody>
            <a:bodyPr/>
            <a:lstStyle/>
            <a:p>
              <a:endParaRPr lang="en-US"/>
            </a:p>
          </p:txBody>
        </p:sp>
        <p:sp>
          <p:nvSpPr>
            <p:cNvPr id="1104925" name="Rectangle 29"/>
            <p:cNvSpPr>
              <a:spLocks noChangeArrowheads="1"/>
            </p:cNvSpPr>
            <p:nvPr/>
          </p:nvSpPr>
          <p:spPr bwMode="gray">
            <a:xfrm>
              <a:off x="4061" y="2704"/>
              <a:ext cx="532" cy="194"/>
            </a:xfrm>
            <a:prstGeom prst="rect">
              <a:avLst/>
            </a:prstGeom>
            <a:noFill/>
            <a:ln w="9525">
              <a:noFill/>
              <a:miter lim="800000"/>
              <a:headEnd/>
              <a:tailEnd/>
            </a:ln>
          </p:spPr>
          <p:txBody>
            <a:bodyPr wrap="none" lIns="0" tIns="0" rIns="0" bIns="0">
              <a:spAutoFit/>
            </a:bodyPr>
            <a:lstStyle/>
            <a:p>
              <a:pPr eaLnBrk="1" hangingPunct="1"/>
              <a:r>
                <a:rPr lang="en-US" sz="2000" b="1" dirty="0">
                  <a:solidFill>
                    <a:schemeClr val="bg1"/>
                  </a:solidFill>
                  <a:latin typeface="Calibri" panose="020F0502020204030204" pitchFamily="34" charset="0"/>
                  <a:cs typeface="Calibri" panose="020F0502020204030204" pitchFamily="34" charset="0"/>
                </a:rPr>
                <a:t>$42,118</a:t>
              </a:r>
              <a:endParaRPr lang="en-US" sz="2000" dirty="0">
                <a:solidFill>
                  <a:schemeClr val="bg1"/>
                </a:solidFill>
                <a:latin typeface="Calibri" panose="020F0502020204030204" pitchFamily="34" charset="0"/>
                <a:cs typeface="Calibri" panose="020F0502020204030204" pitchFamily="34" charset="0"/>
              </a:endParaRPr>
            </a:p>
          </p:txBody>
        </p:sp>
      </p:grpSp>
      <p:grpSp>
        <p:nvGrpSpPr>
          <p:cNvPr id="8" name="Group 30"/>
          <p:cNvGrpSpPr>
            <a:grpSpLocks/>
          </p:cNvGrpSpPr>
          <p:nvPr/>
        </p:nvGrpSpPr>
        <p:grpSpPr bwMode="auto">
          <a:xfrm>
            <a:off x="2184401" y="4637090"/>
            <a:ext cx="1763713" cy="1023938"/>
            <a:chOff x="416" y="2921"/>
            <a:chExt cx="1111" cy="645"/>
          </a:xfrm>
        </p:grpSpPr>
        <p:sp>
          <p:nvSpPr>
            <p:cNvPr id="1104927" name="Rectangle 31"/>
            <p:cNvSpPr>
              <a:spLocks noChangeArrowheads="1"/>
            </p:cNvSpPr>
            <p:nvPr/>
          </p:nvSpPr>
          <p:spPr bwMode="gray">
            <a:xfrm>
              <a:off x="416" y="3158"/>
              <a:ext cx="1111" cy="408"/>
            </a:xfrm>
            <a:prstGeom prst="rect">
              <a:avLst/>
            </a:prstGeom>
            <a:solidFill>
              <a:srgbClr val="0A57A4"/>
            </a:solidFill>
            <a:ln w="9525">
              <a:noFill/>
              <a:miter lim="800000"/>
              <a:headEnd/>
              <a:tailEnd/>
            </a:ln>
          </p:spPr>
          <p:txBody>
            <a:bodyPr/>
            <a:lstStyle/>
            <a:p>
              <a:endParaRPr lang="en-US"/>
            </a:p>
          </p:txBody>
        </p:sp>
        <p:sp>
          <p:nvSpPr>
            <p:cNvPr id="1104928" name="Rectangle 32"/>
            <p:cNvSpPr>
              <a:spLocks noChangeArrowheads="1"/>
            </p:cNvSpPr>
            <p:nvPr/>
          </p:nvSpPr>
          <p:spPr bwMode="gray">
            <a:xfrm>
              <a:off x="653" y="2921"/>
              <a:ext cx="532" cy="194"/>
            </a:xfrm>
            <a:prstGeom prst="rect">
              <a:avLst/>
            </a:prstGeom>
            <a:noFill/>
            <a:ln w="9525">
              <a:noFill/>
              <a:miter lim="800000"/>
              <a:headEnd/>
              <a:tailEnd/>
            </a:ln>
          </p:spPr>
          <p:txBody>
            <a:bodyPr wrap="none" lIns="0" tIns="0" rIns="0" bIns="0">
              <a:spAutoFit/>
            </a:bodyPr>
            <a:lstStyle/>
            <a:p>
              <a:pPr eaLnBrk="1" hangingPunct="1"/>
              <a:r>
                <a:rPr lang="en-US" sz="2000" b="1" dirty="0">
                  <a:solidFill>
                    <a:srgbClr val="FFFFFF"/>
                  </a:solidFill>
                  <a:latin typeface="Calibri" panose="020F0502020204030204" pitchFamily="34" charset="0"/>
                  <a:cs typeface="Calibri" panose="020F0502020204030204" pitchFamily="34" charset="0"/>
                </a:rPr>
                <a:t>$20,000</a:t>
              </a:r>
              <a:endParaRPr lang="en-US" sz="2000" dirty="0">
                <a:latin typeface="Calibri" panose="020F0502020204030204" pitchFamily="34" charset="0"/>
                <a:cs typeface="Calibri" panose="020F0502020204030204" pitchFamily="34" charset="0"/>
              </a:endParaRPr>
            </a:p>
          </p:txBody>
        </p:sp>
      </p:grpSp>
      <p:grpSp>
        <p:nvGrpSpPr>
          <p:cNvPr id="9" name="Group 33"/>
          <p:cNvGrpSpPr>
            <a:grpSpLocks/>
          </p:cNvGrpSpPr>
          <p:nvPr/>
        </p:nvGrpSpPr>
        <p:grpSpPr bwMode="auto">
          <a:xfrm>
            <a:off x="3886200" y="3581402"/>
            <a:ext cx="1676400" cy="2093913"/>
            <a:chOff x="1527" y="2247"/>
            <a:chExt cx="1120" cy="1319"/>
          </a:xfrm>
        </p:grpSpPr>
        <p:sp>
          <p:nvSpPr>
            <p:cNvPr id="1104930" name="Rectangle 34"/>
            <p:cNvSpPr>
              <a:spLocks noChangeArrowheads="1"/>
            </p:cNvSpPr>
            <p:nvPr/>
          </p:nvSpPr>
          <p:spPr bwMode="gray">
            <a:xfrm>
              <a:off x="1527" y="2247"/>
              <a:ext cx="1120" cy="1319"/>
            </a:xfrm>
            <a:prstGeom prst="rect">
              <a:avLst/>
            </a:prstGeom>
            <a:solidFill>
              <a:srgbClr val="00ADEF"/>
            </a:solidFill>
            <a:ln w="9525">
              <a:noFill/>
              <a:miter lim="800000"/>
              <a:headEnd/>
              <a:tailEnd/>
            </a:ln>
          </p:spPr>
          <p:txBody>
            <a:bodyPr/>
            <a:lstStyle/>
            <a:p>
              <a:endParaRPr lang="en-US">
                <a:solidFill>
                  <a:schemeClr val="bg1"/>
                </a:solidFill>
              </a:endParaRPr>
            </a:p>
          </p:txBody>
        </p:sp>
        <p:sp>
          <p:nvSpPr>
            <p:cNvPr id="1104931" name="Rectangle 35"/>
            <p:cNvSpPr>
              <a:spLocks noChangeArrowheads="1"/>
            </p:cNvSpPr>
            <p:nvPr/>
          </p:nvSpPr>
          <p:spPr bwMode="gray">
            <a:xfrm>
              <a:off x="1803" y="2271"/>
              <a:ext cx="564" cy="194"/>
            </a:xfrm>
            <a:prstGeom prst="rect">
              <a:avLst/>
            </a:prstGeom>
            <a:noFill/>
            <a:ln w="9525">
              <a:noFill/>
              <a:miter lim="800000"/>
              <a:headEnd/>
              <a:tailEnd/>
            </a:ln>
          </p:spPr>
          <p:txBody>
            <a:bodyPr wrap="none" lIns="0" tIns="0" rIns="0" bIns="0">
              <a:spAutoFit/>
            </a:bodyPr>
            <a:lstStyle/>
            <a:p>
              <a:pPr eaLnBrk="1" hangingPunct="1"/>
              <a:r>
                <a:rPr lang="en-US" sz="2000" b="1" dirty="0">
                  <a:solidFill>
                    <a:schemeClr val="bg1"/>
                  </a:solidFill>
                  <a:latin typeface="Calibri" panose="020F0502020204030204" pitchFamily="34" charset="0"/>
                  <a:cs typeface="Calibri" panose="020F0502020204030204" pitchFamily="34" charset="0"/>
                </a:rPr>
                <a:t>$60,759</a:t>
              </a:r>
              <a:endParaRPr lang="en-US" sz="2000" dirty="0">
                <a:solidFill>
                  <a:schemeClr val="bg1"/>
                </a:solidFill>
                <a:latin typeface="Calibri" panose="020F0502020204030204" pitchFamily="34" charset="0"/>
                <a:cs typeface="Calibri" panose="020F0502020204030204" pitchFamily="34" charset="0"/>
              </a:endParaRPr>
            </a:p>
          </p:txBody>
        </p:sp>
      </p:grpSp>
      <p:grpSp>
        <p:nvGrpSpPr>
          <p:cNvPr id="10" name="Group 36"/>
          <p:cNvGrpSpPr>
            <a:grpSpLocks/>
          </p:cNvGrpSpPr>
          <p:nvPr/>
        </p:nvGrpSpPr>
        <p:grpSpPr bwMode="auto">
          <a:xfrm>
            <a:off x="2209800" y="838201"/>
            <a:ext cx="3556000" cy="5421313"/>
            <a:chOff x="408" y="527"/>
            <a:chExt cx="2240" cy="3423"/>
          </a:xfrm>
        </p:grpSpPr>
        <p:sp>
          <p:nvSpPr>
            <p:cNvPr id="1104933" name="Line 37"/>
            <p:cNvSpPr>
              <a:spLocks noChangeShapeType="1"/>
            </p:cNvSpPr>
            <p:nvPr/>
          </p:nvSpPr>
          <p:spPr bwMode="gray">
            <a:xfrm flipV="1">
              <a:off x="408" y="527"/>
              <a:ext cx="1" cy="3423"/>
            </a:xfrm>
            <a:prstGeom prst="line">
              <a:avLst/>
            </a:prstGeom>
            <a:noFill/>
            <a:ln w="38100">
              <a:solidFill>
                <a:srgbClr val="FFFF00"/>
              </a:solidFill>
              <a:round/>
              <a:headEnd/>
              <a:tailEnd/>
            </a:ln>
          </p:spPr>
          <p:txBody>
            <a:bodyPr/>
            <a:lstStyle/>
            <a:p>
              <a:endParaRPr lang="en-US"/>
            </a:p>
          </p:txBody>
        </p:sp>
        <p:sp>
          <p:nvSpPr>
            <p:cNvPr id="1104934" name="Line 38"/>
            <p:cNvSpPr>
              <a:spLocks noChangeShapeType="1"/>
            </p:cNvSpPr>
            <p:nvPr/>
          </p:nvSpPr>
          <p:spPr bwMode="gray">
            <a:xfrm flipV="1">
              <a:off x="2647" y="527"/>
              <a:ext cx="1" cy="3423"/>
            </a:xfrm>
            <a:prstGeom prst="line">
              <a:avLst/>
            </a:prstGeom>
            <a:noFill/>
            <a:ln w="22225" cap="rnd">
              <a:solidFill>
                <a:srgbClr val="000000"/>
              </a:solidFill>
              <a:prstDash val="sysDot"/>
              <a:round/>
              <a:headEnd/>
              <a:tailEnd/>
            </a:ln>
          </p:spPr>
          <p:txBody>
            <a:bodyPr/>
            <a:lstStyle/>
            <a:p>
              <a:endParaRPr lang="en-US"/>
            </a:p>
          </p:txBody>
        </p:sp>
      </p:grpSp>
      <p:sp>
        <p:nvSpPr>
          <p:cNvPr id="1104935" name="Line 39"/>
          <p:cNvSpPr>
            <a:spLocks noChangeShapeType="1"/>
          </p:cNvSpPr>
          <p:nvPr/>
        </p:nvSpPr>
        <p:spPr bwMode="gray">
          <a:xfrm>
            <a:off x="1536701" y="5661025"/>
            <a:ext cx="9140825" cy="1588"/>
          </a:xfrm>
          <a:prstGeom prst="line">
            <a:avLst/>
          </a:prstGeom>
          <a:noFill/>
          <a:ln w="38100">
            <a:solidFill>
              <a:srgbClr val="FFFF00"/>
            </a:solidFill>
            <a:round/>
            <a:headEnd/>
            <a:tailEnd/>
          </a:ln>
        </p:spPr>
        <p:txBody>
          <a:bodyPr/>
          <a:lstStyle/>
          <a:p>
            <a:endParaRPr lang="en-US"/>
          </a:p>
        </p:txBody>
      </p:sp>
      <p:sp>
        <p:nvSpPr>
          <p:cNvPr id="1104936" name="Rectangle 40"/>
          <p:cNvSpPr>
            <a:spLocks noChangeArrowheads="1"/>
          </p:cNvSpPr>
          <p:nvPr/>
        </p:nvSpPr>
        <p:spPr bwMode="gray">
          <a:xfrm>
            <a:off x="1905000" y="5715001"/>
            <a:ext cx="102592" cy="246221"/>
          </a:xfrm>
          <a:prstGeom prst="rect">
            <a:avLst/>
          </a:prstGeom>
          <a:noFill/>
          <a:ln w="9525">
            <a:noFill/>
            <a:miter lim="800000"/>
            <a:headEnd/>
            <a:tailEnd/>
          </a:ln>
        </p:spPr>
        <p:txBody>
          <a:bodyPr wrap="none" lIns="0" tIns="0" rIns="0" bIns="0">
            <a:spAutoFit/>
          </a:bodyPr>
          <a:lstStyle/>
          <a:p>
            <a:pPr eaLnBrk="1" hangingPunct="1"/>
            <a:r>
              <a:rPr lang="en-US" sz="1600"/>
              <a:t>0</a:t>
            </a:r>
          </a:p>
        </p:txBody>
      </p:sp>
      <p:sp>
        <p:nvSpPr>
          <p:cNvPr id="1104937" name="Rectangle 41"/>
          <p:cNvSpPr>
            <a:spLocks noChangeArrowheads="1"/>
          </p:cNvSpPr>
          <p:nvPr/>
        </p:nvSpPr>
        <p:spPr bwMode="gray">
          <a:xfrm>
            <a:off x="1905000" y="5029201"/>
            <a:ext cx="205184" cy="246221"/>
          </a:xfrm>
          <a:prstGeom prst="rect">
            <a:avLst/>
          </a:prstGeom>
          <a:noFill/>
          <a:ln w="9525">
            <a:noFill/>
            <a:miter lim="800000"/>
            <a:headEnd/>
            <a:tailEnd/>
          </a:ln>
        </p:spPr>
        <p:txBody>
          <a:bodyPr wrap="none" lIns="0" tIns="0" rIns="0" bIns="0">
            <a:spAutoFit/>
          </a:bodyPr>
          <a:lstStyle/>
          <a:p>
            <a:pPr eaLnBrk="1" hangingPunct="1"/>
            <a:r>
              <a:rPr lang="en-US" sz="1600"/>
              <a:t>20</a:t>
            </a:r>
          </a:p>
        </p:txBody>
      </p:sp>
      <p:sp>
        <p:nvSpPr>
          <p:cNvPr id="1104938" name="Rectangle 42"/>
          <p:cNvSpPr>
            <a:spLocks noChangeArrowheads="1"/>
          </p:cNvSpPr>
          <p:nvPr/>
        </p:nvSpPr>
        <p:spPr bwMode="gray">
          <a:xfrm>
            <a:off x="1905000" y="4419601"/>
            <a:ext cx="205184" cy="246221"/>
          </a:xfrm>
          <a:prstGeom prst="rect">
            <a:avLst/>
          </a:prstGeom>
          <a:noFill/>
          <a:ln w="9525">
            <a:noFill/>
            <a:miter lim="800000"/>
            <a:headEnd/>
            <a:tailEnd/>
          </a:ln>
        </p:spPr>
        <p:txBody>
          <a:bodyPr wrap="none" lIns="0" tIns="0" rIns="0" bIns="0">
            <a:spAutoFit/>
          </a:bodyPr>
          <a:lstStyle/>
          <a:p>
            <a:pPr eaLnBrk="1" hangingPunct="1"/>
            <a:r>
              <a:rPr lang="en-US" sz="1600"/>
              <a:t>40</a:t>
            </a:r>
          </a:p>
        </p:txBody>
      </p:sp>
      <p:sp>
        <p:nvSpPr>
          <p:cNvPr id="1104939" name="Rectangle 43"/>
          <p:cNvSpPr>
            <a:spLocks noChangeArrowheads="1"/>
          </p:cNvSpPr>
          <p:nvPr/>
        </p:nvSpPr>
        <p:spPr bwMode="gray">
          <a:xfrm>
            <a:off x="1905000" y="3733801"/>
            <a:ext cx="205184" cy="246221"/>
          </a:xfrm>
          <a:prstGeom prst="rect">
            <a:avLst/>
          </a:prstGeom>
          <a:noFill/>
          <a:ln w="9525">
            <a:noFill/>
            <a:miter lim="800000"/>
            <a:headEnd/>
            <a:tailEnd/>
          </a:ln>
        </p:spPr>
        <p:txBody>
          <a:bodyPr wrap="none" lIns="0" tIns="0" rIns="0" bIns="0">
            <a:spAutoFit/>
          </a:bodyPr>
          <a:lstStyle/>
          <a:p>
            <a:pPr eaLnBrk="1" hangingPunct="1"/>
            <a:r>
              <a:rPr lang="en-US" sz="1600"/>
              <a:t>60</a:t>
            </a:r>
          </a:p>
        </p:txBody>
      </p:sp>
      <p:sp>
        <p:nvSpPr>
          <p:cNvPr id="1104940" name="Rectangle 44"/>
          <p:cNvSpPr>
            <a:spLocks noChangeArrowheads="1"/>
          </p:cNvSpPr>
          <p:nvPr/>
        </p:nvSpPr>
        <p:spPr bwMode="gray">
          <a:xfrm>
            <a:off x="1905000" y="3048001"/>
            <a:ext cx="205184" cy="246221"/>
          </a:xfrm>
          <a:prstGeom prst="rect">
            <a:avLst/>
          </a:prstGeom>
          <a:noFill/>
          <a:ln w="9525">
            <a:noFill/>
            <a:miter lim="800000"/>
            <a:headEnd/>
            <a:tailEnd/>
          </a:ln>
        </p:spPr>
        <p:txBody>
          <a:bodyPr wrap="none" lIns="0" tIns="0" rIns="0" bIns="0">
            <a:spAutoFit/>
          </a:bodyPr>
          <a:lstStyle/>
          <a:p>
            <a:pPr eaLnBrk="1" hangingPunct="1"/>
            <a:r>
              <a:rPr lang="en-US" sz="1600"/>
              <a:t>80</a:t>
            </a:r>
          </a:p>
        </p:txBody>
      </p:sp>
      <p:sp>
        <p:nvSpPr>
          <p:cNvPr id="1104941" name="Rectangle 45"/>
          <p:cNvSpPr>
            <a:spLocks noChangeArrowheads="1"/>
          </p:cNvSpPr>
          <p:nvPr/>
        </p:nvSpPr>
        <p:spPr bwMode="gray">
          <a:xfrm>
            <a:off x="1770064" y="2441576"/>
            <a:ext cx="307777" cy="246221"/>
          </a:xfrm>
          <a:prstGeom prst="rect">
            <a:avLst/>
          </a:prstGeom>
          <a:noFill/>
          <a:ln w="9525">
            <a:noFill/>
            <a:miter lim="800000"/>
            <a:headEnd/>
            <a:tailEnd/>
          </a:ln>
        </p:spPr>
        <p:txBody>
          <a:bodyPr wrap="none" lIns="0" tIns="0" rIns="0" bIns="0">
            <a:spAutoFit/>
          </a:bodyPr>
          <a:lstStyle/>
          <a:p>
            <a:pPr eaLnBrk="1" hangingPunct="1"/>
            <a:r>
              <a:rPr lang="en-US" sz="1600"/>
              <a:t>100</a:t>
            </a:r>
          </a:p>
        </p:txBody>
      </p:sp>
      <p:sp>
        <p:nvSpPr>
          <p:cNvPr id="1104942" name="Rectangle 46"/>
          <p:cNvSpPr>
            <a:spLocks noChangeArrowheads="1"/>
          </p:cNvSpPr>
          <p:nvPr/>
        </p:nvSpPr>
        <p:spPr bwMode="gray">
          <a:xfrm>
            <a:off x="1770064" y="1781176"/>
            <a:ext cx="307777" cy="246221"/>
          </a:xfrm>
          <a:prstGeom prst="rect">
            <a:avLst/>
          </a:prstGeom>
          <a:noFill/>
          <a:ln w="9525">
            <a:noFill/>
            <a:miter lim="800000"/>
            <a:headEnd/>
            <a:tailEnd/>
          </a:ln>
        </p:spPr>
        <p:txBody>
          <a:bodyPr wrap="none" lIns="0" tIns="0" rIns="0" bIns="0">
            <a:spAutoFit/>
          </a:bodyPr>
          <a:lstStyle/>
          <a:p>
            <a:pPr eaLnBrk="1" hangingPunct="1"/>
            <a:r>
              <a:rPr lang="en-US" sz="1600"/>
              <a:t>120</a:t>
            </a:r>
          </a:p>
        </p:txBody>
      </p:sp>
      <p:sp>
        <p:nvSpPr>
          <p:cNvPr id="1104943" name="Rectangle 47"/>
          <p:cNvSpPr>
            <a:spLocks noChangeArrowheads="1"/>
          </p:cNvSpPr>
          <p:nvPr/>
        </p:nvSpPr>
        <p:spPr bwMode="gray">
          <a:xfrm>
            <a:off x="1524000" y="1143001"/>
            <a:ext cx="762000" cy="244475"/>
          </a:xfrm>
          <a:prstGeom prst="rect">
            <a:avLst/>
          </a:prstGeom>
          <a:noFill/>
          <a:ln w="9525">
            <a:noFill/>
            <a:miter lim="800000"/>
            <a:headEnd/>
            <a:tailEnd/>
          </a:ln>
        </p:spPr>
        <p:txBody>
          <a:bodyPr lIns="0" tIns="0" rIns="0" bIns="0">
            <a:spAutoFit/>
          </a:bodyPr>
          <a:lstStyle/>
          <a:p>
            <a:pPr eaLnBrk="1" hangingPunct="1"/>
            <a:r>
              <a:rPr lang="en-US" sz="1600"/>
              <a:t>  $140k</a:t>
            </a:r>
          </a:p>
        </p:txBody>
      </p:sp>
      <p:sp>
        <p:nvSpPr>
          <p:cNvPr id="1104944" name="Rectangle 48"/>
          <p:cNvSpPr>
            <a:spLocks noChangeArrowheads="1"/>
          </p:cNvSpPr>
          <p:nvPr/>
        </p:nvSpPr>
        <p:spPr bwMode="gray">
          <a:xfrm>
            <a:off x="3303047" y="2590106"/>
            <a:ext cx="1282402" cy="307777"/>
          </a:xfrm>
          <a:prstGeom prst="rect">
            <a:avLst/>
          </a:prstGeom>
          <a:noFill/>
          <a:ln w="9525">
            <a:noFill/>
            <a:miter lim="800000"/>
            <a:headEnd/>
            <a:tailEnd/>
          </a:ln>
        </p:spPr>
        <p:txBody>
          <a:bodyPr wrap="none" lIns="0" tIns="0" rIns="0" bIns="0">
            <a:spAutoFit/>
          </a:bodyPr>
          <a:lstStyle/>
          <a:p>
            <a:pPr eaLnBrk="1" hangingPunct="1"/>
            <a:r>
              <a:rPr lang="en-US" sz="2000" b="1" dirty="0">
                <a:latin typeface="Calibri" panose="020F0502020204030204" pitchFamily="34" charset="0"/>
                <a:cs typeface="Calibri" panose="020F0502020204030204" pitchFamily="34" charset="0"/>
              </a:rPr>
              <a:t>19</a:t>
            </a:r>
            <a:r>
              <a:rPr lang="en-US" sz="2000" b="1" dirty="0">
                <a:solidFill>
                  <a:srgbClr val="00FF00"/>
                </a:solidFill>
                <a:latin typeface="Calibri" panose="020F0502020204030204" pitchFamily="34" charset="0"/>
                <a:cs typeface="Calibri" panose="020F0502020204030204" pitchFamily="34" charset="0"/>
              </a:rPr>
              <a:t>90</a:t>
            </a:r>
            <a:r>
              <a:rPr lang="en-US" sz="2000" b="1" dirty="0">
                <a:latin typeface="Calibri" panose="020F0502020204030204" pitchFamily="34" charset="0"/>
                <a:cs typeface="Calibri" panose="020F0502020204030204" pitchFamily="34" charset="0"/>
              </a:rPr>
              <a:t> – 2009</a:t>
            </a:r>
          </a:p>
        </p:txBody>
      </p:sp>
      <p:sp>
        <p:nvSpPr>
          <p:cNvPr id="1104945" name="Rectangle 49"/>
          <p:cNvSpPr>
            <a:spLocks noChangeArrowheads="1"/>
          </p:cNvSpPr>
          <p:nvPr/>
        </p:nvSpPr>
        <p:spPr bwMode="gray">
          <a:xfrm>
            <a:off x="7682165" y="2543305"/>
            <a:ext cx="1282402" cy="307777"/>
          </a:xfrm>
          <a:prstGeom prst="rect">
            <a:avLst/>
          </a:prstGeom>
          <a:noFill/>
          <a:ln w="9525">
            <a:noFill/>
            <a:miter lim="800000"/>
            <a:headEnd/>
            <a:tailEnd/>
          </a:ln>
        </p:spPr>
        <p:txBody>
          <a:bodyPr wrap="none" lIns="0" tIns="0" rIns="0" bIns="0">
            <a:spAutoFit/>
          </a:bodyPr>
          <a:lstStyle/>
          <a:p>
            <a:pPr eaLnBrk="1" hangingPunct="1"/>
            <a:r>
              <a:rPr lang="en-US" sz="2000" b="1" dirty="0">
                <a:latin typeface="Calibri" panose="020F0502020204030204" pitchFamily="34" charset="0"/>
                <a:cs typeface="Calibri" panose="020F0502020204030204" pitchFamily="34" charset="0"/>
              </a:rPr>
              <a:t>2000 – 2009</a:t>
            </a:r>
          </a:p>
        </p:txBody>
      </p:sp>
      <p:sp>
        <p:nvSpPr>
          <p:cNvPr id="1104946" name="Text Box 50"/>
          <p:cNvSpPr txBox="1">
            <a:spLocks noChangeArrowheads="1"/>
          </p:cNvSpPr>
          <p:nvPr/>
        </p:nvSpPr>
        <p:spPr bwMode="auto">
          <a:xfrm>
            <a:off x="2814888" y="1903412"/>
            <a:ext cx="2362200" cy="369332"/>
          </a:xfrm>
          <a:prstGeom prst="rect">
            <a:avLst/>
          </a:prstGeom>
          <a:noFill/>
          <a:ln w="9525">
            <a:noFill/>
            <a:miter lim="800000"/>
            <a:headEnd/>
            <a:tailEnd/>
          </a:ln>
          <a:effectLst/>
        </p:spPr>
        <p:txBody>
          <a:bodyPr>
            <a:spAutoFit/>
          </a:bodyPr>
          <a:lstStyle/>
          <a:p>
            <a:pPr algn="ctr">
              <a:spcBef>
                <a:spcPct val="50000"/>
              </a:spcBef>
            </a:pPr>
            <a:r>
              <a:rPr lang="en-US" b="1" dirty="0">
                <a:latin typeface="Calibri" panose="020F0502020204030204" pitchFamily="34" charset="0"/>
                <a:cs typeface="Calibri" panose="020F0502020204030204" pitchFamily="34" charset="0"/>
              </a:rPr>
              <a:t>Investor A</a:t>
            </a:r>
          </a:p>
        </p:txBody>
      </p:sp>
      <p:sp>
        <p:nvSpPr>
          <p:cNvPr id="1104947" name="Text Box 51"/>
          <p:cNvSpPr txBox="1">
            <a:spLocks noChangeArrowheads="1"/>
          </p:cNvSpPr>
          <p:nvPr/>
        </p:nvSpPr>
        <p:spPr bwMode="auto">
          <a:xfrm>
            <a:off x="7200898" y="1894146"/>
            <a:ext cx="2362200" cy="369332"/>
          </a:xfrm>
          <a:prstGeom prst="rect">
            <a:avLst/>
          </a:prstGeom>
          <a:noFill/>
          <a:ln w="9525">
            <a:noFill/>
            <a:miter lim="800000"/>
            <a:headEnd/>
            <a:tailEnd/>
          </a:ln>
          <a:effectLst/>
        </p:spPr>
        <p:txBody>
          <a:bodyPr>
            <a:spAutoFit/>
          </a:bodyPr>
          <a:lstStyle/>
          <a:p>
            <a:pPr algn="ctr">
              <a:spcBef>
                <a:spcPct val="50000"/>
              </a:spcBef>
            </a:pPr>
            <a:r>
              <a:rPr lang="en-US" b="1" dirty="0">
                <a:latin typeface="Calibri" panose="020F0502020204030204" pitchFamily="34" charset="0"/>
                <a:cs typeface="Calibri" panose="020F0502020204030204" pitchFamily="34" charset="0"/>
              </a:rPr>
              <a:t>Investor B</a:t>
            </a:r>
          </a:p>
        </p:txBody>
      </p:sp>
      <p:sp>
        <p:nvSpPr>
          <p:cNvPr id="1104948" name="Text Box 52"/>
          <p:cNvSpPr txBox="1">
            <a:spLocks noChangeArrowheads="1"/>
          </p:cNvSpPr>
          <p:nvPr/>
        </p:nvSpPr>
        <p:spPr bwMode="auto">
          <a:xfrm>
            <a:off x="3945730" y="4405521"/>
            <a:ext cx="1497015"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0000"/>
                </a:solidFill>
                <a:latin typeface="Calibri" panose="020F0502020204030204" pitchFamily="34" charset="0"/>
                <a:cs typeface="Calibri" panose="020F0502020204030204" pitchFamily="34" charset="0"/>
              </a:rPr>
              <a:t>Invested in S&amp;P 500</a:t>
            </a:r>
          </a:p>
        </p:txBody>
      </p:sp>
      <p:sp>
        <p:nvSpPr>
          <p:cNvPr id="1104949" name="Text Box 53"/>
          <p:cNvSpPr txBox="1">
            <a:spLocks noChangeArrowheads="1"/>
          </p:cNvSpPr>
          <p:nvPr/>
        </p:nvSpPr>
        <p:spPr bwMode="auto">
          <a:xfrm>
            <a:off x="8547099" y="4846777"/>
            <a:ext cx="1511300" cy="707886"/>
          </a:xfrm>
          <a:prstGeom prst="rect">
            <a:avLst/>
          </a:prstGeom>
          <a:noFill/>
          <a:ln w="9525">
            <a:noFill/>
            <a:miter lim="800000"/>
            <a:headEnd/>
            <a:tailEnd/>
          </a:ln>
          <a:effectLst/>
        </p:spPr>
        <p:txBody>
          <a:bodyPr wrap="square">
            <a:spAutoFit/>
          </a:bodyPr>
          <a:lstStyle/>
          <a:p>
            <a:pPr algn="ctr">
              <a:spcBef>
                <a:spcPct val="50000"/>
              </a:spcBef>
            </a:pPr>
            <a:r>
              <a:rPr lang="en-US" sz="2000" dirty="0">
                <a:solidFill>
                  <a:srgbClr val="000000"/>
                </a:solidFill>
                <a:latin typeface="Calibri" panose="020F0502020204030204" pitchFamily="34" charset="0"/>
                <a:cs typeface="Calibri" panose="020F0502020204030204" pitchFamily="34" charset="0"/>
              </a:rPr>
              <a:t>Invested in S&amp;P 500</a:t>
            </a:r>
          </a:p>
        </p:txBody>
      </p:sp>
      <p:pic>
        <p:nvPicPr>
          <p:cNvPr id="54" name="Picture 53">
            <a:extLst>
              <a:ext uri="{FF2B5EF4-FFF2-40B4-BE49-F238E27FC236}">
                <a16:creationId xmlns:a16="http://schemas.microsoft.com/office/drawing/2014/main" id="{558EE524-21F9-634F-A783-81E7D536A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69544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6946" name="Rectangle 2"/>
          <p:cNvSpPr>
            <a:spLocks noGrp="1" noChangeArrowheads="1"/>
          </p:cNvSpPr>
          <p:nvPr>
            <p:ph type="title"/>
          </p:nvPr>
        </p:nvSpPr>
        <p:spPr>
          <a:xfrm>
            <a:off x="965200" y="431800"/>
            <a:ext cx="10363200" cy="1143000"/>
          </a:xfrm>
        </p:spPr>
        <p:txBody>
          <a:bodyPr/>
          <a:lstStyle/>
          <a:p>
            <a:r>
              <a:rPr lang="en-US" dirty="0">
                <a:solidFill>
                  <a:srgbClr val="92D050"/>
                </a:solidFill>
                <a:latin typeface="Tw Cen MT" panose="020B0602020104020603" pitchFamily="34" charset="77"/>
              </a:rPr>
              <a:t>Two Key Messages from Compound Interest Story</a:t>
            </a:r>
          </a:p>
        </p:txBody>
      </p:sp>
      <p:sp>
        <p:nvSpPr>
          <p:cNvPr id="1106947" name="Rectangle 3"/>
          <p:cNvSpPr>
            <a:spLocks noGrp="1" noChangeArrowheads="1"/>
          </p:cNvSpPr>
          <p:nvPr>
            <p:ph type="body" sz="half" idx="1"/>
          </p:nvPr>
        </p:nvSpPr>
        <p:spPr>
          <a:xfrm>
            <a:off x="1752600" y="2438400"/>
            <a:ext cx="4267200" cy="4114800"/>
          </a:xfrm>
        </p:spPr>
        <p:txBody>
          <a:bodyPr/>
          <a:lstStyle/>
          <a:p>
            <a:r>
              <a:rPr lang="en-US">
                <a:latin typeface="Calibri" panose="020F0502020204030204" pitchFamily="34" charset="0"/>
                <a:cs typeface="Calibri" panose="020F0502020204030204" pitchFamily="34" charset="0"/>
              </a:rPr>
              <a:t>Save and Invest . . . </a:t>
            </a:r>
          </a:p>
          <a:p>
            <a:pPr lvl="1"/>
            <a:r>
              <a:rPr lang="en-US" sz="8800">
                <a:latin typeface="Calibri" panose="020F0502020204030204" pitchFamily="34" charset="0"/>
                <a:cs typeface="Calibri" panose="020F0502020204030204" pitchFamily="34" charset="0"/>
              </a:rPr>
              <a:t> Early</a:t>
            </a:r>
            <a:r>
              <a:rPr lang="en-US">
                <a:latin typeface="Calibri" panose="020F0502020204030204" pitchFamily="34" charset="0"/>
                <a:cs typeface="Calibri" panose="020F0502020204030204" pitchFamily="34" charset="0"/>
              </a:rPr>
              <a:t>	</a:t>
            </a:r>
          </a:p>
        </p:txBody>
      </p:sp>
      <p:sp>
        <p:nvSpPr>
          <p:cNvPr id="1106948" name="Rectangle 4"/>
          <p:cNvSpPr>
            <a:spLocks noGrp="1" noChangeArrowheads="1"/>
          </p:cNvSpPr>
          <p:nvPr>
            <p:ph type="body" sz="half" idx="2"/>
          </p:nvPr>
        </p:nvSpPr>
        <p:spPr>
          <a:xfrm>
            <a:off x="5791200" y="2438400"/>
            <a:ext cx="4572000" cy="4114800"/>
          </a:xfrm>
        </p:spPr>
        <p:txBody>
          <a:bodyPr/>
          <a:lstStyle/>
          <a:p>
            <a:r>
              <a:rPr lang="en-US" dirty="0">
                <a:latin typeface="Calibri" panose="020F0502020204030204" pitchFamily="34" charset="0"/>
                <a:cs typeface="Calibri" panose="020F0502020204030204" pitchFamily="34" charset="0"/>
              </a:rPr>
              <a:t>Consider . . .  </a:t>
            </a:r>
          </a:p>
          <a:p>
            <a:pPr lvl="1"/>
            <a:r>
              <a:rPr lang="en-US" sz="8800" dirty="0">
                <a:latin typeface="Calibri" panose="020F0502020204030204" pitchFamily="34" charset="0"/>
                <a:cs typeface="Calibri" panose="020F0502020204030204" pitchFamily="34" charset="0"/>
              </a:rPr>
              <a:t> Stocks</a:t>
            </a:r>
            <a:r>
              <a:rPr lang="en-US" dirty="0">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EBCA7B31-DCAB-9042-B1C0-7FD57AD94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16022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6947">
                                            <p:txEl>
                                              <p:pRg st="0" end="0"/>
                                            </p:txEl>
                                          </p:spTgt>
                                        </p:tgtEl>
                                        <p:attrNameLst>
                                          <p:attrName>style.visibility</p:attrName>
                                        </p:attrNameLst>
                                      </p:cBhvr>
                                      <p:to>
                                        <p:strVal val="visible"/>
                                      </p:to>
                                    </p:set>
                                    <p:animEffect transition="in" filter="wipe(up)">
                                      <p:cBhvr>
                                        <p:cTn id="7" dur="500"/>
                                        <p:tgtEl>
                                          <p:spTgt spid="11069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06947">
                                            <p:txEl>
                                              <p:pRg st="1" end="1"/>
                                            </p:txEl>
                                          </p:spTgt>
                                        </p:tgtEl>
                                        <p:attrNameLst>
                                          <p:attrName>style.visibility</p:attrName>
                                        </p:attrNameLst>
                                      </p:cBhvr>
                                      <p:to>
                                        <p:strVal val="visible"/>
                                      </p:to>
                                    </p:set>
                                    <p:animEffect transition="in" filter="wipe(up)">
                                      <p:cBhvr>
                                        <p:cTn id="12" dur="500"/>
                                        <p:tgtEl>
                                          <p:spTgt spid="11069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06948">
                                            <p:txEl>
                                              <p:pRg st="0" end="0"/>
                                            </p:txEl>
                                          </p:spTgt>
                                        </p:tgtEl>
                                        <p:attrNameLst>
                                          <p:attrName>style.visibility</p:attrName>
                                        </p:attrNameLst>
                                      </p:cBhvr>
                                      <p:to>
                                        <p:strVal val="visible"/>
                                      </p:to>
                                    </p:set>
                                    <p:animEffect transition="in" filter="wipe(up)">
                                      <p:cBhvr>
                                        <p:cTn id="17" dur="500"/>
                                        <p:tgtEl>
                                          <p:spTgt spid="110694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06948">
                                            <p:txEl>
                                              <p:pRg st="1" end="1"/>
                                            </p:txEl>
                                          </p:spTgt>
                                        </p:tgtEl>
                                        <p:attrNameLst>
                                          <p:attrName>style.visibility</p:attrName>
                                        </p:attrNameLst>
                                      </p:cBhvr>
                                      <p:to>
                                        <p:strVal val="visible"/>
                                      </p:to>
                                    </p:set>
                                    <p:animEffect transition="in" filter="wipe(up)">
                                      <p:cBhvr>
                                        <p:cTn id="22" dur="500"/>
                                        <p:tgtEl>
                                          <p:spTgt spid="11069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47" grpId="0" build="p" bldLvl="2" autoUpdateAnimBg="0"/>
      <p:bldP spid="1106948" grpId="0"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2286000" y="38097"/>
            <a:ext cx="7772400" cy="1143000"/>
          </a:xfrm>
        </p:spPr>
        <p:txBody>
          <a:bodyPr/>
          <a:lstStyle/>
          <a:p>
            <a:r>
              <a:rPr lang="en-US" dirty="0">
                <a:solidFill>
                  <a:srgbClr val="92D050"/>
                </a:solidFill>
                <a:latin typeface="Tw Cen MT" panose="020B0602020104020603" pitchFamily="34" charset="77"/>
              </a:rPr>
              <a:t>Concluding Advice</a:t>
            </a:r>
          </a:p>
        </p:txBody>
      </p:sp>
      <p:sp>
        <p:nvSpPr>
          <p:cNvPr id="1118211" name="Rectangle 3"/>
          <p:cNvSpPr>
            <a:spLocks noGrp="1" noChangeArrowheads="1"/>
          </p:cNvSpPr>
          <p:nvPr>
            <p:ph type="body" idx="1"/>
          </p:nvPr>
        </p:nvSpPr>
        <p:spPr>
          <a:xfrm>
            <a:off x="1905000" y="1077684"/>
            <a:ext cx="8534400" cy="5715000"/>
          </a:xfrm>
        </p:spPr>
        <p:txBody>
          <a:bodyPr/>
          <a:lstStyle/>
          <a:p>
            <a:r>
              <a:rPr lang="en-US" dirty="0">
                <a:latin typeface="Calibri" panose="020F0502020204030204" pitchFamily="34" charset="0"/>
                <a:cs typeface="Calibri" panose="020F0502020204030204" pitchFamily="34" charset="0"/>
              </a:rPr>
              <a:t>Take a</a:t>
            </a:r>
            <a:r>
              <a:rPr lang="en-US" b="1" dirty="0">
                <a:latin typeface="Calibri" panose="020F0502020204030204" pitchFamily="34" charset="0"/>
                <a:cs typeface="Calibri" panose="020F0502020204030204" pitchFamily="34" charset="0"/>
              </a:rPr>
              <a:t> </a:t>
            </a:r>
            <a:r>
              <a:rPr lang="en-US" b="1" i="1" dirty="0">
                <a:solidFill>
                  <a:srgbClr val="FF99FF"/>
                </a:solidFill>
                <a:latin typeface="Calibri" panose="020F0502020204030204" pitchFamily="34" charset="0"/>
                <a:cs typeface="Calibri" panose="020F0502020204030204" pitchFamily="34" charset="0"/>
              </a:rPr>
              <a:t>long-term</a:t>
            </a:r>
            <a:r>
              <a:rPr lang="en-US" b="1" dirty="0">
                <a:solidFill>
                  <a:srgbClr val="FF33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perspective</a:t>
            </a:r>
          </a:p>
          <a:p>
            <a:pPr lvl="2"/>
            <a:r>
              <a:rPr lang="en-US" sz="2600" dirty="0">
                <a:latin typeface="Calibri" panose="020F0502020204030204" pitchFamily="34" charset="0"/>
                <a:cs typeface="Calibri" panose="020F0502020204030204" pitchFamily="34" charset="0"/>
              </a:rPr>
              <a:t>Reinvest interest, dividends</a:t>
            </a:r>
          </a:p>
          <a:p>
            <a:pPr lvl="2"/>
            <a:r>
              <a:rPr lang="en-US" sz="2600" dirty="0">
                <a:latin typeface="Calibri" panose="020F0502020204030204" pitchFamily="34" charset="0"/>
                <a:cs typeface="Calibri" panose="020F0502020204030204" pitchFamily="34" charset="0"/>
              </a:rPr>
              <a:t>Do not remove principal</a:t>
            </a:r>
          </a:p>
          <a:p>
            <a:pPr lvl="2"/>
            <a:r>
              <a:rPr lang="en-US" sz="2600" dirty="0">
                <a:latin typeface="Calibri" panose="020F0502020204030204" pitchFamily="34" charset="0"/>
                <a:cs typeface="Calibri" panose="020F0502020204030204" pitchFamily="34" charset="0"/>
              </a:rPr>
              <a:t>Don’t chase the hot fund!</a:t>
            </a:r>
          </a:p>
          <a:p>
            <a:pPr lvl="2"/>
            <a:r>
              <a:rPr lang="en-US" sz="2600" dirty="0">
                <a:latin typeface="Calibri" panose="020F0502020204030204" pitchFamily="34" charset="0"/>
                <a:cs typeface="Calibri" panose="020F0502020204030204" pitchFamily="34" charset="0"/>
              </a:rPr>
              <a:t>Be patient – “</a:t>
            </a:r>
            <a:r>
              <a:rPr lang="en-US" sz="2600" i="1" dirty="0">
                <a:latin typeface="Calibri" panose="020F0502020204030204" pitchFamily="34" charset="0"/>
                <a:cs typeface="Calibri" panose="020F0502020204030204" pitchFamily="34" charset="0"/>
              </a:rPr>
              <a:t>Get Rich Slowly</a:t>
            </a:r>
            <a:r>
              <a:rPr lang="en-US" sz="2600"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Recognize the importance of:</a:t>
            </a:r>
          </a:p>
          <a:p>
            <a:pPr lvl="2"/>
            <a:r>
              <a:rPr lang="en-US" sz="2600" b="1" i="1" dirty="0">
                <a:latin typeface="Calibri" panose="020F0502020204030204" pitchFamily="34" charset="0"/>
                <a:cs typeface="Calibri" panose="020F0502020204030204" pitchFamily="34" charset="0"/>
              </a:rPr>
              <a:t>Starting </a:t>
            </a:r>
            <a:r>
              <a:rPr lang="en-US" sz="2600" b="1" i="1" dirty="0">
                <a:solidFill>
                  <a:srgbClr val="FF99FF"/>
                </a:solidFill>
                <a:latin typeface="Calibri" panose="020F0502020204030204" pitchFamily="34" charset="0"/>
                <a:cs typeface="Calibri" panose="020F0502020204030204" pitchFamily="34" charset="0"/>
              </a:rPr>
              <a:t>early</a:t>
            </a:r>
            <a:r>
              <a:rPr lang="en-US" sz="2600" dirty="0">
                <a:latin typeface="Calibri" panose="020F0502020204030204" pitchFamily="34" charset="0"/>
                <a:cs typeface="Calibri" panose="020F0502020204030204" pitchFamily="34" charset="0"/>
              </a:rPr>
              <a:t>, and</a:t>
            </a:r>
          </a:p>
          <a:p>
            <a:pPr lvl="2"/>
            <a:r>
              <a:rPr lang="en-US" sz="2600" b="1" i="1" dirty="0">
                <a:solidFill>
                  <a:srgbClr val="FF99FF"/>
                </a:solidFill>
                <a:latin typeface="Calibri" panose="020F0502020204030204" pitchFamily="34" charset="0"/>
                <a:cs typeface="Calibri" panose="020F0502020204030204" pitchFamily="34" charset="0"/>
              </a:rPr>
              <a:t>Minding the gap</a:t>
            </a:r>
            <a:r>
              <a:rPr lang="en-US" sz="2600" b="1" dirty="0">
                <a:solidFill>
                  <a:srgbClr val="FF99FF"/>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 pay attention to rates of return</a:t>
            </a:r>
          </a:p>
          <a:p>
            <a:pPr lvl="3"/>
            <a:r>
              <a:rPr lang="en-US" sz="2600" b="1" i="1" dirty="0">
                <a:latin typeface="Calibri" panose="020F0502020204030204" pitchFamily="34" charset="0"/>
                <a:cs typeface="Calibri" panose="020F0502020204030204" pitchFamily="34" charset="0"/>
              </a:rPr>
              <a:t>some stocks </a:t>
            </a:r>
            <a:r>
              <a:rPr lang="en-US" sz="2600" b="1" dirty="0">
                <a:latin typeface="Calibri" panose="020F0502020204030204" pitchFamily="34" charset="0"/>
                <a:cs typeface="Calibri" panose="020F0502020204030204" pitchFamily="34" charset="0"/>
              </a:rPr>
              <a:t>(via mutual/index funds)</a:t>
            </a:r>
            <a:r>
              <a:rPr lang="en-US" sz="2600" dirty="0">
                <a:latin typeface="Calibri" panose="020F0502020204030204" pitchFamily="34" charset="0"/>
                <a:cs typeface="Calibri" panose="020F0502020204030204" pitchFamily="34" charset="0"/>
              </a:rPr>
              <a:t> in portfolio</a:t>
            </a:r>
            <a:endParaRPr lang="en-US" sz="800" dirty="0">
              <a:latin typeface="Calibri" panose="020F0502020204030204" pitchFamily="34" charset="0"/>
              <a:cs typeface="Calibri" panose="020F0502020204030204" pitchFamily="34" charset="0"/>
            </a:endParaRPr>
          </a:p>
          <a:p>
            <a:r>
              <a:rPr lang="en-US" b="1" i="1" dirty="0">
                <a:solidFill>
                  <a:srgbClr val="FF99FF"/>
                </a:solidFill>
                <a:latin typeface="Calibri" panose="020F0502020204030204" pitchFamily="34" charset="0"/>
                <a:cs typeface="Calibri" panose="020F0502020204030204" pitchFamily="34" charset="0"/>
              </a:rPr>
              <a:t>Diversify</a:t>
            </a:r>
          </a:p>
          <a:p>
            <a:pPr lvl="2"/>
            <a:r>
              <a:rPr lang="en-US" sz="2600" dirty="0">
                <a:latin typeface="Calibri" panose="020F0502020204030204" pitchFamily="34" charset="0"/>
                <a:cs typeface="Calibri" panose="020F0502020204030204" pitchFamily="34" charset="0"/>
              </a:rPr>
              <a:t>Through mutual funds</a:t>
            </a: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AEAB132-D994-BE49-BE35-FA22EF45C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134999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18211">
                                            <p:txEl>
                                              <p:pRg st="0" end="0"/>
                                            </p:txEl>
                                          </p:spTgt>
                                        </p:tgtEl>
                                        <p:attrNameLst>
                                          <p:attrName>style.visibility</p:attrName>
                                        </p:attrNameLst>
                                      </p:cBhvr>
                                      <p:to>
                                        <p:strVal val="visible"/>
                                      </p:to>
                                    </p:set>
                                    <p:animEffect transition="in" filter="wipe(down)">
                                      <p:cBhvr>
                                        <p:cTn id="7" dur="500"/>
                                        <p:tgtEl>
                                          <p:spTgt spid="1118211">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18211">
                                            <p:txEl>
                                              <p:pRg st="1" end="1"/>
                                            </p:txEl>
                                          </p:spTgt>
                                        </p:tgtEl>
                                        <p:attrNameLst>
                                          <p:attrName>style.visibility</p:attrName>
                                        </p:attrNameLst>
                                      </p:cBhvr>
                                      <p:to>
                                        <p:strVal val="visible"/>
                                      </p:to>
                                    </p:set>
                                    <p:animEffect transition="in" filter="wipe(down)">
                                      <p:cBhvr>
                                        <p:cTn id="10" dur="500"/>
                                        <p:tgtEl>
                                          <p:spTgt spid="1118211">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18211">
                                            <p:txEl>
                                              <p:pRg st="2" end="2"/>
                                            </p:txEl>
                                          </p:spTgt>
                                        </p:tgtEl>
                                        <p:attrNameLst>
                                          <p:attrName>style.visibility</p:attrName>
                                        </p:attrNameLst>
                                      </p:cBhvr>
                                      <p:to>
                                        <p:strVal val="visible"/>
                                      </p:to>
                                    </p:set>
                                    <p:animEffect transition="in" filter="wipe(down)">
                                      <p:cBhvr>
                                        <p:cTn id="13" dur="500"/>
                                        <p:tgtEl>
                                          <p:spTgt spid="1118211">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18211">
                                            <p:txEl>
                                              <p:pRg st="3" end="3"/>
                                            </p:txEl>
                                          </p:spTgt>
                                        </p:tgtEl>
                                        <p:attrNameLst>
                                          <p:attrName>style.visibility</p:attrName>
                                        </p:attrNameLst>
                                      </p:cBhvr>
                                      <p:to>
                                        <p:strVal val="visible"/>
                                      </p:to>
                                    </p:set>
                                    <p:animEffect transition="in" filter="wipe(down)">
                                      <p:cBhvr>
                                        <p:cTn id="16" dur="500"/>
                                        <p:tgtEl>
                                          <p:spTgt spid="1118211">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18211">
                                            <p:txEl>
                                              <p:pRg st="4" end="4"/>
                                            </p:txEl>
                                          </p:spTgt>
                                        </p:tgtEl>
                                        <p:attrNameLst>
                                          <p:attrName>style.visibility</p:attrName>
                                        </p:attrNameLst>
                                      </p:cBhvr>
                                      <p:to>
                                        <p:strVal val="visible"/>
                                      </p:to>
                                    </p:set>
                                    <p:animEffect transition="in" filter="wipe(down)">
                                      <p:cBhvr>
                                        <p:cTn id="19" dur="500"/>
                                        <p:tgtEl>
                                          <p:spTgt spid="111821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18211">
                                            <p:txEl>
                                              <p:pRg st="5" end="5"/>
                                            </p:txEl>
                                          </p:spTgt>
                                        </p:tgtEl>
                                        <p:attrNameLst>
                                          <p:attrName>style.visibility</p:attrName>
                                        </p:attrNameLst>
                                      </p:cBhvr>
                                      <p:to>
                                        <p:strVal val="visible"/>
                                      </p:to>
                                    </p:set>
                                    <p:animEffect transition="in" filter="wipe(down)">
                                      <p:cBhvr>
                                        <p:cTn id="24" dur="500"/>
                                        <p:tgtEl>
                                          <p:spTgt spid="1118211">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18211">
                                            <p:txEl>
                                              <p:pRg st="6" end="6"/>
                                            </p:txEl>
                                          </p:spTgt>
                                        </p:tgtEl>
                                        <p:attrNameLst>
                                          <p:attrName>style.visibility</p:attrName>
                                        </p:attrNameLst>
                                      </p:cBhvr>
                                      <p:to>
                                        <p:strVal val="visible"/>
                                      </p:to>
                                    </p:set>
                                    <p:animEffect transition="in" filter="wipe(down)">
                                      <p:cBhvr>
                                        <p:cTn id="27" dur="500"/>
                                        <p:tgtEl>
                                          <p:spTgt spid="1118211">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18211">
                                            <p:txEl>
                                              <p:pRg st="7" end="7"/>
                                            </p:txEl>
                                          </p:spTgt>
                                        </p:tgtEl>
                                        <p:attrNameLst>
                                          <p:attrName>style.visibility</p:attrName>
                                        </p:attrNameLst>
                                      </p:cBhvr>
                                      <p:to>
                                        <p:strVal val="visible"/>
                                      </p:to>
                                    </p:set>
                                    <p:animEffect transition="in" filter="wipe(down)">
                                      <p:cBhvr>
                                        <p:cTn id="30" dur="500"/>
                                        <p:tgtEl>
                                          <p:spTgt spid="1118211">
                                            <p:txEl>
                                              <p:pRg st="7" end="7"/>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18211">
                                            <p:txEl>
                                              <p:pRg st="8" end="8"/>
                                            </p:txEl>
                                          </p:spTgt>
                                        </p:tgtEl>
                                        <p:attrNameLst>
                                          <p:attrName>style.visibility</p:attrName>
                                        </p:attrNameLst>
                                      </p:cBhvr>
                                      <p:to>
                                        <p:strVal val="visible"/>
                                      </p:to>
                                    </p:set>
                                    <p:animEffect transition="in" filter="wipe(down)">
                                      <p:cBhvr>
                                        <p:cTn id="33" dur="500"/>
                                        <p:tgtEl>
                                          <p:spTgt spid="1118211">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18211">
                                            <p:txEl>
                                              <p:pRg st="9" end="9"/>
                                            </p:txEl>
                                          </p:spTgt>
                                        </p:tgtEl>
                                        <p:attrNameLst>
                                          <p:attrName>style.visibility</p:attrName>
                                        </p:attrNameLst>
                                      </p:cBhvr>
                                      <p:to>
                                        <p:strVal val="visible"/>
                                      </p:to>
                                    </p:set>
                                    <p:animEffect transition="in" filter="wipe(down)">
                                      <p:cBhvr>
                                        <p:cTn id="38" dur="500"/>
                                        <p:tgtEl>
                                          <p:spTgt spid="1118211">
                                            <p:txEl>
                                              <p:pRg st="9" end="9"/>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18211">
                                            <p:txEl>
                                              <p:pRg st="10" end="10"/>
                                            </p:txEl>
                                          </p:spTgt>
                                        </p:tgtEl>
                                        <p:attrNameLst>
                                          <p:attrName>style.visibility</p:attrName>
                                        </p:attrNameLst>
                                      </p:cBhvr>
                                      <p:to>
                                        <p:strVal val="visible"/>
                                      </p:to>
                                    </p:set>
                                    <p:animEffect transition="in" filter="wipe(down)">
                                      <p:cBhvr>
                                        <p:cTn id="41" dur="500"/>
                                        <p:tgtEl>
                                          <p:spTgt spid="11182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1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6338" name="Picture 2" descr="Pepper...and Sa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13" y="-76200"/>
            <a:ext cx="5029200" cy="731972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477001" y="685800"/>
            <a:ext cx="4038599" cy="5867400"/>
          </a:xfrm>
        </p:spPr>
        <p:txBody>
          <a:bodyPr/>
          <a:lstStyle/>
          <a:p>
            <a:pPr marL="0" indent="0" algn="ctr">
              <a:buNone/>
            </a:pPr>
            <a:r>
              <a:rPr lang="en-US" sz="4400" b="1" i="1" u="sng" dirty="0">
                <a:solidFill>
                  <a:srgbClr val="92D050"/>
                </a:solidFill>
                <a:latin typeface="Tw Cen MT" panose="020B0602020104020603" pitchFamily="34" charset="77"/>
              </a:rPr>
              <a:t>Just Do It</a:t>
            </a:r>
            <a:r>
              <a:rPr lang="en-US" sz="4400" b="1" i="1" dirty="0">
                <a:solidFill>
                  <a:srgbClr val="92D050"/>
                </a:solidFill>
                <a:latin typeface="Tw Cen MT" panose="020B0602020104020603" pitchFamily="34" charset="77"/>
              </a:rPr>
              <a:t>!</a:t>
            </a:r>
            <a:endParaRPr lang="en-US" sz="3600" dirty="0">
              <a:solidFill>
                <a:srgbClr val="92D050"/>
              </a:solidFill>
              <a:latin typeface="Tw Cen MT" panose="020B0602020104020603" pitchFamily="34" charset="77"/>
            </a:endParaRPr>
          </a:p>
          <a:p>
            <a:endParaRPr lang="en-US" sz="800" dirty="0"/>
          </a:p>
          <a:p>
            <a:r>
              <a:rPr lang="en-US" sz="2600" dirty="0">
                <a:latin typeface="Calibri" panose="020F0502020204030204" pitchFamily="34" charset="0"/>
                <a:cs typeface="Calibri" panose="020F0502020204030204" pitchFamily="34" charset="0"/>
              </a:rPr>
              <a:t>Knowledge is great … but </a:t>
            </a:r>
          </a:p>
          <a:p>
            <a:endParaRPr lang="en-US" sz="2400" dirty="0">
              <a:latin typeface="Calibri" panose="020F0502020204030204" pitchFamily="34" charset="0"/>
              <a:cs typeface="Calibri" panose="020F0502020204030204" pitchFamily="34" charset="0"/>
            </a:endParaRPr>
          </a:p>
          <a:p>
            <a:r>
              <a:rPr lang="en-US" sz="2600" b="1" i="1" dirty="0">
                <a:solidFill>
                  <a:srgbClr val="FF99FF"/>
                </a:solidFill>
                <a:latin typeface="Calibri" panose="020F0502020204030204" pitchFamily="34" charset="0"/>
                <a:cs typeface="Calibri" panose="020F0502020204030204" pitchFamily="34" charset="0"/>
              </a:rPr>
              <a:t>Getting Started </a:t>
            </a:r>
            <a:r>
              <a:rPr lang="en-US" sz="2600" dirty="0">
                <a:latin typeface="Calibri" panose="020F0502020204030204" pitchFamily="34" charset="0"/>
                <a:cs typeface="Calibri" panose="020F0502020204030204" pitchFamily="34" charset="0"/>
              </a:rPr>
              <a:t>is the most difficult step in your personal financial life!</a:t>
            </a:r>
          </a:p>
          <a:p>
            <a:endParaRPr lang="en-US" sz="1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Humans want to </a:t>
            </a:r>
            <a:r>
              <a:rPr lang="en-US" b="1" u="sng" dirty="0">
                <a:solidFill>
                  <a:srgbClr val="FF0000"/>
                </a:solidFill>
                <a:latin typeface="Calibri" panose="020F0502020204030204" pitchFamily="34" charset="0"/>
                <a:cs typeface="Calibri" panose="020F0502020204030204" pitchFamily="34" charset="0"/>
              </a:rPr>
              <a:t>procrastinate</a:t>
            </a:r>
          </a:p>
          <a:p>
            <a:endParaRPr 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Take the first step </a:t>
            </a:r>
          </a:p>
          <a:p>
            <a:pPr lvl="1"/>
            <a:r>
              <a:rPr lang="en-US" dirty="0">
                <a:latin typeface="Calibri" panose="020F0502020204030204" pitchFamily="34" charset="0"/>
                <a:cs typeface="Calibri" panose="020F0502020204030204" pitchFamily="34" charset="0"/>
              </a:rPr>
              <a:t>next steps are easier.</a:t>
            </a:r>
          </a:p>
        </p:txBody>
      </p:sp>
      <p:pic>
        <p:nvPicPr>
          <p:cNvPr id="4" name="Picture 2" descr="Warning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362201"/>
            <a:ext cx="914400" cy="7630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48C0BF-2262-6B43-AC14-91F0CD45B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25263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down)">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wipe(down)">
                                      <p:cBhvr>
                                        <p:cTn id="22" dur="500"/>
                                        <p:tgtEl>
                                          <p:spTgt spid="6">
                                            <p:txEl>
                                              <p:pRg st="6" end="6"/>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wipe(down)">
                                      <p:cBhvr>
                                        <p:cTn id="31" dur="500"/>
                                        <p:tgtEl>
                                          <p:spTgt spid="6">
                                            <p:txEl>
                                              <p:pRg st="9" end="9"/>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wipe(down)">
                                      <p:cBhvr>
                                        <p:cTn id="34"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2114" name="Picture 2" descr="C:\Users\jbrock\AppData\Local\Microsoft\Windows\Temporary Internet Files\Content.IE5\C9NVY2KJ\MC900434859[1].PNG"/>
          <p:cNvPicPr>
            <a:picLocks noGrp="1" noChangeAspect="1" noChangeArrowheads="1"/>
          </p:cNvPicPr>
          <p:nvPr>
            <p:ph idx="1"/>
          </p:nvPr>
        </p:nvPicPr>
        <p:blipFill>
          <a:blip r:embed="rId2" cstate="print"/>
          <a:srcRect/>
          <a:stretch>
            <a:fillRect/>
          </a:stretch>
        </p:blipFill>
        <p:spPr bwMode="auto">
          <a:xfrm>
            <a:off x="3987800" y="1524000"/>
            <a:ext cx="4876800" cy="4876800"/>
          </a:xfrm>
          <a:prstGeom prst="rect">
            <a:avLst/>
          </a:prstGeom>
          <a:noFill/>
        </p:spPr>
      </p:pic>
      <p:sp>
        <p:nvSpPr>
          <p:cNvPr id="3" name="Rectangle 2">
            <a:extLst>
              <a:ext uri="{FF2B5EF4-FFF2-40B4-BE49-F238E27FC236}">
                <a16:creationId xmlns:a16="http://schemas.microsoft.com/office/drawing/2014/main" id="{0A18336B-AFF4-9F40-B735-C1CA1B0EEB68}"/>
              </a:ext>
            </a:extLst>
          </p:cNvPr>
          <p:cNvSpPr>
            <a:spLocks noGrp="1" noChangeArrowheads="1"/>
          </p:cNvSpPr>
          <p:nvPr>
            <p:ph type="title"/>
          </p:nvPr>
        </p:nvSpPr>
        <p:spPr>
          <a:xfrm>
            <a:off x="2286000" y="152400"/>
            <a:ext cx="7772400" cy="1143000"/>
          </a:xfrm>
        </p:spPr>
        <p:txBody>
          <a:bodyPr/>
          <a:lstStyle/>
          <a:p>
            <a:r>
              <a:rPr lang="en-US" dirty="0">
                <a:solidFill>
                  <a:srgbClr val="92D050"/>
                </a:solidFill>
                <a:latin typeface="Tw Cen MT" panose="020B0602020104020603" pitchFamily="34" charset="77"/>
              </a:rPr>
              <a:t>Questions…</a:t>
            </a:r>
          </a:p>
        </p:txBody>
      </p:sp>
      <p:pic>
        <p:nvPicPr>
          <p:cNvPr id="4" name="Picture 3">
            <a:extLst>
              <a:ext uri="{FF2B5EF4-FFF2-40B4-BE49-F238E27FC236}">
                <a16:creationId xmlns:a16="http://schemas.microsoft.com/office/drawing/2014/main" id="{F2C9A8C7-DE61-804D-AF79-9C4099E77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2668" y="6333067"/>
            <a:ext cx="1725875" cy="406088"/>
          </a:xfrm>
          <a:prstGeom prst="rect">
            <a:avLst/>
          </a:prstGeom>
        </p:spPr>
      </p:pic>
    </p:spTree>
    <p:extLst>
      <p:ext uri="{BB962C8B-B14F-4D97-AF65-F5344CB8AC3E}">
        <p14:creationId xmlns:p14="http://schemas.microsoft.com/office/powerpoint/2010/main" val="315258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57400" y="228600"/>
            <a:ext cx="7772400" cy="1143000"/>
          </a:xfrm>
        </p:spPr>
        <p:txBody>
          <a:bodyPr/>
          <a:lstStyle/>
          <a:p>
            <a:r>
              <a:rPr lang="en-US" dirty="0">
                <a:solidFill>
                  <a:srgbClr val="92D050"/>
                </a:solidFill>
                <a:latin typeface="Tw Cen MT" panose="020B0602020104020603" pitchFamily="34" charset="77"/>
              </a:rPr>
              <a:t>How Did We Do?</a:t>
            </a:r>
          </a:p>
        </p:txBody>
      </p:sp>
      <p:graphicFrame>
        <p:nvGraphicFramePr>
          <p:cNvPr id="28675" name="Object 3"/>
          <p:cNvGraphicFramePr>
            <a:graphicFrameLocks noGrp="1" noChangeAspect="1"/>
          </p:cNvGraphicFramePr>
          <p:nvPr>
            <p:ph type="clipArt" sz="half" idx="1"/>
            <p:extLst>
              <p:ext uri="{D42A27DB-BD31-4B8C-83A1-F6EECF244321}">
                <p14:modId xmlns:p14="http://schemas.microsoft.com/office/powerpoint/2010/main" val="1478675100"/>
              </p:ext>
            </p:extLst>
          </p:nvPr>
        </p:nvGraphicFramePr>
        <p:xfrm>
          <a:off x="634653" y="1836107"/>
          <a:ext cx="3197225" cy="4495800"/>
        </p:xfrm>
        <a:graphic>
          <a:graphicData uri="http://schemas.openxmlformats.org/presentationml/2006/ole">
            <mc:AlternateContent xmlns:mc="http://schemas.openxmlformats.org/markup-compatibility/2006">
              <mc:Choice xmlns:v="urn:schemas-microsoft-com:vml" Requires="v">
                <p:oleObj spid="_x0000_s2063" name="Clip" r:id="rId3" imgW="2255760" imgH="3173400" progId="">
                  <p:embed/>
                </p:oleObj>
              </mc:Choice>
              <mc:Fallback>
                <p:oleObj name="Clip" r:id="rId3" imgW="2255760" imgH="3173400" progId="">
                  <p:embed/>
                  <p:pic>
                    <p:nvPicPr>
                      <p:cNvPr id="286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53" y="1836107"/>
                        <a:ext cx="3197225"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6" name="Rectangle 4"/>
          <p:cNvSpPr>
            <a:spLocks noGrp="1" noChangeArrowheads="1"/>
          </p:cNvSpPr>
          <p:nvPr>
            <p:ph type="body" sz="half" idx="2"/>
          </p:nvPr>
        </p:nvSpPr>
        <p:spPr>
          <a:xfrm>
            <a:off x="4419600" y="1371600"/>
            <a:ext cx="5715000" cy="4343400"/>
          </a:xfrm>
        </p:spPr>
        <p:txBody>
          <a:bodyPr>
            <a:normAutofit lnSpcReduction="10000"/>
          </a:bodyPr>
          <a:lstStyle/>
          <a:p>
            <a:r>
              <a:rPr lang="en-US" dirty="0">
                <a:solidFill>
                  <a:schemeClr val="bg1"/>
                </a:solidFill>
              </a:rPr>
              <a:t>For each statement, hold up the card</a:t>
            </a:r>
          </a:p>
          <a:p>
            <a:pPr lvl="1"/>
            <a:r>
              <a:rPr lang="en-US" sz="3200" b="1" dirty="0">
                <a:solidFill>
                  <a:schemeClr val="bg1"/>
                </a:solidFill>
              </a:rPr>
              <a:t>T</a:t>
            </a:r>
            <a:r>
              <a:rPr lang="en-US" dirty="0">
                <a:solidFill>
                  <a:schemeClr val="bg1"/>
                </a:solidFill>
              </a:rPr>
              <a:t> for true</a:t>
            </a:r>
          </a:p>
          <a:p>
            <a:pPr lvl="1"/>
            <a:r>
              <a:rPr lang="en-US" sz="3200" dirty="0">
                <a:solidFill>
                  <a:schemeClr val="bg1"/>
                </a:solidFill>
              </a:rPr>
              <a:t>F</a:t>
            </a:r>
            <a:r>
              <a:rPr lang="en-US" dirty="0">
                <a:solidFill>
                  <a:schemeClr val="bg1"/>
                </a:solidFill>
              </a:rPr>
              <a:t> for false</a:t>
            </a:r>
          </a:p>
          <a:p>
            <a:pPr lvl="1"/>
            <a:endParaRPr lang="en-US" sz="800" dirty="0">
              <a:solidFill>
                <a:schemeClr val="bg1"/>
              </a:solidFill>
            </a:endParaRPr>
          </a:p>
          <a:p>
            <a:r>
              <a:rPr lang="en-US" dirty="0">
                <a:solidFill>
                  <a:schemeClr val="bg1"/>
                </a:solidFill>
              </a:rPr>
              <a:t>According to answer sheet:</a:t>
            </a:r>
          </a:p>
          <a:p>
            <a:pPr lvl="1"/>
            <a:r>
              <a:rPr lang="en-US" dirty="0">
                <a:solidFill>
                  <a:schemeClr val="bg1"/>
                </a:solidFill>
              </a:rPr>
              <a:t>correct answer 		=   + 5</a:t>
            </a:r>
          </a:p>
          <a:p>
            <a:pPr lvl="1"/>
            <a:r>
              <a:rPr lang="en-US" dirty="0">
                <a:solidFill>
                  <a:schemeClr val="bg1"/>
                </a:solidFill>
              </a:rPr>
              <a:t>incorrect answer 	=   -  5</a:t>
            </a:r>
          </a:p>
          <a:p>
            <a:pPr lvl="1"/>
            <a:endParaRPr lang="en-US" sz="800" dirty="0">
              <a:solidFill>
                <a:schemeClr val="bg1"/>
              </a:solidFill>
            </a:endParaRPr>
          </a:p>
          <a:p>
            <a:r>
              <a:rPr lang="en-US" dirty="0">
                <a:solidFill>
                  <a:schemeClr val="bg1"/>
                </a:solidFill>
              </a:rPr>
              <a:t>Each team has 1 </a:t>
            </a:r>
            <a:r>
              <a:rPr lang="en-US" i="1" dirty="0">
                <a:solidFill>
                  <a:schemeClr val="bg1"/>
                </a:solidFill>
              </a:rPr>
              <a:t>Millionaire</a:t>
            </a:r>
            <a:r>
              <a:rPr lang="en-US" dirty="0">
                <a:solidFill>
                  <a:schemeClr val="bg1"/>
                </a:solidFill>
              </a:rPr>
              <a:t> card</a:t>
            </a:r>
          </a:p>
          <a:p>
            <a:pPr lvl="1"/>
            <a:r>
              <a:rPr lang="en-US" dirty="0">
                <a:solidFill>
                  <a:schemeClr val="bg1"/>
                </a:solidFill>
              </a:rPr>
              <a:t>correct (+10);  incorrect (-10)</a:t>
            </a:r>
          </a:p>
        </p:txBody>
      </p:sp>
      <p:sp>
        <p:nvSpPr>
          <p:cNvPr id="28677" name="Text Box 5"/>
          <p:cNvSpPr txBox="1">
            <a:spLocks noChangeArrowheads="1"/>
          </p:cNvSpPr>
          <p:nvPr/>
        </p:nvSpPr>
        <p:spPr bwMode="auto">
          <a:xfrm>
            <a:off x="1585564" y="5538742"/>
            <a:ext cx="1295400" cy="338554"/>
          </a:xfrm>
          <a:prstGeom prst="rect">
            <a:avLst/>
          </a:prstGeom>
          <a:noFill/>
          <a:ln w="9525">
            <a:noFill/>
            <a:miter lim="800000"/>
            <a:headEnd/>
            <a:tailEnd/>
          </a:ln>
          <a:effectLst/>
        </p:spPr>
        <p:txBody>
          <a:bodyPr wrap="square">
            <a:spAutoFit/>
          </a:bodyPr>
          <a:lstStyle/>
          <a:p>
            <a:pPr algn="ctr"/>
            <a:r>
              <a:rPr lang="en-US" sz="1600" b="1" dirty="0"/>
              <a:t>June 2020</a:t>
            </a:r>
          </a:p>
        </p:txBody>
      </p:sp>
      <p:sp>
        <p:nvSpPr>
          <p:cNvPr id="28678" name="Text Box 6"/>
          <p:cNvSpPr txBox="1">
            <a:spLocks noChangeArrowheads="1"/>
          </p:cNvSpPr>
          <p:nvPr/>
        </p:nvSpPr>
        <p:spPr bwMode="auto">
          <a:xfrm>
            <a:off x="1585564" y="2064707"/>
            <a:ext cx="1295400" cy="1446550"/>
          </a:xfrm>
          <a:prstGeom prst="rect">
            <a:avLst/>
          </a:prstGeom>
          <a:noFill/>
          <a:ln w="9525">
            <a:noFill/>
            <a:miter lim="800000"/>
            <a:headEnd/>
            <a:tailEnd/>
          </a:ln>
          <a:effectLst/>
        </p:spPr>
        <p:txBody>
          <a:bodyPr wrap="square">
            <a:spAutoFit/>
          </a:bodyPr>
          <a:lstStyle/>
          <a:p>
            <a:pPr algn="ctr">
              <a:spcBef>
                <a:spcPct val="50000"/>
              </a:spcBef>
            </a:pPr>
            <a:br>
              <a:rPr lang="en-US" sz="1600" b="1" dirty="0">
                <a:solidFill>
                  <a:schemeClr val="bg1"/>
                </a:solidFill>
              </a:rPr>
            </a:br>
            <a:r>
              <a:rPr lang="en-US" sz="1600" b="1" dirty="0"/>
              <a:t>PATHS Students</a:t>
            </a:r>
          </a:p>
          <a:p>
            <a:pPr algn="ctr">
              <a:spcBef>
                <a:spcPct val="50000"/>
              </a:spcBef>
            </a:pPr>
            <a:r>
              <a:rPr lang="en-US" sz="1600" b="1" i="1" dirty="0"/>
              <a:t>Millionaire Champion</a:t>
            </a:r>
          </a:p>
        </p:txBody>
      </p:sp>
      <p:sp>
        <p:nvSpPr>
          <p:cNvPr id="28680" name="Text Box 8"/>
          <p:cNvSpPr txBox="1">
            <a:spLocks noChangeArrowheads="1"/>
          </p:cNvSpPr>
          <p:nvPr/>
        </p:nvSpPr>
        <p:spPr bwMode="auto">
          <a:xfrm>
            <a:off x="4724400" y="5867401"/>
            <a:ext cx="5334000" cy="733425"/>
          </a:xfrm>
          <a:prstGeom prst="rect">
            <a:avLst/>
          </a:prstGeom>
          <a:noFill/>
          <a:ln w="9525">
            <a:solidFill>
              <a:srgbClr val="92D050"/>
            </a:solidFill>
            <a:miter lim="800000"/>
            <a:headEnd/>
            <a:tailEnd/>
          </a:ln>
          <a:effectLst/>
        </p:spPr>
        <p:txBody>
          <a:bodyPr>
            <a:spAutoFit/>
          </a:bodyPr>
          <a:lstStyle/>
          <a:p>
            <a:pPr>
              <a:spcBef>
                <a:spcPct val="50000"/>
              </a:spcBef>
            </a:pPr>
            <a:r>
              <a:rPr lang="en-US" dirty="0">
                <a:solidFill>
                  <a:schemeClr val="bg1"/>
                </a:solidFill>
              </a:rPr>
              <a:t>Sources:  </a:t>
            </a:r>
            <a:r>
              <a:rPr lang="en-US" i="1" dirty="0">
                <a:solidFill>
                  <a:schemeClr val="bg1"/>
                </a:solidFill>
              </a:rPr>
              <a:t>Millionaire Next Door</a:t>
            </a:r>
            <a:r>
              <a:rPr lang="en-US" dirty="0">
                <a:solidFill>
                  <a:schemeClr val="bg1"/>
                </a:solidFill>
              </a:rPr>
              <a:t>, </a:t>
            </a:r>
            <a:r>
              <a:rPr lang="en-US" i="1" dirty="0">
                <a:solidFill>
                  <a:schemeClr val="bg1"/>
                </a:solidFill>
              </a:rPr>
              <a:t>Millionaire Mind</a:t>
            </a:r>
            <a:r>
              <a:rPr lang="en-US" dirty="0">
                <a:solidFill>
                  <a:schemeClr val="bg1"/>
                </a:solidFill>
              </a:rPr>
              <a:t>,  </a:t>
            </a:r>
          </a:p>
          <a:p>
            <a:pPr>
              <a:spcBef>
                <a:spcPct val="30000"/>
              </a:spcBef>
            </a:pPr>
            <a:r>
              <a:rPr lang="en-US" dirty="0">
                <a:solidFill>
                  <a:schemeClr val="bg1"/>
                </a:solidFill>
              </a:rPr>
              <a:t>                &amp; </a:t>
            </a:r>
            <a:r>
              <a:rPr lang="en-US" i="1" dirty="0">
                <a:solidFill>
                  <a:schemeClr val="bg1"/>
                </a:solidFill>
              </a:rPr>
              <a:t>Getting Rich in America</a:t>
            </a:r>
          </a:p>
        </p:txBody>
      </p:sp>
      <p:pic>
        <p:nvPicPr>
          <p:cNvPr id="8" name="Picture 7">
            <a:extLst>
              <a:ext uri="{FF2B5EF4-FFF2-40B4-BE49-F238E27FC236}">
                <a16:creationId xmlns:a16="http://schemas.microsoft.com/office/drawing/2014/main" id="{5164F901-9946-6E48-8E16-F21FE2E14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277936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wipe(up)">
                                      <p:cBhvr>
                                        <p:cTn id="7" dur="500"/>
                                        <p:tgtEl>
                                          <p:spTgt spid="2867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8676">
                                            <p:txEl>
                                              <p:pRg st="1" end="1"/>
                                            </p:txEl>
                                          </p:spTgt>
                                        </p:tgtEl>
                                        <p:attrNameLst>
                                          <p:attrName>style.visibility</p:attrName>
                                        </p:attrNameLst>
                                      </p:cBhvr>
                                      <p:to>
                                        <p:strVal val="visible"/>
                                      </p:to>
                                    </p:set>
                                    <p:animEffect transition="in" filter="wipe(up)">
                                      <p:cBhvr>
                                        <p:cTn id="10" dur="500"/>
                                        <p:tgtEl>
                                          <p:spTgt spid="28676">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8676">
                                            <p:txEl>
                                              <p:pRg st="2" end="2"/>
                                            </p:txEl>
                                          </p:spTgt>
                                        </p:tgtEl>
                                        <p:attrNameLst>
                                          <p:attrName>style.visibility</p:attrName>
                                        </p:attrNameLst>
                                      </p:cBhvr>
                                      <p:to>
                                        <p:strVal val="visible"/>
                                      </p:to>
                                    </p:set>
                                    <p:animEffect transition="in" filter="wipe(up)">
                                      <p:cBhvr>
                                        <p:cTn id="13" dur="500"/>
                                        <p:tgtEl>
                                          <p:spTgt spid="2867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8676">
                                            <p:txEl>
                                              <p:pRg st="4" end="4"/>
                                            </p:txEl>
                                          </p:spTgt>
                                        </p:tgtEl>
                                        <p:attrNameLst>
                                          <p:attrName>style.visibility</p:attrName>
                                        </p:attrNameLst>
                                      </p:cBhvr>
                                      <p:to>
                                        <p:strVal val="visible"/>
                                      </p:to>
                                    </p:set>
                                    <p:animEffect transition="in" filter="wipe(up)">
                                      <p:cBhvr>
                                        <p:cTn id="18" dur="500"/>
                                        <p:tgtEl>
                                          <p:spTgt spid="28676">
                                            <p:txEl>
                                              <p:pRg st="4" end="4"/>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8676">
                                            <p:txEl>
                                              <p:pRg st="5" end="5"/>
                                            </p:txEl>
                                          </p:spTgt>
                                        </p:tgtEl>
                                        <p:attrNameLst>
                                          <p:attrName>style.visibility</p:attrName>
                                        </p:attrNameLst>
                                      </p:cBhvr>
                                      <p:to>
                                        <p:strVal val="visible"/>
                                      </p:to>
                                    </p:set>
                                    <p:animEffect transition="in" filter="wipe(up)">
                                      <p:cBhvr>
                                        <p:cTn id="21" dur="500"/>
                                        <p:tgtEl>
                                          <p:spTgt spid="28676">
                                            <p:txEl>
                                              <p:pRg st="5" end="5"/>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676">
                                            <p:txEl>
                                              <p:pRg st="6" end="6"/>
                                            </p:txEl>
                                          </p:spTgt>
                                        </p:tgtEl>
                                        <p:attrNameLst>
                                          <p:attrName>style.visibility</p:attrName>
                                        </p:attrNameLst>
                                      </p:cBhvr>
                                      <p:to>
                                        <p:strVal val="visible"/>
                                      </p:to>
                                    </p:set>
                                    <p:animEffect transition="in" filter="wipe(up)">
                                      <p:cBhvr>
                                        <p:cTn id="24" dur="500"/>
                                        <p:tgtEl>
                                          <p:spTgt spid="28676">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676">
                                            <p:txEl>
                                              <p:pRg st="8" end="8"/>
                                            </p:txEl>
                                          </p:spTgt>
                                        </p:tgtEl>
                                        <p:attrNameLst>
                                          <p:attrName>style.visibility</p:attrName>
                                        </p:attrNameLst>
                                      </p:cBhvr>
                                      <p:to>
                                        <p:strVal val="visible"/>
                                      </p:to>
                                    </p:set>
                                    <p:animEffect transition="in" filter="wipe(up)">
                                      <p:cBhvr>
                                        <p:cTn id="29" dur="500"/>
                                        <p:tgtEl>
                                          <p:spTgt spid="28676">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8676">
                                            <p:txEl>
                                              <p:pRg st="9" end="9"/>
                                            </p:txEl>
                                          </p:spTgt>
                                        </p:tgtEl>
                                        <p:attrNameLst>
                                          <p:attrName>style.visibility</p:attrName>
                                        </p:attrNameLst>
                                      </p:cBhvr>
                                      <p:to>
                                        <p:strVal val="visible"/>
                                      </p:to>
                                    </p:set>
                                    <p:animEffect transition="in" filter="wipe(up)">
                                      <p:cBhvr>
                                        <p:cTn id="32" dur="500"/>
                                        <p:tgtEl>
                                          <p:spTgt spid="2867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055813" y="304800"/>
            <a:ext cx="7772400" cy="1143000"/>
          </a:xfrm>
          <a:ln>
            <a:solidFill>
              <a:schemeClr val="tx1"/>
            </a:solidFill>
          </a:ln>
        </p:spPr>
        <p:txBody>
          <a:bodyPr/>
          <a:lstStyle/>
          <a:p>
            <a:r>
              <a:rPr lang="en-US" dirty="0">
                <a:solidFill>
                  <a:srgbClr val="92D050"/>
                </a:solidFill>
                <a:latin typeface="Tw Cen MT" panose="020B0602020104020603" pitchFamily="34" charset="77"/>
              </a:rPr>
              <a:t>Statement 1</a:t>
            </a:r>
          </a:p>
        </p:txBody>
      </p:sp>
      <p:sp>
        <p:nvSpPr>
          <p:cNvPr id="8195" name="Rectangle 3"/>
          <p:cNvSpPr>
            <a:spLocks noGrp="1" noChangeArrowheads="1"/>
          </p:cNvSpPr>
          <p:nvPr>
            <p:ph type="body" sz="half" idx="1"/>
          </p:nvPr>
        </p:nvSpPr>
        <p:spPr>
          <a:xfrm>
            <a:off x="1827214" y="1828801"/>
            <a:ext cx="4725987" cy="4238625"/>
          </a:xfrm>
        </p:spPr>
        <p:txBody>
          <a:bodyPr>
            <a:normAutofit lnSpcReduction="10000"/>
          </a:bodyPr>
          <a:lstStyle/>
          <a:p>
            <a:pPr>
              <a:lnSpc>
                <a:spcPct val="90000"/>
              </a:lnSpc>
            </a:pPr>
            <a:r>
              <a:rPr lang="en-US" dirty="0">
                <a:solidFill>
                  <a:schemeClr val="bg1"/>
                </a:solidFill>
              </a:rPr>
              <a:t>Most millionaires are college graduates.</a:t>
            </a:r>
          </a:p>
          <a:p>
            <a:pPr>
              <a:lnSpc>
                <a:spcPct val="90000"/>
              </a:lnSpc>
            </a:pPr>
            <a:endParaRPr lang="en-US" sz="2400" dirty="0">
              <a:solidFill>
                <a:schemeClr val="bg1"/>
              </a:solidFill>
            </a:endParaRPr>
          </a:p>
          <a:p>
            <a:pPr>
              <a:lnSpc>
                <a:spcPct val="90000"/>
              </a:lnSpc>
            </a:pPr>
            <a:r>
              <a:rPr lang="en-US" i="1" dirty="0">
                <a:solidFill>
                  <a:schemeClr val="bg1"/>
                </a:solidFill>
              </a:rPr>
              <a:t>80% of millionaires are college graduates.</a:t>
            </a:r>
          </a:p>
          <a:p>
            <a:pPr lvl="2">
              <a:lnSpc>
                <a:spcPct val="90000"/>
              </a:lnSpc>
            </a:pPr>
            <a:r>
              <a:rPr lang="en-US" i="1" dirty="0">
                <a:solidFill>
                  <a:schemeClr val="bg1"/>
                </a:solidFill>
              </a:rPr>
              <a:t>18% have Master’s degrees</a:t>
            </a:r>
          </a:p>
          <a:p>
            <a:pPr lvl="2">
              <a:lnSpc>
                <a:spcPct val="90000"/>
              </a:lnSpc>
            </a:pPr>
            <a:r>
              <a:rPr lang="en-US" i="1" dirty="0">
                <a:solidFill>
                  <a:schemeClr val="bg1"/>
                </a:solidFill>
              </a:rPr>
              <a:t>8% have law degrees</a:t>
            </a:r>
          </a:p>
          <a:p>
            <a:pPr lvl="2">
              <a:lnSpc>
                <a:spcPct val="90000"/>
              </a:lnSpc>
            </a:pPr>
            <a:r>
              <a:rPr lang="en-US" i="1" dirty="0">
                <a:solidFill>
                  <a:schemeClr val="bg1"/>
                </a:solidFill>
              </a:rPr>
              <a:t>6% medical degrees</a:t>
            </a:r>
          </a:p>
          <a:p>
            <a:pPr lvl="2">
              <a:lnSpc>
                <a:spcPct val="90000"/>
              </a:lnSpc>
            </a:pPr>
            <a:r>
              <a:rPr lang="en-US" i="1" dirty="0">
                <a:solidFill>
                  <a:schemeClr val="bg1"/>
                </a:solidFill>
              </a:rPr>
              <a:t>6% </a:t>
            </a:r>
            <a:r>
              <a:rPr lang="en-US" i="1" dirty="0" err="1">
                <a:solidFill>
                  <a:schemeClr val="bg1"/>
                </a:solidFill>
              </a:rPr>
              <a:t>Ph.D.s</a:t>
            </a:r>
            <a:endParaRPr lang="en-US" i="1" dirty="0">
              <a:solidFill>
                <a:schemeClr val="bg1"/>
              </a:solidFill>
            </a:endParaRPr>
          </a:p>
          <a:p>
            <a:pPr lvl="2">
              <a:lnSpc>
                <a:spcPct val="90000"/>
              </a:lnSpc>
            </a:pPr>
            <a:endParaRPr lang="en-US" i="1" dirty="0">
              <a:solidFill>
                <a:schemeClr val="bg1"/>
              </a:solidFill>
            </a:endParaRPr>
          </a:p>
          <a:p>
            <a:pPr>
              <a:lnSpc>
                <a:spcPct val="90000"/>
              </a:lnSpc>
            </a:pPr>
            <a:r>
              <a:rPr lang="en-US" b="1" dirty="0">
                <a:solidFill>
                  <a:schemeClr val="bg1"/>
                </a:solidFill>
              </a:rPr>
              <a:t> True</a:t>
            </a:r>
            <a:endParaRPr lang="en-US" sz="2400" dirty="0">
              <a:solidFill>
                <a:schemeClr val="bg1"/>
              </a:solidFill>
            </a:endParaRPr>
          </a:p>
        </p:txBody>
      </p:sp>
      <p:graphicFrame>
        <p:nvGraphicFramePr>
          <p:cNvPr id="8196" name="Object 4"/>
          <p:cNvGraphicFramePr>
            <a:graphicFrameLocks noGrp="1" noChangeAspect="1"/>
          </p:cNvGraphicFramePr>
          <p:nvPr>
            <p:ph type="clipArt" sz="half" idx="2"/>
            <p:extLst/>
          </p:nvPr>
        </p:nvGraphicFramePr>
        <p:xfrm>
          <a:off x="6515894" y="1988343"/>
          <a:ext cx="3503613" cy="4114800"/>
        </p:xfrm>
        <a:graphic>
          <a:graphicData uri="http://schemas.openxmlformats.org/presentationml/2006/ole">
            <mc:AlternateContent xmlns:mc="http://schemas.openxmlformats.org/markup-compatibility/2006">
              <mc:Choice xmlns:v="urn:schemas-microsoft-com:vml" Requires="v">
                <p:oleObj spid="_x0000_s3088" name="Clip" r:id="rId3" imgW="3192120" imgH="3749400" progId="">
                  <p:embed/>
                </p:oleObj>
              </mc:Choice>
              <mc:Fallback>
                <p:oleObj name="Clip" r:id="rId3" imgW="3192120" imgH="3749400" progId="">
                  <p:embed/>
                  <p:pic>
                    <p:nvPicPr>
                      <p:cNvPr id="81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894" y="1988343"/>
                        <a:ext cx="3503613"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7086600" y="2600326"/>
            <a:ext cx="2057400" cy="519113"/>
          </a:xfrm>
          <a:prstGeom prst="rect">
            <a:avLst/>
          </a:prstGeom>
          <a:noFill/>
          <a:ln w="9525">
            <a:noFill/>
            <a:miter lim="800000"/>
            <a:headEnd/>
            <a:tailEnd/>
          </a:ln>
          <a:effectLst/>
        </p:spPr>
        <p:txBody>
          <a:bodyPr>
            <a:spAutoFit/>
          </a:bodyPr>
          <a:lstStyle/>
          <a:p>
            <a:pPr algn="ctr">
              <a:spcBef>
                <a:spcPct val="50000"/>
              </a:spcBef>
            </a:pPr>
            <a:r>
              <a:rPr lang="en-US" sz="2800" b="1" i="1" dirty="0">
                <a:solidFill>
                  <a:srgbClr val="FF0000"/>
                </a:solidFill>
                <a:latin typeface="Times New Roman" pitchFamily="18" charset="0"/>
              </a:rPr>
              <a:t>Diploma</a:t>
            </a:r>
            <a:endParaRPr lang="en-US" dirty="0">
              <a:solidFill>
                <a:srgbClr val="FF0000"/>
              </a:solidFill>
              <a:latin typeface="Times New Roman" pitchFamily="18" charset="0"/>
            </a:endParaRPr>
          </a:p>
        </p:txBody>
      </p:sp>
      <p:sp>
        <p:nvSpPr>
          <p:cNvPr id="8198" name="Oval 6"/>
          <p:cNvSpPr>
            <a:spLocks noChangeArrowheads="1"/>
          </p:cNvSpPr>
          <p:nvPr/>
        </p:nvSpPr>
        <p:spPr bwMode="auto">
          <a:xfrm>
            <a:off x="2055813" y="5317396"/>
            <a:ext cx="1371600" cy="533400"/>
          </a:xfrm>
          <a:prstGeom prst="ellipse">
            <a:avLst/>
          </a:prstGeom>
          <a:noFill/>
          <a:ln w="38100">
            <a:solidFill>
              <a:schemeClr val="bg1"/>
            </a:solidFill>
            <a:round/>
            <a:headEnd/>
            <a:tailEnd/>
          </a:ln>
          <a:effectLst/>
        </p:spPr>
        <p:txBody>
          <a:bodyPr wrap="none" anchor="ctr"/>
          <a:lstStyle/>
          <a:p>
            <a:endParaRPr lang="en-US">
              <a:solidFill>
                <a:schemeClr val="bg1"/>
              </a:solidFill>
            </a:endParaRPr>
          </a:p>
        </p:txBody>
      </p:sp>
      <p:sp>
        <p:nvSpPr>
          <p:cNvPr id="8" name="TextBox 7"/>
          <p:cNvSpPr txBox="1"/>
          <p:nvPr/>
        </p:nvSpPr>
        <p:spPr>
          <a:xfrm>
            <a:off x="7620000" y="6103143"/>
            <a:ext cx="1828800" cy="369332"/>
          </a:xfrm>
          <a:prstGeom prst="rect">
            <a:avLst/>
          </a:prstGeom>
          <a:solidFill>
            <a:srgbClr val="FF99FF"/>
          </a:solidFill>
          <a:ln w="38100">
            <a:solidFill>
              <a:srgbClr val="00B0F0"/>
            </a:solidFill>
          </a:ln>
        </p:spPr>
        <p:txBody>
          <a:bodyPr wrap="square" rtlCol="0">
            <a:spAutoFit/>
          </a:bodyPr>
          <a:lstStyle/>
          <a:p>
            <a:pPr algn="ctr"/>
            <a:r>
              <a:rPr lang="en-US" b="1" i="1" dirty="0"/>
              <a:t>Education</a:t>
            </a:r>
          </a:p>
        </p:txBody>
      </p:sp>
      <p:pic>
        <p:nvPicPr>
          <p:cNvPr id="13" name="Picture 12">
            <a:extLst>
              <a:ext uri="{FF2B5EF4-FFF2-40B4-BE49-F238E27FC236}">
                <a16:creationId xmlns:a16="http://schemas.microsoft.com/office/drawing/2014/main" id="{124F88FC-BB9B-424F-9C05-5B317148C73E}"/>
              </a:ext>
            </a:extLst>
          </p:cNvPr>
          <p:cNvPicPr>
            <a:picLocks noChangeAspect="1"/>
          </p:cNvPicPr>
          <p:nvPr/>
        </p:nvPicPr>
        <p:blipFill>
          <a:blip r:embed="rId5"/>
          <a:stretch>
            <a:fillRect/>
          </a:stretch>
        </p:blipFill>
        <p:spPr>
          <a:xfrm>
            <a:off x="7322062" y="2801774"/>
            <a:ext cx="2259692" cy="2259692"/>
          </a:xfrm>
          <a:prstGeom prst="rect">
            <a:avLst/>
          </a:prstGeom>
        </p:spPr>
      </p:pic>
      <p:pic>
        <p:nvPicPr>
          <p:cNvPr id="14" name="Picture 13">
            <a:extLst>
              <a:ext uri="{FF2B5EF4-FFF2-40B4-BE49-F238E27FC236}">
                <a16:creationId xmlns:a16="http://schemas.microsoft.com/office/drawing/2014/main" id="{23757E7F-BD77-2247-9856-CEA001845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8997" y="6333067"/>
            <a:ext cx="1725875" cy="406088"/>
          </a:xfrm>
          <a:prstGeom prst="rect">
            <a:avLst/>
          </a:prstGeom>
        </p:spPr>
      </p:pic>
    </p:spTree>
    <p:extLst>
      <p:ext uri="{BB962C8B-B14F-4D97-AF65-F5344CB8AC3E}">
        <p14:creationId xmlns:p14="http://schemas.microsoft.com/office/powerpoint/2010/main" val="121264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ipe(up)">
                                      <p:cBhvr>
                                        <p:cTn id="7" dur="500"/>
                                        <p:tgtEl>
                                          <p:spTgt spid="8195">
                                            <p:txEl>
                                              <p:pRg st="0" end="0"/>
                                            </p:txEl>
                                          </p:spTgt>
                                        </p:tgtEl>
                                      </p:cBhvr>
                                    </p:animEffect>
                                  </p:childTnLst>
                                  <p:subTnLst>
                                    <p:animClr clrSpc="rgb" dir="cw">
                                      <p:cBhvr override="childStyle">
                                        <p:cTn dur="1" fill="hold" display="0" masterRel="nextClick" afterEffect="1"/>
                                        <p:tgtEl>
                                          <p:spTgt spid="819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wipe(up)">
                                      <p:cBhvr>
                                        <p:cTn id="12" dur="500"/>
                                        <p:tgtEl>
                                          <p:spTgt spid="8195">
                                            <p:txEl>
                                              <p:pRg st="2" end="2"/>
                                            </p:txEl>
                                          </p:spTgt>
                                        </p:tgtEl>
                                      </p:cBhvr>
                                    </p:animEffect>
                                  </p:childTnLst>
                                  <p:subTnLst>
                                    <p:animClr clrSpc="rgb" dir="cw">
                                      <p:cBhvr override="childStyle">
                                        <p:cTn dur="1" fill="hold" display="0" masterRel="nextClick" afterEffect="1"/>
                                        <p:tgtEl>
                                          <p:spTgt spid="8195">
                                            <p:txEl>
                                              <p:pRg st="2" end="2"/>
                                            </p:txEl>
                                          </p:spTgt>
                                        </p:tgtEl>
                                        <p:attrNameLst>
                                          <p:attrName>ppt_c</p:attrName>
                                        </p:attrNameLst>
                                      </p:cBhvr>
                                      <p:to>
                                        <a:schemeClr val="bg2"/>
                                      </p:to>
                                    </p:animClr>
                                  </p:subTnLst>
                                </p:cTn>
                              </p:par>
                              <p:par>
                                <p:cTn id="13" presetID="22" presetClass="entr" presetSubtype="1" fill="hold" grpId="0" nodeType="with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animEffect transition="in" filter="wipe(up)">
                                      <p:cBhvr>
                                        <p:cTn id="15" dur="500"/>
                                        <p:tgtEl>
                                          <p:spTgt spid="8195">
                                            <p:txEl>
                                              <p:pRg st="3" end="3"/>
                                            </p:txEl>
                                          </p:spTgt>
                                        </p:tgtEl>
                                      </p:cBhvr>
                                    </p:animEffect>
                                  </p:childTnLst>
                                  <p:subTnLst>
                                    <p:animClr clrSpc="rgb" dir="cw">
                                      <p:cBhvr override="childStyle">
                                        <p:cTn dur="1" fill="hold" display="0" masterRel="nextClick" afterEffect="1"/>
                                        <p:tgtEl>
                                          <p:spTgt spid="8195">
                                            <p:txEl>
                                              <p:pRg st="3" end="3"/>
                                            </p:txEl>
                                          </p:spTgt>
                                        </p:tgtEl>
                                        <p:attrNameLst>
                                          <p:attrName>ppt_c</p:attrName>
                                        </p:attrNameLst>
                                      </p:cBhvr>
                                      <p:to>
                                        <a:schemeClr val="bg2"/>
                                      </p:to>
                                    </p:animClr>
                                  </p:subTnLst>
                                </p:cTn>
                              </p:par>
                              <p:par>
                                <p:cTn id="16" presetID="22" presetClass="entr" presetSubtype="1" fill="hold" grpId="0" nodeType="withEffect">
                                  <p:stCondLst>
                                    <p:cond delay="0"/>
                                  </p:stCondLst>
                                  <p:childTnLst>
                                    <p:set>
                                      <p:cBhvr>
                                        <p:cTn id="17" dur="1" fill="hold">
                                          <p:stCondLst>
                                            <p:cond delay="0"/>
                                          </p:stCondLst>
                                        </p:cTn>
                                        <p:tgtEl>
                                          <p:spTgt spid="8195">
                                            <p:txEl>
                                              <p:pRg st="4" end="4"/>
                                            </p:txEl>
                                          </p:spTgt>
                                        </p:tgtEl>
                                        <p:attrNameLst>
                                          <p:attrName>style.visibility</p:attrName>
                                        </p:attrNameLst>
                                      </p:cBhvr>
                                      <p:to>
                                        <p:strVal val="visible"/>
                                      </p:to>
                                    </p:set>
                                    <p:animEffect transition="in" filter="wipe(up)">
                                      <p:cBhvr>
                                        <p:cTn id="18" dur="500"/>
                                        <p:tgtEl>
                                          <p:spTgt spid="8195">
                                            <p:txEl>
                                              <p:pRg st="4" end="4"/>
                                            </p:txEl>
                                          </p:spTgt>
                                        </p:tgtEl>
                                      </p:cBhvr>
                                    </p:animEffect>
                                  </p:childTnLst>
                                  <p:subTnLst>
                                    <p:animClr clrSpc="rgb" dir="cw">
                                      <p:cBhvr override="childStyle">
                                        <p:cTn dur="1" fill="hold" display="0" masterRel="nextClick" afterEffect="1"/>
                                        <p:tgtEl>
                                          <p:spTgt spid="8195">
                                            <p:txEl>
                                              <p:pRg st="4" end="4"/>
                                            </p:txEl>
                                          </p:spTgt>
                                        </p:tgtEl>
                                        <p:attrNameLst>
                                          <p:attrName>ppt_c</p:attrName>
                                        </p:attrNameLst>
                                      </p:cBhvr>
                                      <p:to>
                                        <a:schemeClr val="bg2"/>
                                      </p:to>
                                    </p:animClr>
                                  </p:subTnLst>
                                </p:cTn>
                              </p:par>
                              <p:par>
                                <p:cTn id="19" presetID="22" presetClass="entr" presetSubtype="1" fill="hold" grpId="0" nodeType="withEffect">
                                  <p:stCondLst>
                                    <p:cond delay="0"/>
                                  </p:stCondLst>
                                  <p:childTnLst>
                                    <p:set>
                                      <p:cBhvr>
                                        <p:cTn id="20" dur="1" fill="hold">
                                          <p:stCondLst>
                                            <p:cond delay="0"/>
                                          </p:stCondLst>
                                        </p:cTn>
                                        <p:tgtEl>
                                          <p:spTgt spid="8195">
                                            <p:txEl>
                                              <p:pRg st="5" end="5"/>
                                            </p:txEl>
                                          </p:spTgt>
                                        </p:tgtEl>
                                        <p:attrNameLst>
                                          <p:attrName>style.visibility</p:attrName>
                                        </p:attrNameLst>
                                      </p:cBhvr>
                                      <p:to>
                                        <p:strVal val="visible"/>
                                      </p:to>
                                    </p:set>
                                    <p:animEffect transition="in" filter="wipe(up)">
                                      <p:cBhvr>
                                        <p:cTn id="21" dur="500"/>
                                        <p:tgtEl>
                                          <p:spTgt spid="8195">
                                            <p:txEl>
                                              <p:pRg st="5" end="5"/>
                                            </p:txEl>
                                          </p:spTgt>
                                        </p:tgtEl>
                                      </p:cBhvr>
                                    </p:animEffect>
                                  </p:childTnLst>
                                  <p:subTnLst>
                                    <p:animClr clrSpc="rgb" dir="cw">
                                      <p:cBhvr override="childStyle">
                                        <p:cTn dur="1" fill="hold" display="0" masterRel="nextClick" afterEffect="1"/>
                                        <p:tgtEl>
                                          <p:spTgt spid="8195">
                                            <p:txEl>
                                              <p:pRg st="5" end="5"/>
                                            </p:txEl>
                                          </p:spTgt>
                                        </p:tgtEl>
                                        <p:attrNameLst>
                                          <p:attrName>ppt_c</p:attrName>
                                        </p:attrNameLst>
                                      </p:cBhvr>
                                      <p:to>
                                        <a:schemeClr val="bg2"/>
                                      </p:to>
                                    </p:animClr>
                                  </p:subTnLst>
                                </p:cTn>
                              </p:par>
                              <p:par>
                                <p:cTn id="22" presetID="22" presetClass="entr" presetSubtype="1" fill="hold" grpId="0" nodeType="withEffect">
                                  <p:stCondLst>
                                    <p:cond delay="0"/>
                                  </p:stCondLst>
                                  <p:childTnLst>
                                    <p:set>
                                      <p:cBhvr>
                                        <p:cTn id="23" dur="1" fill="hold">
                                          <p:stCondLst>
                                            <p:cond delay="0"/>
                                          </p:stCondLst>
                                        </p:cTn>
                                        <p:tgtEl>
                                          <p:spTgt spid="8195">
                                            <p:txEl>
                                              <p:pRg st="6" end="6"/>
                                            </p:txEl>
                                          </p:spTgt>
                                        </p:tgtEl>
                                        <p:attrNameLst>
                                          <p:attrName>style.visibility</p:attrName>
                                        </p:attrNameLst>
                                      </p:cBhvr>
                                      <p:to>
                                        <p:strVal val="visible"/>
                                      </p:to>
                                    </p:set>
                                    <p:animEffect transition="in" filter="wipe(up)">
                                      <p:cBhvr>
                                        <p:cTn id="24" dur="500"/>
                                        <p:tgtEl>
                                          <p:spTgt spid="8195">
                                            <p:txEl>
                                              <p:pRg st="6" end="6"/>
                                            </p:txEl>
                                          </p:spTgt>
                                        </p:tgtEl>
                                      </p:cBhvr>
                                    </p:animEffect>
                                  </p:childTnLst>
                                  <p:subTnLst>
                                    <p:animClr clrSpc="rgb" dir="cw">
                                      <p:cBhvr override="childStyle">
                                        <p:cTn dur="1" fill="hold" display="0" masterRel="nextClick" afterEffect="1"/>
                                        <p:tgtEl>
                                          <p:spTgt spid="8195">
                                            <p:txEl>
                                              <p:pRg st="6" end="6"/>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195">
                                            <p:txEl>
                                              <p:pRg st="8" end="8"/>
                                            </p:txEl>
                                          </p:spTgt>
                                        </p:tgtEl>
                                        <p:attrNameLst>
                                          <p:attrName>style.visibility</p:attrName>
                                        </p:attrNameLst>
                                      </p:cBhvr>
                                      <p:to>
                                        <p:strVal val="visible"/>
                                      </p:to>
                                    </p:set>
                                    <p:animEffect transition="in" filter="wipe(up)">
                                      <p:cBhvr>
                                        <p:cTn id="29" dur="500"/>
                                        <p:tgtEl>
                                          <p:spTgt spid="8195">
                                            <p:txEl>
                                              <p:pRg st="8" end="8"/>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8198"/>
                                        </p:tgtEl>
                                        <p:attrNameLst>
                                          <p:attrName>style.visibility</p:attrName>
                                        </p:attrNameLst>
                                      </p:cBhvr>
                                      <p:to>
                                        <p:strVal val="visible"/>
                                      </p:to>
                                    </p:set>
                                    <p:animEffect transition="in" filter="wipe(up)">
                                      <p:cBhvr>
                                        <p:cTn id="32" dur="500"/>
                                        <p:tgtEl>
                                          <p:spTgt spid="8198"/>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bldLvl="2" autoUpdateAnimBg="0"/>
      <p:bldP spid="8198"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
      <a:dk1>
        <a:srgbClr val="808080"/>
      </a:dk1>
      <a:lt1>
        <a:srgbClr val="FFFFFF"/>
      </a:lt1>
      <a:dk2>
        <a:srgbClr val="000000"/>
      </a:dk2>
      <a:lt2>
        <a:srgbClr val="FFCC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4373</Words>
  <Application>Microsoft Macintosh PowerPoint</Application>
  <PresentationFormat>Widescreen</PresentationFormat>
  <Paragraphs>795</Paragraphs>
  <Slides>76</Slides>
  <Notes>20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92" baseType="lpstr">
      <vt:lpstr>ＭＳ Ｐゴシック</vt:lpstr>
      <vt:lpstr>Algerian</vt:lpstr>
      <vt:lpstr>Arial</vt:lpstr>
      <vt:lpstr>Calibri</vt:lpstr>
      <vt:lpstr>Calibri Light</vt:lpstr>
      <vt:lpstr>Courier New</vt:lpstr>
      <vt:lpstr>Futura Md BT</vt:lpstr>
      <vt:lpstr>Symbol</vt:lpstr>
      <vt:lpstr>Tekton</vt:lpstr>
      <vt:lpstr>Times</vt:lpstr>
      <vt:lpstr>Times New Roman</vt:lpstr>
      <vt:lpstr>Tw Cen MT</vt:lpstr>
      <vt:lpstr>Wingdings</vt:lpstr>
      <vt:lpstr>Office Theme</vt:lpstr>
      <vt:lpstr>Blank Presentation</vt:lpstr>
      <vt:lpstr>Clip</vt:lpstr>
      <vt:lpstr>PowerPoint Presentation</vt:lpstr>
      <vt:lpstr>Let’s Get Started!</vt:lpstr>
      <vt:lpstr>What Is Wealth?</vt:lpstr>
      <vt:lpstr>What’s a Millionaire?</vt:lpstr>
      <vt:lpstr>The Millionaire Game</vt:lpstr>
      <vt:lpstr>Millionaire Statements</vt:lpstr>
      <vt:lpstr>Millionaire Statements</vt:lpstr>
      <vt:lpstr>How Did We Do?</vt:lpstr>
      <vt:lpstr>Statement 1</vt:lpstr>
      <vt:lpstr>Statement 2</vt:lpstr>
      <vt:lpstr>Statement 3</vt:lpstr>
      <vt:lpstr>Statement 4</vt:lpstr>
      <vt:lpstr>Statement 5</vt:lpstr>
      <vt:lpstr>The Moral of the Story?</vt:lpstr>
      <vt:lpstr>How Many Millionaires?*</vt:lpstr>
      <vt:lpstr>PowerPoint Presentation</vt:lpstr>
      <vt:lpstr>PowerPoint Presentation</vt:lpstr>
      <vt:lpstr>Where Are You Now?</vt:lpstr>
      <vt:lpstr>Net Worth Statement (as of:  June 22, 2020)</vt:lpstr>
      <vt:lpstr>Where Are You Now?</vt:lpstr>
      <vt:lpstr>Income Statement  (June 2020)</vt:lpstr>
      <vt:lpstr>Central Tendency Measures of  U.S. Household Income</vt:lpstr>
      <vt:lpstr>Goals: A Critical Set of First Choices</vt:lpstr>
      <vt:lpstr>E2:   Education &amp; Earn</vt:lpstr>
      <vt:lpstr>Productivity:  Education &amp; Earnings (Median by group) </vt:lpstr>
      <vt:lpstr>Education Pays!</vt:lpstr>
      <vt:lpstr>S:   Economics of Saving</vt:lpstr>
      <vt:lpstr>What Is Saving?</vt:lpstr>
      <vt:lpstr>   Why Do People Save?</vt:lpstr>
      <vt:lpstr>Choosing Fruit vs. Chocolate </vt:lpstr>
      <vt:lpstr>Patient Choices for the Future</vt:lpstr>
      <vt:lpstr>Instant Gratification</vt:lpstr>
      <vt:lpstr>Time Inconsistent Preferences</vt:lpstr>
      <vt:lpstr>Retirement Savings Assessment</vt:lpstr>
      <vt:lpstr>So what does Saving Require . . . ? </vt:lpstr>
      <vt:lpstr>Theory of Moral Sentiments  (Adam Smith, 1759)</vt:lpstr>
      <vt:lpstr>Saving Requires . . .  </vt:lpstr>
      <vt:lpstr>Saving Requires . . .  </vt:lpstr>
      <vt:lpstr>Credit &amp; Credit Cards</vt:lpstr>
      <vt:lpstr>Consumer Protection</vt:lpstr>
      <vt:lpstr>Credit Card Borrowing:   a Cost-Benefit Decision</vt:lpstr>
      <vt:lpstr>Some Credit Card Facts</vt:lpstr>
      <vt:lpstr>College Students &amp; Credit Cards</vt:lpstr>
      <vt:lpstr>Students:  Be Mindful!</vt:lpstr>
      <vt:lpstr>Stop &amp; Think!</vt:lpstr>
      <vt:lpstr>I:  Time to Invest Your Money</vt:lpstr>
      <vt:lpstr>Investment Choices</vt:lpstr>
      <vt:lpstr>Key Principle of Personal Finance</vt:lpstr>
      <vt:lpstr>Car Buying</vt:lpstr>
      <vt:lpstr>The Power of Compound Interest</vt:lpstr>
      <vt:lpstr>Power of Compounding</vt:lpstr>
      <vt:lpstr>Investment Choices</vt:lpstr>
      <vt:lpstr>Risk</vt:lpstr>
      <vt:lpstr>Market Volatility</vt:lpstr>
      <vt:lpstr>Consider this Portfolio: Smooth and Steady: 1926–2014</vt:lpstr>
      <vt:lpstr>Or How About This Portfolio: A Bumpy Ride: 1926–2014</vt:lpstr>
      <vt:lpstr>Why Would Anyone Take This Risk?</vt:lpstr>
      <vt:lpstr>Would You Ride a Bull?</vt:lpstr>
      <vt:lpstr>Greater Return . . . </vt:lpstr>
      <vt:lpstr>Stocks and T-Bills: 1926–2014</vt:lpstr>
      <vt:lpstr>Two Prudent Strategies for Dealing with Volatility Risk</vt:lpstr>
      <vt:lpstr>Prudent Strategies to Deal with Risk</vt:lpstr>
      <vt:lpstr>PowerPoint Presentation</vt:lpstr>
      <vt:lpstr>Prudent Strategies to Deal with Risk</vt:lpstr>
      <vt:lpstr>Prudent Strategies to Deal with Risk</vt:lpstr>
      <vt:lpstr>Avoid the  All-Eggs-in-One-Basket Temptation  </vt:lpstr>
      <vt:lpstr>To Summarize</vt:lpstr>
      <vt:lpstr>Three Key Variables in Compound Interest</vt:lpstr>
      <vt:lpstr>Three Key Variables:  the rate of return</vt:lpstr>
      <vt:lpstr>PowerPoint Presentation</vt:lpstr>
      <vt:lpstr>PowerPoint Presentation</vt:lpstr>
      <vt:lpstr>Power of Compounding: Importance of n</vt:lpstr>
      <vt:lpstr>Two Key Messages from Compound Interest Story</vt:lpstr>
      <vt:lpstr>Concluding Advice</vt:lpstr>
      <vt:lpstr>PowerPoint Presentation</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Berlin</dc:creator>
  <cp:lastModifiedBy>Seth Berlin</cp:lastModifiedBy>
  <cp:revision>39</cp:revision>
  <dcterms:created xsi:type="dcterms:W3CDTF">2020-06-22T06:40:45Z</dcterms:created>
  <dcterms:modified xsi:type="dcterms:W3CDTF">2020-06-22T19:35:36Z</dcterms:modified>
</cp:coreProperties>
</file>